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52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46375" y="86627"/>
            <a:ext cx="9190377" cy="54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36" y="4663675"/>
            <a:ext cx="8822928" cy="4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463" y="2670200"/>
            <a:ext cx="8175075" cy="8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62625" y="2877750"/>
            <a:ext cx="74178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Exploring the Earth’s Critical Zone with Edible Model Cross-Sections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69F9-3720-839D-39FB-FFA5F37B9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30" y="1598027"/>
            <a:ext cx="7695340" cy="9358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98F7581-F655-8503-0E4A-485382E15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F275-CF43-E5D7-7B58-0B834975DDE3}"/>
              </a:ext>
            </a:extLst>
          </p:cNvPr>
          <p:cNvSpPr/>
          <p:nvPr/>
        </p:nvSpPr>
        <p:spPr>
          <a:xfrm>
            <a:off x="6463129" y="430456"/>
            <a:ext cx="2011687" cy="1216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lant, conifer, leaf, fern&#10;&#10;Description automatically generated">
            <a:extLst>
              <a:ext uri="{FF2B5EF4-FFF2-40B4-BE49-F238E27FC236}">
                <a16:creationId xmlns:a16="http://schemas.microsoft.com/office/drawing/2014/main" id="{1EE0A292-DC4A-F5DD-71D9-C0B043591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b="12087"/>
          <a:stretch/>
        </p:blipFill>
        <p:spPr>
          <a:xfrm>
            <a:off x="150984" y="238932"/>
            <a:ext cx="1619375" cy="4889605"/>
          </a:xfrm>
          <a:prstGeom prst="rect">
            <a:avLst/>
          </a:prstGeom>
        </p:spPr>
      </p:pic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9860B58-76A9-CCC2-5F4C-486658CDC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11" r="9517" b="-2875"/>
          <a:stretch/>
        </p:blipFill>
        <p:spPr>
          <a:xfrm>
            <a:off x="4607211" y="1045426"/>
            <a:ext cx="1461968" cy="1502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27C4F-9BEE-92CD-E43B-6710DE246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" r="1136" b="74396"/>
          <a:stretch/>
        </p:blipFill>
        <p:spPr>
          <a:xfrm>
            <a:off x="3115384" y="83380"/>
            <a:ext cx="3257561" cy="962046"/>
          </a:xfrm>
          <a:prstGeom prst="rect">
            <a:avLst/>
          </a:prstGeom>
        </p:spPr>
      </p:pic>
      <p:pic>
        <p:nvPicPr>
          <p:cNvPr id="8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C03FB60-6DA4-3DCD-3239-75EFAF389C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1538" r="37529" b="-1538"/>
          <a:stretch/>
        </p:blipFill>
        <p:spPr>
          <a:xfrm>
            <a:off x="4377188" y="2492168"/>
            <a:ext cx="1461969" cy="2536782"/>
          </a:xfrm>
          <a:prstGeom prst="rect">
            <a:avLst/>
          </a:prstGeom>
        </p:spPr>
      </p:pic>
      <p:pic>
        <p:nvPicPr>
          <p:cNvPr id="9" name="Picture 8" descr="A picture containing tree, outdoor, grass, conifer&#10;&#10;Description automatically generated">
            <a:extLst>
              <a:ext uri="{FF2B5EF4-FFF2-40B4-BE49-F238E27FC236}">
                <a16:creationId xmlns:a16="http://schemas.microsoft.com/office/drawing/2014/main" id="{63FB6C34-9095-9581-8C0E-5CBF9E554B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1" t="24466" b="43148"/>
          <a:stretch/>
        </p:blipFill>
        <p:spPr>
          <a:xfrm>
            <a:off x="1937992" y="2683734"/>
            <a:ext cx="2209174" cy="1475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7A53B0-880A-01C2-1BD4-B1562FD711BE}"/>
              </a:ext>
            </a:extLst>
          </p:cNvPr>
          <p:cNvSpPr txBox="1"/>
          <p:nvPr/>
        </p:nvSpPr>
        <p:spPr>
          <a:xfrm>
            <a:off x="1670739" y="1246867"/>
            <a:ext cx="318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Organic layer</a:t>
            </a:r>
          </a:p>
        </p:txBody>
      </p:sp>
    </p:spTree>
    <p:extLst>
      <p:ext uri="{BB962C8B-B14F-4D97-AF65-F5344CB8AC3E}">
        <p14:creationId xmlns:p14="http://schemas.microsoft.com/office/powerpoint/2010/main" val="139364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9A18F4-8628-2C72-D658-0A5EDE65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353160"/>
            <a:ext cx="5318475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Cycles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8373F-5873-61DC-21E1-E369DC3EE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6" y="959850"/>
            <a:ext cx="3347784" cy="3870271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28ED959-BFCC-C10E-C66E-9BABB4439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06FEC8-F5C3-2F54-636B-4A88BBD4401E}"/>
              </a:ext>
            </a:extLst>
          </p:cNvPr>
          <p:cNvSpPr txBox="1"/>
          <p:nvPr/>
        </p:nvSpPr>
        <p:spPr>
          <a:xfrm>
            <a:off x="1" y="16460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Cycles are going through all the layers</a:t>
            </a:r>
          </a:p>
        </p:txBody>
      </p:sp>
    </p:spTree>
    <p:extLst>
      <p:ext uri="{BB962C8B-B14F-4D97-AF65-F5344CB8AC3E}">
        <p14:creationId xmlns:p14="http://schemas.microsoft.com/office/powerpoint/2010/main" val="291524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0E3B6D4-1C4E-2722-1CC5-860087E5E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47565"/>
          <a:stretch/>
        </p:blipFill>
        <p:spPr>
          <a:xfrm>
            <a:off x="561111" y="1166756"/>
            <a:ext cx="3646748" cy="34411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5FBD3A-FEC2-A1C9-1D19-55D9E60BD268}"/>
              </a:ext>
            </a:extLst>
          </p:cNvPr>
          <p:cNvSpPr txBox="1">
            <a:spLocks/>
          </p:cNvSpPr>
          <p:nvPr/>
        </p:nvSpPr>
        <p:spPr>
          <a:xfrm>
            <a:off x="0" y="173414"/>
            <a:ext cx="9144000" cy="67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What is the Critical Zone?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AA601-D02C-FCA9-572C-ECA984F4AE0D}"/>
              </a:ext>
            </a:extLst>
          </p:cNvPr>
          <p:cNvSpPr txBox="1"/>
          <p:nvPr/>
        </p:nvSpPr>
        <p:spPr>
          <a:xfrm>
            <a:off x="4507264" y="1602254"/>
            <a:ext cx="44442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latin typeface="+mn-lt"/>
              </a:rPr>
              <a:t>The Critical Zone is Earth's outer skin, defined from bedrock to treetop.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dirty="0"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+mn-lt"/>
                <a:cs typeface="AkayaKanadaka" panose="02010502080401010103" pitchFamily="2" charset="77"/>
              </a:rPr>
              <a:t>We ALL live in the critical zone!</a:t>
            </a:r>
          </a:p>
        </p:txBody>
      </p:sp>
    </p:spTree>
    <p:extLst>
      <p:ext uri="{BB962C8B-B14F-4D97-AF65-F5344CB8AC3E}">
        <p14:creationId xmlns:p14="http://schemas.microsoft.com/office/powerpoint/2010/main" val="289113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F47D74-DBC1-FDD1-5925-D96156111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10" y="1"/>
            <a:ext cx="48006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1062935-86E5-943A-F5A6-475FB8AA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90" y="2033809"/>
            <a:ext cx="3204582" cy="107588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Earth’s Layers</a:t>
            </a:r>
          </a:p>
        </p:txBody>
      </p:sp>
    </p:spTree>
    <p:extLst>
      <p:ext uri="{BB962C8B-B14F-4D97-AF65-F5344CB8AC3E}">
        <p14:creationId xmlns:p14="http://schemas.microsoft.com/office/powerpoint/2010/main" val="329842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56FAF88-5250-ABF0-FB3B-72CD7364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8573" r="14148" b="11491"/>
          <a:stretch/>
        </p:blipFill>
        <p:spPr>
          <a:xfrm>
            <a:off x="1142785" y="679731"/>
            <a:ext cx="6858430" cy="4253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F38B9-B37A-0178-BF1D-8CB507C5E357}"/>
              </a:ext>
            </a:extLst>
          </p:cNvPr>
          <p:cNvSpPr txBox="1"/>
          <p:nvPr/>
        </p:nvSpPr>
        <p:spPr>
          <a:xfrm>
            <a:off x="0" y="12933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200" dirty="0">
                <a:latin typeface="+mn-lt"/>
                <a:ea typeface="+mj-ea"/>
                <a:cs typeface="+mj-cs"/>
              </a:rPr>
              <a:t>Why is 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the</a:t>
            </a:r>
            <a:r>
              <a:rPr lang="en-US" sz="3200" b="1" kern="1200" dirty="0">
                <a:latin typeface="+mn-lt"/>
                <a:ea typeface="+mj-ea"/>
                <a:cs typeface="+mj-cs"/>
              </a:rPr>
              <a:t> Critical Zone critical?</a:t>
            </a:r>
            <a:endParaRPr lang="en-US" sz="3200" b="1" dirty="0">
              <a:latin typeface="+mn-lt"/>
            </a:endParaRPr>
          </a:p>
        </p:txBody>
      </p:sp>
      <p:pic>
        <p:nvPicPr>
          <p:cNvPr id="13" name="Picture 4" descr="Unit 1.1 - CZ Overview">
            <a:extLst>
              <a:ext uri="{FF2B5EF4-FFF2-40B4-BE49-F238E27FC236}">
                <a16:creationId xmlns:a16="http://schemas.microsoft.com/office/drawing/2014/main" id="{F9A7B9A0-D742-5C21-484D-D0E1EFCD6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9" t="53843" r="1798" b="3207"/>
          <a:stretch/>
        </p:blipFill>
        <p:spPr bwMode="auto">
          <a:xfrm>
            <a:off x="7026441" y="3411731"/>
            <a:ext cx="2117559" cy="17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55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537F3-6DE9-9F11-4195-C6D1A1334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683" y="758585"/>
            <a:ext cx="2868810" cy="4351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691FF-CE97-CBC4-1503-4E3C48F87221}"/>
              </a:ext>
            </a:extLst>
          </p:cNvPr>
          <p:cNvSpPr txBox="1"/>
          <p:nvPr/>
        </p:nvSpPr>
        <p:spPr>
          <a:xfrm>
            <a:off x="1" y="217489"/>
            <a:ext cx="9352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Let’s make a cross section of the critical zone!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27D2C8D-D524-E564-2F73-C4B1052A9E90}"/>
              </a:ext>
            </a:extLst>
          </p:cNvPr>
          <p:cNvSpPr/>
          <p:nvPr/>
        </p:nvSpPr>
        <p:spPr>
          <a:xfrm>
            <a:off x="3359834" y="2734533"/>
            <a:ext cx="2632880" cy="5232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F51696B-6F32-564E-C00A-17FD2AF43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8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94B7D687-B078-CAF9-3967-F37773AF9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  <p:pic>
        <p:nvPicPr>
          <p:cNvPr id="14" name="Picture 2" descr="Rocks May Be Oldest on Earth, Scientists Say - The New York Times">
            <a:extLst>
              <a:ext uri="{FF2B5EF4-FFF2-40B4-BE49-F238E27FC236}">
                <a16:creationId xmlns:a16="http://schemas.microsoft.com/office/drawing/2014/main" id="{F220C288-828E-F592-484D-74212E6AE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3" y="1489460"/>
            <a:ext cx="2859295" cy="156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edrock - Wikipedia">
            <a:extLst>
              <a:ext uri="{FF2B5EF4-FFF2-40B4-BE49-F238E27FC236}">
                <a16:creationId xmlns:a16="http://schemas.microsoft.com/office/drawing/2014/main" id="{1FEBDC22-C562-C2CA-C36D-57F81578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795" y="1680886"/>
            <a:ext cx="2390747" cy="31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25,972 Bedrock Images, Stock Photos &amp; Vectors | Shutterstock">
            <a:extLst>
              <a:ext uri="{FF2B5EF4-FFF2-40B4-BE49-F238E27FC236}">
                <a16:creationId xmlns:a16="http://schemas.microsoft.com/office/drawing/2014/main" id="{45C601CF-3121-B708-701B-93D6A80D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5" y="3057307"/>
            <a:ext cx="2859295" cy="20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694CCD1-EE0D-9F8B-4F6B-615279DAC6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0" t="3709" r="3252" b="71024"/>
          <a:stretch/>
        </p:blipFill>
        <p:spPr>
          <a:xfrm>
            <a:off x="103669" y="68784"/>
            <a:ext cx="4233662" cy="16121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904D2-EA67-9683-3C48-DF16759029D1}"/>
              </a:ext>
            </a:extLst>
          </p:cNvPr>
          <p:cNvSpPr txBox="1"/>
          <p:nvPr/>
        </p:nvSpPr>
        <p:spPr>
          <a:xfrm>
            <a:off x="4452510" y="208046"/>
            <a:ext cx="3325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1200" dirty="0">
                <a:latin typeface="+mn-lt"/>
                <a:ea typeface="+mj-ea"/>
                <a:cs typeface="+mj-cs"/>
              </a:rPr>
              <a:t>Bedrock</a:t>
            </a:r>
            <a:endParaRPr lang="en-US" sz="3600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18AB68-DAF8-7E50-3251-28F2F4669454}"/>
              </a:ext>
            </a:extLst>
          </p:cNvPr>
          <p:cNvSpPr/>
          <p:nvPr/>
        </p:nvSpPr>
        <p:spPr>
          <a:xfrm>
            <a:off x="6478504" y="3901284"/>
            <a:ext cx="2011687" cy="9672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2D2706-8C8B-DA76-C6E7-20782D8AC4FE}"/>
              </a:ext>
            </a:extLst>
          </p:cNvPr>
          <p:cNvGrpSpPr/>
          <p:nvPr/>
        </p:nvGrpSpPr>
        <p:grpSpPr>
          <a:xfrm>
            <a:off x="240600" y="1751035"/>
            <a:ext cx="5019223" cy="2505376"/>
            <a:chOff x="369408" y="1828671"/>
            <a:chExt cx="5727234" cy="2857760"/>
          </a:xfrm>
        </p:grpSpPr>
        <p:pic>
          <p:nvPicPr>
            <p:cNvPr id="4" name="Picture 2" descr="Saprolite - an overview | ScienceDirect Topics">
              <a:extLst>
                <a:ext uri="{FF2B5EF4-FFF2-40B4-BE49-F238E27FC236}">
                  <a16:creationId xmlns:a16="http://schemas.microsoft.com/office/drawing/2014/main" id="{BA83E592-CEF6-CE14-9C1F-DCB957FE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09" y="1828671"/>
              <a:ext cx="5727233" cy="285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19F904-05D6-7301-9356-0CAF788A86DE}"/>
                </a:ext>
              </a:extLst>
            </p:cNvPr>
            <p:cNvSpPr/>
            <p:nvPr/>
          </p:nvSpPr>
          <p:spPr>
            <a:xfrm>
              <a:off x="369408" y="3027285"/>
              <a:ext cx="5727233" cy="142510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FA54C68-8607-597F-4487-9795C371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6B96C2-63D0-DF55-7B38-3ADDD9F1BDFA}"/>
              </a:ext>
            </a:extLst>
          </p:cNvPr>
          <p:cNvSpPr/>
          <p:nvPr/>
        </p:nvSpPr>
        <p:spPr>
          <a:xfrm>
            <a:off x="6463129" y="3252998"/>
            <a:ext cx="2011687" cy="9672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05495-4F09-37FB-9FF3-C9B0B97E55D2}"/>
              </a:ext>
            </a:extLst>
          </p:cNvPr>
          <p:cNvSpPr txBox="1"/>
          <p:nvPr/>
        </p:nvSpPr>
        <p:spPr>
          <a:xfrm>
            <a:off x="240599" y="579312"/>
            <a:ext cx="6222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Saprolite - Weathered rock</a:t>
            </a:r>
          </a:p>
        </p:txBody>
      </p:sp>
    </p:spTree>
    <p:extLst>
      <p:ext uri="{BB962C8B-B14F-4D97-AF65-F5344CB8AC3E}">
        <p14:creationId xmlns:p14="http://schemas.microsoft.com/office/powerpoint/2010/main" val="137164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ur Fun Facts About Topsoil - Topsoil Pros">
            <a:extLst>
              <a:ext uri="{FF2B5EF4-FFF2-40B4-BE49-F238E27FC236}">
                <a16:creationId xmlns:a16="http://schemas.microsoft.com/office/drawing/2014/main" id="{7F135732-28CC-D1E4-9DC7-8DC6E6A26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0" b="49331"/>
          <a:stretch/>
        </p:blipFill>
        <p:spPr bwMode="auto">
          <a:xfrm>
            <a:off x="204035" y="893232"/>
            <a:ext cx="3440217" cy="400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399AC65-0761-E1F9-AAAD-58FE5E324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4D710E-A601-1FB8-E2C5-DB4894CC1F3C}"/>
              </a:ext>
            </a:extLst>
          </p:cNvPr>
          <p:cNvSpPr/>
          <p:nvPr/>
        </p:nvSpPr>
        <p:spPr>
          <a:xfrm>
            <a:off x="6463129" y="2629912"/>
            <a:ext cx="2011687" cy="7768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FC2A6-A419-F7F6-DBA2-5F7809947A6A}"/>
              </a:ext>
            </a:extLst>
          </p:cNvPr>
          <p:cNvSpPr txBox="1"/>
          <p:nvPr/>
        </p:nvSpPr>
        <p:spPr>
          <a:xfrm>
            <a:off x="4367965" y="3759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Subsoil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A1513-C384-7904-9D7F-3BEFBCA763D9}"/>
              </a:ext>
            </a:extLst>
          </p:cNvPr>
          <p:cNvSpPr/>
          <p:nvPr/>
        </p:nvSpPr>
        <p:spPr>
          <a:xfrm>
            <a:off x="204035" y="3914274"/>
            <a:ext cx="3440217" cy="982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0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7EDFD11-02EF-BA3F-C2A0-435B05D60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8428" b="1658"/>
          <a:stretch/>
        </p:blipFill>
        <p:spPr>
          <a:xfrm>
            <a:off x="6125721" y="687823"/>
            <a:ext cx="2686505" cy="4414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974B2D-C167-3A2B-0170-CE85649BD664}"/>
              </a:ext>
            </a:extLst>
          </p:cNvPr>
          <p:cNvSpPr/>
          <p:nvPr/>
        </p:nvSpPr>
        <p:spPr>
          <a:xfrm>
            <a:off x="6463129" y="1685407"/>
            <a:ext cx="2011687" cy="886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A7E75-68C2-866C-EA44-04AB5DC3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74" y="1100072"/>
            <a:ext cx="2102712" cy="3589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AFEAE-C619-42C9-B770-672B6AC3536F}"/>
              </a:ext>
            </a:extLst>
          </p:cNvPr>
          <p:cNvSpPr txBox="1"/>
          <p:nvPr/>
        </p:nvSpPr>
        <p:spPr>
          <a:xfrm>
            <a:off x="2164620" y="3760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Topsoil</a:t>
            </a:r>
          </a:p>
        </p:txBody>
      </p:sp>
      <p:pic>
        <p:nvPicPr>
          <p:cNvPr id="9" name="Picture 8" descr="A close-up of a plant growing from the ground&#10;&#10;Description automatically generated">
            <a:extLst>
              <a:ext uri="{FF2B5EF4-FFF2-40B4-BE49-F238E27FC236}">
                <a16:creationId xmlns:a16="http://schemas.microsoft.com/office/drawing/2014/main" id="{AF32E806-6131-0287-1C1F-590BE8FD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953" y="1964544"/>
            <a:ext cx="3093036" cy="206202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D42799B-7094-19B3-2FDA-FFFE1E0E04F0}"/>
              </a:ext>
            </a:extLst>
          </p:cNvPr>
          <p:cNvSpPr/>
          <p:nvPr/>
        </p:nvSpPr>
        <p:spPr>
          <a:xfrm flipH="1">
            <a:off x="230114" y="436005"/>
            <a:ext cx="708509" cy="251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504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73</Words>
  <Application>Microsoft Office PowerPoint</Application>
  <PresentationFormat>On-screen Show (16:9)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Open Sans</vt:lpstr>
      <vt:lpstr>Simple Light</vt:lpstr>
      <vt:lpstr>PowerPoint Presentation</vt:lpstr>
      <vt:lpstr>PowerPoint Presentation</vt:lpstr>
      <vt:lpstr>Earth’s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Parrish</dc:creator>
  <cp:lastModifiedBy>Ellen Parrish</cp:lastModifiedBy>
  <cp:revision>5</cp:revision>
  <dcterms:modified xsi:type="dcterms:W3CDTF">2023-09-15T21:10:38Z</dcterms:modified>
</cp:coreProperties>
</file>