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323FA56-624C-48DD-8D37-8F8C45C1DD8E}">
  <a:tblStyle styleId="{C323FA56-624C-48DD-8D37-8F8C45C1DD8E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BA99498A-2077-425B-B42B-C541B8808DC6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416DFED8-F741-42D6-A39D-E155BE46F546}" styleName="Table_2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03" autoAdjust="0"/>
    <p:restoredTop sz="85785" autoAdjust="0"/>
  </p:normalViewPr>
  <p:slideViewPr>
    <p:cSldViewPr>
      <p:cViewPr varScale="1">
        <p:scale>
          <a:sx n="69" d="100"/>
          <a:sy n="69" d="100"/>
        </p:scale>
        <p:origin x="3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100" b="0" i="0" u="none" strike="noStrike" cap="none" baseline="0"/>
            </a:lvl1pPr>
            <a:lvl2pPr marL="0" marR="0" indent="0" algn="l" rtl="0">
              <a:defRPr sz="1100" b="0" i="0" u="none" strike="noStrike" cap="none" baseline="0"/>
            </a:lvl2pPr>
            <a:lvl3pPr marL="0" marR="0" indent="0" algn="l" rtl="0">
              <a:defRPr sz="1100" b="0" i="0" u="none" strike="noStrike" cap="none" baseline="0"/>
            </a:lvl3pPr>
            <a:lvl4pPr marL="0" marR="0" indent="0" algn="l" rtl="0">
              <a:defRPr sz="1100" b="0" i="0" u="none" strike="noStrike" cap="none" baseline="0"/>
            </a:lvl4pPr>
            <a:lvl5pPr marL="0" marR="0" indent="0" algn="l" rtl="0">
              <a:defRPr sz="1100" b="0" i="0" u="none" strike="noStrike" cap="none" baseline="0"/>
            </a:lvl5pPr>
            <a:lvl6pPr marL="0" marR="0" indent="0" algn="l" rtl="0">
              <a:defRPr sz="1100" b="0" i="0" u="none" strike="noStrike" cap="none" baseline="0"/>
            </a:lvl6pPr>
            <a:lvl7pPr marL="0" marR="0" indent="0" algn="l" rtl="0">
              <a:defRPr sz="1100" b="0" i="0" u="none" strike="noStrike" cap="none" baseline="0"/>
            </a:lvl7pPr>
            <a:lvl8pPr marL="0" marR="0" indent="0" algn="l" rtl="0">
              <a:defRPr sz="1100" b="0" i="0" u="none" strike="noStrike" cap="none" baseline="0"/>
            </a:lvl8pPr>
            <a:lvl9pPr marL="0" marR="0" indent="0" algn="l" rtl="0">
              <a:defRPr sz="1100" b="0" i="0" u="none" strike="noStrike" cap="none" baseline="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894335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T9wizyDV8c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/>
              <a:t>Citizen Science with the </a:t>
            </a:r>
            <a:r>
              <a:rPr lang="en-US" smtClean="0"/>
              <a:t>Zooniverse </a:t>
            </a:r>
            <a:r>
              <a:rPr lang="en-US" smtClean="0"/>
              <a:t>activity&gt; </a:t>
            </a:r>
            <a:r>
              <a:rPr lang="en-US" dirty="0" smtClean="0"/>
              <a:t>TeachEngineering.org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84821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/>
              <a:t>https://www.zooniverse.org/projects#all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19802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3631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2904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4907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00677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03073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35780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7302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9949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" sz="1100" b="0" i="0" u="none" strike="noStrike" cap="none" baseline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9900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4281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6194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r>
              <a:rPr lang="en" sz="1100" b="0" i="0" u="none" strike="noStrike" cap="none" baseline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8687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i="0" u="none" strike="noStrike" kern="1200" cap="none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</a:t>
            </a:r>
            <a:r>
              <a:rPr lang="en-US" sz="1100" b="0" i="0" u="none" strike="noStrike" kern="1200" cap="none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www.zooniverse.org/project/hubble &gt; “take part” &gt; http://www.galaxyzoo.org/</a:t>
            </a:r>
            <a:endParaRPr lang="en-US" sz="1100" b="0" i="0" u="none" strike="noStrike" kern="1200" cap="none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036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1100" b="0" i="0" u="sng" strike="noStrike" kern="1200" cap="none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</a:t>
            </a:r>
            <a:r>
              <a:rPr lang="en-US" sz="1100" b="0" i="0" u="sng" strike="noStrike" kern="1200" cap="none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://www.youtube.com/watch?v=-T9wizyDV8c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1253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/>
              <a:t>Look</a:t>
            </a:r>
            <a:r>
              <a:rPr lang="en-US" baseline="0" dirty="0" smtClean="0"/>
              <a:t> at the list of Zooniverse projects at </a:t>
            </a:r>
            <a:r>
              <a:rPr lang="en-US" dirty="0" smtClean="0"/>
              <a:t>https://www.zooniverse.org/projects#all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9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4124511"/>
            <a:ext cx="8458200" cy="9497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734341"/>
            <a:ext cx="7772400" cy="224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45720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sz="72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94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Arial"/>
              <a:buNone/>
              <a:defRPr sz="3000" b="1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4030200" cy="46202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56667" y="1949210"/>
            <a:ext cx="4030200" cy="46202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5875078"/>
            <a:ext cx="8686800" cy="692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42900" indent="-8890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400" b="1" i="0">
                <a:solidFill>
                  <a:schemeClr val="lt1"/>
                </a:solidFill>
              </a:defRPr>
            </a:lvl1pPr>
            <a:lvl2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o"/>
              <a:defRPr sz="2400" b="1" i="0">
                <a:solidFill>
                  <a:schemeClr val="lt1"/>
                </a:solidFill>
              </a:defRPr>
            </a:lvl2pPr>
            <a:lvl3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▪"/>
              <a:defRPr sz="2400" b="1" i="0">
                <a:solidFill>
                  <a:schemeClr val="lt1"/>
                </a:solidFill>
              </a:defRPr>
            </a:lvl3pPr>
            <a:lvl4pPr marL="342900" indent="-8890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400" b="1" i="0">
                <a:solidFill>
                  <a:schemeClr val="lt1"/>
                </a:solidFill>
              </a:defRPr>
            </a:lvl4pPr>
            <a:lvl5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o"/>
              <a:defRPr sz="2400" b="1" i="0">
                <a:solidFill>
                  <a:schemeClr val="lt1"/>
                </a:solidFill>
              </a:defRPr>
            </a:lvl5pPr>
            <a:lvl6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▪"/>
              <a:defRPr sz="2400" b="1" i="0">
                <a:solidFill>
                  <a:schemeClr val="lt1"/>
                </a:solidFill>
              </a:defRPr>
            </a:lvl6pPr>
            <a:lvl7pPr marL="342900" indent="-8890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2400" b="1" i="0">
                <a:solidFill>
                  <a:schemeClr val="lt1"/>
                </a:solidFill>
              </a:defRPr>
            </a:lvl7pPr>
            <a:lvl8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o"/>
              <a:defRPr sz="2400" b="1" i="0">
                <a:solidFill>
                  <a:schemeClr val="lt1"/>
                </a:solidFill>
              </a:defRPr>
            </a:lvl8pPr>
            <a:lvl9pPr marL="34290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▪"/>
              <a:defRPr sz="2400" b="1" i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3048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3048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3048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3048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3048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3048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30480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540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33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oniverse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tificamerican.com/citizen-science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ooniverse.org/about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FMRI.jpg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hyperlink" Target="http://commons.wikimedia.org/wiki/File:US_Navy_111006-O-KK908-026_An_MRI_machine_is_set_up_at_the_Role_3_Medical_Facility_at_Joint_Operating_Base,_Bastion,_Afghanistan.jpg" TargetMode="Externa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Woman_consults_with_pharmacist.jpg" TargetMode="External"/><Relationship Id="rId11" Type="http://schemas.openxmlformats.org/officeDocument/2006/relationships/hyperlink" Target="http://commons.wikimedia.org/wiki/File:Fda_logo.jpg" TargetMode="External"/><Relationship Id="rId5" Type="http://schemas.openxmlformats.org/officeDocument/2006/relationships/hyperlink" Target="http://commons.wikimedia.org/wiki/File:Doctor_consults_with_patient_(7).jpg" TargetMode="External"/><Relationship Id="rId15" Type="http://schemas.openxmlformats.org/officeDocument/2006/relationships/image" Target="../media/image9.jpeg"/><Relationship Id="rId10" Type="http://schemas.openxmlformats.org/officeDocument/2006/relationships/hyperlink" Target="http://commons.wikimedia.org/wiki/File:Andromeda's_Colorful_Rings.jpg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://commons.wikimedia.org/wiki/File:Arecibo_Observatory_Aerial_View.jpg" TargetMode="External"/><Relationship Id="rId1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:SETI@home_Multi-Beam_screensaver.png" TargetMode="External"/><Relationship Id="rId13" Type="http://schemas.openxmlformats.org/officeDocument/2006/relationships/image" Target="../media/image15.jpeg"/><Relationship Id="rId3" Type="http://schemas.openxmlformats.org/officeDocument/2006/relationships/hyperlink" Target="http://commons.wikimedia.org/wiki/File:POxy.v0024.n2383.recto.jpg" TargetMode="External"/><Relationship Id="rId7" Type="http://schemas.openxmlformats.org/officeDocument/2006/relationships/hyperlink" Target="http://commons.wikimedia.org/wiki/File:DEXA_scanner_in_use_ALSPAC.jpg" TargetMode="External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Cat_on_laptop_-_Just_Browsing.jpg" TargetMode="External"/><Relationship Id="rId11" Type="http://schemas.openxmlformats.org/officeDocument/2006/relationships/image" Target="../media/image11.jpeg"/><Relationship Id="rId5" Type="http://schemas.openxmlformats.org/officeDocument/2006/relationships/hyperlink" Target="http://commons.wikimedia.org/wiki/File:Sunflower_sea_star.jpg" TargetMode="External"/><Relationship Id="rId10" Type="http://schemas.openxmlformats.org/officeDocument/2006/relationships/image" Target="../media/image10.jpeg"/><Relationship Id="rId4" Type="http://schemas.openxmlformats.org/officeDocument/2006/relationships/hyperlink" Target="http://commons.wikimedia.org/wiki/File:30_Doradus-_The_Growing_Tarantula_Within-_602512main_30doradus_665.jpg" TargetMode="External"/><Relationship Id="rId9" Type="http://schemas.openxmlformats.org/officeDocument/2006/relationships/image" Target="../media/image12.jpeg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oniverse.org/project/hubbl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T9wizyDV8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685800" y="381001"/>
            <a:ext cx="7772400" cy="35988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457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66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Citizen Science </a:t>
            </a:r>
            <a:r>
              <a:rPr lang="en" sz="66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/>
            </a:r>
            <a:br>
              <a:rPr lang="en" sz="66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</a:br>
            <a:r>
              <a:rPr lang="en" sz="66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with </a:t>
            </a:r>
            <a:r>
              <a:rPr lang="en" sz="66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the </a:t>
            </a:r>
            <a:r>
              <a:rPr lang="en" sz="6600" dirty="0">
                <a:solidFill>
                  <a:schemeClr val="accent6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Zooniverse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dirty="0" smtClean="0">
                <a:latin typeface="Calibri" panose="020F0502020204030204" pitchFamily="34" charset="0"/>
              </a:rPr>
              <a:t>Activity Steps</a:t>
            </a:r>
            <a:endParaRPr lang="en" sz="4400" dirty="0">
              <a:latin typeface="Calibri" panose="020F0502020204030204" pitchFamily="34" charset="0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228600" y="2209800"/>
            <a:ext cx="8686800" cy="4648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Get a </a:t>
            </a:r>
            <a:r>
              <a:rPr lang="en" sz="2800" b="1" i="0" u="none" strike="noStrike" cap="none" baseline="0" dirty="0">
                <a:solidFill>
                  <a:schemeClr val="accent6">
                    <a:lumMod val="75000"/>
                    <a:lumOff val="25000"/>
                  </a:schemeClr>
                </a:solidFill>
                <a:latin typeface="Calibri" panose="020F0502020204030204" pitchFamily="34" charset="0"/>
                <a:sym typeface="Arial"/>
              </a:rPr>
              <a:t>worksheet</a:t>
            </a:r>
          </a:p>
          <a:p>
            <a:pPr marL="457200" lvl="0" indent="-381000">
              <a:buSzPct val="100000"/>
              <a:buFont typeface="Arial"/>
              <a:buChar char="●"/>
            </a:pP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Go to the Zooniverse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website</a:t>
            </a:r>
            <a:endParaRPr lang="en" sz="2800" b="1" i="0" u="none" strike="noStrike" cap="none" baseline="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sym typeface="Arial"/>
            </a:endParaRPr>
          </a:p>
          <a:p>
            <a:pPr marL="457200" lvl="0" indent="-381000">
              <a:buSzPct val="100000"/>
              <a:buFont typeface="Arial"/>
              <a:buChar char="●"/>
            </a:pP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Explore a Zooniverse project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and answer 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the </a:t>
            </a:r>
            <a:r>
              <a:rPr lang="en" sz="2800" b="1" dirty="0" smtClean="0">
                <a:latin typeface="Calibri" panose="020F0502020204030204" pitchFamily="34" charset="0"/>
              </a:rPr>
              <a:t>worksheet questions</a:t>
            </a:r>
            <a:endParaRPr lang="en" sz="2800" b="1" i="0" u="none" strike="noStrike" cap="none" baseline="0" dirty="0">
              <a:solidFill>
                <a:schemeClr val="dk2"/>
              </a:solidFill>
              <a:latin typeface="Calibri" panose="020F0502020204030204" pitchFamily="34" charset="0"/>
              <a:sym typeface="Arial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Some answers may require </a:t>
            </a:r>
            <a:r>
              <a:rPr lang="en" sz="28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reasoned inference 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because the website </a:t>
            </a:r>
            <a:r>
              <a:rPr lang="en" sz="2800" b="1" dirty="0" smtClean="0">
                <a:latin typeface="Calibri" panose="020F0502020204030204" pitchFamily="34" charset="0"/>
              </a:rPr>
              <a:t>won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’t say exactly…</a:t>
            </a:r>
            <a:endParaRPr lang="en" sz="2800" b="1" i="0" u="none" strike="noStrike" cap="none" baseline="0" dirty="0">
              <a:solidFill>
                <a:schemeClr val="dk2"/>
              </a:solidFill>
              <a:latin typeface="Calibri" panose="020F0502020204030204" pitchFamily="34" charset="0"/>
              <a:sym typeface="Arial"/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After </a:t>
            </a:r>
            <a:r>
              <a:rPr lang="en" sz="2800" b="1" dirty="0">
                <a:latin typeface="Calibri" panose="020F0502020204030204" pitchFamily="34" charset="0"/>
              </a:rPr>
              <a:t>2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5 minutes, we will discuss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everyone’s worksheet answers</a:t>
            </a:r>
            <a:endParaRPr lang="en" sz="2800" b="1" i="0" u="none" strike="noStrike" cap="none" baseline="0" dirty="0">
              <a:solidFill>
                <a:schemeClr val="dk2"/>
              </a:solidFill>
              <a:latin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dirty="0">
                <a:latin typeface="Calibri" panose="020F0502020204030204" pitchFamily="34" charset="0"/>
              </a:rPr>
              <a:t>Demonstration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2362200"/>
            <a:ext cx="8229600" cy="42054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4800" b="1" i="0" u="sng" strike="noStrike" cap="none" baseline="0" dirty="0">
                <a:solidFill>
                  <a:schemeClr val="hlink"/>
                </a:solidFill>
                <a:latin typeface="Calibri" panose="020F0502020204030204" pitchFamily="34" charset="0"/>
                <a:sym typeface="Arial"/>
                <a:hlinkClick r:id="rId3"/>
              </a:rPr>
              <a:t>https://www.zooniverse.org/</a:t>
            </a:r>
          </a:p>
        </p:txBody>
      </p:sp>
      <p:sp>
        <p:nvSpPr>
          <p:cNvPr id="6" name="Shape 105"/>
          <p:cNvSpPr txBox="1">
            <a:spLocks/>
          </p:cNvSpPr>
          <p:nvPr/>
        </p:nvSpPr>
        <p:spPr>
          <a:xfrm>
            <a:off x="381000" y="3657600"/>
            <a:ext cx="8763000" cy="1066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2540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33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-342900" algn="ctr">
              <a:spcBef>
                <a:spcPts val="0"/>
              </a:spcBef>
              <a:buSzPct val="25000"/>
              <a:buFont typeface="Arial"/>
              <a:buNone/>
            </a:pPr>
            <a:endParaRPr lang="en" dirty="0"/>
          </a:p>
        </p:txBody>
      </p:sp>
      <p:pic>
        <p:nvPicPr>
          <p:cNvPr id="1026" name="Picture 2" descr="Zooniver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43337"/>
            <a:ext cx="581025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dirty="0" smtClean="0">
                <a:latin typeface="Calibri" panose="020F0502020204030204" pitchFamily="34" charset="0"/>
              </a:rPr>
              <a:t>Questions before getting started</a:t>
            </a:r>
            <a:r>
              <a:rPr lang="en" sz="4400" dirty="0">
                <a:latin typeface="Calibri" panose="020F0502020204030204" pitchFamily="34" charset="0"/>
              </a:rPr>
              <a:t>?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1036712" y="2590800"/>
            <a:ext cx="6613375" cy="327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18000" b="1" i="0" u="none" strike="noStrike" cap="none" baseline="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r>
              <a:rPr lang="en" sz="18000" b="1" i="0" u="none" strike="noStrike" cap="none" baseline="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r>
              <a:rPr lang="en" sz="18000" b="1" i="0" u="none" strike="noStrike" cap="none" baseline="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r>
              <a:rPr lang="en" sz="18000" b="1" i="0" u="none" strike="noStrike" cap="none" baseline="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lang="en" sz="18000" b="1" i="0" u="none" strike="noStrike" cap="none" baseline="0" dirty="0">
              <a:solidFill>
                <a:schemeClr val="accent6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dirty="0">
                <a:latin typeface="Calibri" panose="020F0502020204030204" pitchFamily="34" charset="0"/>
              </a:rPr>
              <a:t>Let's </a:t>
            </a:r>
            <a:r>
              <a:rPr lang="en" sz="4400" dirty="0" smtClean="0">
                <a:latin typeface="Calibri" panose="020F0502020204030204" pitchFamily="34" charset="0"/>
              </a:rPr>
              <a:t>try it</a:t>
            </a:r>
            <a:r>
              <a:rPr lang="en" sz="4400" dirty="0">
                <a:latin typeface="Calibri" panose="020F0502020204030204" pitchFamily="34" charset="0"/>
              </a:rPr>
              <a:t>!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947332"/>
            <a:ext cx="8229600" cy="46202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3200" b="1" i="0" u="none" strike="noStrike" cap="none" baseline="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www.zooniverse.org </a:t>
            </a:r>
          </a:p>
        </p:txBody>
      </p:sp>
      <p:pic>
        <p:nvPicPr>
          <p:cNvPr id="112" name="Shape 11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704261" y="2732500"/>
            <a:ext cx="5735475" cy="38351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dirty="0" smtClean="0">
                <a:latin typeface="Calibri" panose="020F0502020204030204" pitchFamily="34" charset="0"/>
              </a:rPr>
              <a:t>Review and Discussion</a:t>
            </a:r>
            <a:endParaRPr lang="en" sz="4400" dirty="0">
              <a:latin typeface="Calibri" panose="020F0502020204030204" pitchFamily="34" charset="0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228600" y="2057400"/>
            <a:ext cx="8458200" cy="45102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sz="30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Which project </a:t>
            </a:r>
            <a:r>
              <a:rPr lang="en" sz="30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did you pick?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sz="30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What was your impression of the classification process?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sz="30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What does your project monitor and how?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sz="30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Why </a:t>
            </a:r>
            <a:r>
              <a:rPr lang="en" sz="30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is it being monitored?</a:t>
            </a:r>
            <a:endParaRPr lang="en" sz="3000" b="1" i="0" u="none" strike="noStrike" cap="none" baseline="0" dirty="0">
              <a:solidFill>
                <a:schemeClr val="accent3"/>
              </a:solidFill>
              <a:latin typeface="Calibri" panose="020F0502020204030204" pitchFamily="34" charset="0"/>
              <a:sym typeface="Arial"/>
            </a:endParaRP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sz="30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How does </a:t>
            </a:r>
            <a:r>
              <a:rPr lang="en" sz="30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this research</a:t>
            </a:r>
            <a:r>
              <a:rPr lang="en" sz="3000" b="1" i="0" u="none" strike="noStrike" cap="none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 </a:t>
            </a:r>
            <a:r>
              <a:rPr lang="en" sz="30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project benefit </a:t>
            </a:r>
            <a:r>
              <a:rPr lang="en" sz="30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society?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00000"/>
              <a:buFont typeface="Arial"/>
              <a:buAutoNum type="arabicPeriod"/>
            </a:pPr>
            <a:r>
              <a:rPr lang="en" b="1" dirty="0">
                <a:solidFill>
                  <a:schemeClr val="accent3"/>
                </a:solidFill>
                <a:latin typeface="Calibri" panose="020F0502020204030204" pitchFamily="34" charset="0"/>
              </a:rPr>
              <a:t>What change or feature could be made to the </a:t>
            </a:r>
            <a:r>
              <a:rPr lang="en" b="1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research project to improve </a:t>
            </a:r>
            <a:r>
              <a:rPr lang="en" b="1" dirty="0">
                <a:solidFill>
                  <a:schemeClr val="accent3"/>
                </a:solidFill>
                <a:latin typeface="Calibri" panose="020F0502020204030204" pitchFamily="34" charset="0"/>
              </a:rPr>
              <a:t>it?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3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References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304800" y="1947332"/>
            <a:ext cx="8229600" cy="27008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76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</a:pPr>
            <a:r>
              <a:rPr lang="en" sz="1600" b="1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"Citizen Science." Scientific America. Scientific America, n.d. Web. 15 Jul 2013. </a:t>
            </a:r>
            <a:r>
              <a:rPr lang="en" sz="1600" b="1" i="0" u="sng" strike="noStrike" cap="none" baseline="0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</a:t>
            </a:r>
            <a:r>
              <a:rPr lang="en" sz="1600" b="1" i="0" u="sng" strike="noStrike" cap="none" baseline="0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://www.scientificamerican.com/citizen-science</a:t>
            </a:r>
            <a:r>
              <a:rPr lang="en" sz="1600" b="1" i="0" u="sng" strike="noStrike" cap="none" baseline="0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/</a:t>
            </a:r>
            <a:endParaRPr lang="en" sz="1600" b="1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</a:pPr>
            <a:r>
              <a:rPr lang="en" sz="1600" b="1" i="0" u="none" strike="noStrike" cap="none" baseline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"How SETI@home works." SETI@Home. University of California, n.d. Web. 16 Jul 2013. </a:t>
            </a:r>
            <a:r>
              <a:rPr lang="en" sz="1600" b="1" i="0" u="sng" strike="noStrike" cap="none" baseline="0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http</a:t>
            </a:r>
            <a:r>
              <a:rPr lang="en" sz="1600" b="1" i="0" u="sng" strike="noStrike" cap="none" baseline="0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://</a:t>
            </a:r>
            <a:r>
              <a:rPr lang="en" sz="1600" b="1" i="0" u="sng" strike="noStrike" cap="none" baseline="0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</a:rPr>
              <a:t>seticlassic.ssl.berkeley.edu/about_seti/about_seti_at_home_1.html</a:t>
            </a:r>
            <a:endParaRPr lang="en" sz="1600" b="1" i="0" u="none" strike="noStrike" cap="none" baseline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ct val="100000"/>
              <a:buNone/>
            </a:pPr>
            <a:r>
              <a:rPr lang="en" sz="1600" b="1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"Purpose." Zooniverse: Real Science Online. Citizen Science Alliance, n.d. Web. 16 Jul 2013. </a:t>
            </a:r>
            <a:r>
              <a:rPr lang="en" sz="1600" b="1" i="0" u="sng" strike="noStrike" cap="none" baseline="0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</a:t>
            </a:r>
            <a:r>
              <a:rPr lang="en" sz="1600" b="1" i="0" u="sng" strike="noStrike" cap="none" baseline="0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://</a:t>
            </a:r>
            <a:r>
              <a:rPr lang="en" sz="1600" b="1" i="0" u="sng" strike="noStrike" cap="none" baseline="0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www.zooniverse.org/about</a:t>
            </a:r>
            <a:endParaRPr lang="en" sz="1600" b="1" i="0" u="none" strike="noStrike" cap="none" baseline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3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Image Sources 1 of 2</a:t>
            </a:r>
          </a:p>
        </p:txBody>
      </p:sp>
      <p:pic>
        <p:nvPicPr>
          <p:cNvPr id="124" name="Shape 12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31025" y="1985261"/>
            <a:ext cx="988898" cy="646374"/>
          </a:xfrm>
          <a:prstGeom prst="rect">
            <a:avLst/>
          </a:prstGeom>
        </p:spPr>
      </p:pic>
      <p:pic>
        <p:nvPicPr>
          <p:cNvPr id="125" name="Shape 12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31012" y="2745500"/>
            <a:ext cx="766875" cy="646374"/>
          </a:xfrm>
          <a:prstGeom prst="rect">
            <a:avLst/>
          </a:prstGeom>
        </p:spPr>
      </p:pic>
      <p:graphicFrame>
        <p:nvGraphicFramePr>
          <p:cNvPr id="126" name="Shape 126"/>
          <p:cNvGraphicFramePr/>
          <p:nvPr>
            <p:extLst>
              <p:ext uri="{D42A27DB-BD31-4B8C-83A1-F6EECF244321}">
                <p14:modId xmlns:p14="http://schemas.microsoft.com/office/powerpoint/2010/main" val="3985867548"/>
              </p:ext>
            </p:extLst>
          </p:nvPr>
        </p:nvGraphicFramePr>
        <p:xfrm>
          <a:off x="260300" y="1947161"/>
          <a:ext cx="8426500" cy="4825337"/>
        </p:xfrm>
        <a:graphic>
          <a:graphicData uri="http://schemas.openxmlformats.org/drawingml/2006/table">
            <a:tbl>
              <a:tblPr>
                <a:noFill/>
                <a:tableStyleId>{C323FA56-624C-48DD-8D37-8F8C45C1DD8E}</a:tableStyleId>
              </a:tblPr>
              <a:tblGrid>
                <a:gridCol w="1445104"/>
                <a:gridCol w="6981396"/>
              </a:tblGrid>
              <a:tr h="722275">
                <a:tc>
                  <a:txBody>
                    <a:bodyPr/>
                    <a:lstStyle/>
                    <a:p>
                      <a:endParaRPr sz="1200" dirty="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5"/>
                        </a:rPr>
                        <a:t>http://commons.wikimedia.org/wiki/File:Doctor_consults_with_patient_(7).jpg</a:t>
                      </a:r>
                      <a:r>
                        <a:rPr lang="en" sz="120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solidFill>
                            <a:schemeClr val="dk2"/>
                          </a:solidFill>
                          <a:latin typeface="Calibri" panose="020F0502020204030204" pitchFamily="34" charset="0"/>
                        </a:rPr>
                        <a:t>1990 Bill Branson, National Cancer</a:t>
                      </a:r>
                      <a:r>
                        <a:rPr lang="en" sz="1200" baseline="0" dirty="0" smtClean="0">
                          <a:solidFill>
                            <a:schemeClr val="dk2"/>
                          </a:solidFill>
                          <a:latin typeface="Calibri" panose="020F0502020204030204" pitchFamily="34" charset="0"/>
                        </a:rPr>
                        <a:t> Society, National Institutes of Health; p</a:t>
                      </a:r>
                      <a:r>
                        <a:rPr lang="en" sz="1200" dirty="0" smtClean="0">
                          <a:solidFill>
                            <a:schemeClr val="dk2"/>
                          </a:solidFill>
                          <a:latin typeface="Calibri" panose="020F0502020204030204" pitchFamily="34" charset="0"/>
                        </a:rPr>
                        <a:t>ublic </a:t>
                      </a:r>
                      <a:r>
                        <a:rPr lang="en" sz="120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</a:rPr>
                        <a:t>domain.</a:t>
                      </a:r>
                    </a:p>
                  </a:txBody>
                  <a:tcPr marL="91425" marR="91425" marT="91425" marB="91425"/>
                </a:tc>
              </a:tr>
              <a:tr h="722275">
                <a:tc>
                  <a:txBody>
                    <a:bodyPr/>
                    <a:lstStyle/>
                    <a:p>
                      <a:endParaRPr sz="1200" dirty="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6"/>
                        </a:rPr>
                        <a:t>http://commons.wikimedia.org/wiki/File:Woman_consults_with_pharmacist.jpg</a:t>
                      </a:r>
                      <a:r>
                        <a:rPr lang="en" sz="120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solidFill>
                            <a:schemeClr val="dk2"/>
                          </a:solidFill>
                          <a:latin typeface="Calibri" panose="020F0502020204030204" pitchFamily="34" charset="0"/>
                        </a:rPr>
                        <a:t>2005 Rhoda Baer,</a:t>
                      </a:r>
                      <a:r>
                        <a:rPr lang="en" sz="1200" baseline="0" dirty="0" smtClean="0">
                          <a:solidFill>
                            <a:schemeClr val="dk2"/>
                          </a:solidFill>
                          <a:latin typeface="Calibri" panose="020F0502020204030204" pitchFamily="34" charset="0"/>
                        </a:rPr>
                        <a:t> National Cancer Society, National Institutes of Health; p</a:t>
                      </a:r>
                      <a:r>
                        <a:rPr lang="en" sz="1200" dirty="0" smtClean="0">
                          <a:solidFill>
                            <a:schemeClr val="dk2"/>
                          </a:solidFill>
                          <a:latin typeface="Calibri" panose="020F0502020204030204" pitchFamily="34" charset="0"/>
                        </a:rPr>
                        <a:t>ublic </a:t>
                      </a:r>
                      <a:r>
                        <a:rPr lang="en" sz="1200" dirty="0">
                          <a:solidFill>
                            <a:schemeClr val="dk2"/>
                          </a:solidFill>
                          <a:latin typeface="Calibri" panose="020F0502020204030204" pitchFamily="34" charset="0"/>
                        </a:rPr>
                        <a:t>domain.</a:t>
                      </a:r>
                    </a:p>
                  </a:txBody>
                  <a:tcPr marL="91425" marR="91425" marT="91425" marB="91425"/>
                </a:tc>
              </a:tr>
              <a:tr h="722275">
                <a:tc>
                  <a:txBody>
                    <a:bodyPr/>
                    <a:lstStyle/>
                    <a:p>
                      <a:endParaRPr sz="120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7"/>
                        </a:rPr>
                        <a:t>http://commons.wikimedia.org/wiki/File:US_Navy_111006-O-KK908-026_An_MRI_machine_is_set_up_at_the_Role_3_Medical_Facility_at_Joint_Operating_Base,_Bastion,_Afghanistan.jpg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2011 U.S. Navy; public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domain.</a:t>
                      </a:r>
                    </a:p>
                  </a:txBody>
                  <a:tcPr marL="91425" marR="91425" marT="91425" marB="91425"/>
                </a:tc>
              </a:tr>
              <a:tr h="722275">
                <a:tc>
                  <a:txBody>
                    <a:bodyPr/>
                    <a:lstStyle/>
                    <a:p>
                      <a:endParaRPr sz="120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8"/>
                        </a:rPr>
                        <a:t>http://commons.wikimedia.org/wiki/File:FMRI.jpg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2004</a:t>
                      </a:r>
                      <a:r>
                        <a:rPr lang="en" sz="1200" baseline="0" dirty="0" smtClean="0">
                          <a:latin typeface="Calibri" panose="020F0502020204030204" pitchFamily="34" charset="0"/>
                        </a:rPr>
                        <a:t> Washington Irving, UK; p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ublic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domain.</a:t>
                      </a:r>
                    </a:p>
                  </a:txBody>
                  <a:tcPr marL="91425" marR="91425" marT="91425" marB="91425"/>
                </a:tc>
              </a:tr>
              <a:tr h="722275">
                <a:tc>
                  <a:txBody>
                    <a:bodyPr/>
                    <a:lstStyle/>
                    <a:p>
                      <a:endParaRPr sz="120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9"/>
                        </a:rPr>
                        <a:t>http://commons.wikimedia.org/wiki/File:Arecibo_Observatory_Aerial_View.jpg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2010</a:t>
                      </a:r>
                      <a:r>
                        <a:rPr lang="en" sz="12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cap="non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H. </a:t>
                      </a:r>
                      <a:r>
                        <a:rPr lang="en-US" sz="1200" b="0" i="0" u="none" strike="noStrike" cap="none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Schweiker</a:t>
                      </a:r>
                      <a:r>
                        <a:rPr lang="en-US" sz="1200" b="0" i="0" u="none" strike="noStrike" cap="non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/WIYN and NOAO/AURA/NSF; </a:t>
                      </a:r>
                      <a:r>
                        <a:rPr lang="en" sz="1200" b="0" i="0" u="none" strike="noStrike" cap="non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pu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blic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domain.</a:t>
                      </a:r>
                    </a:p>
                  </a:txBody>
                  <a:tcPr marL="91425" marR="91425" marT="91425" marB="91425"/>
                </a:tc>
              </a:tr>
              <a:tr h="656137">
                <a:tc>
                  <a:txBody>
                    <a:bodyPr/>
                    <a:lstStyle/>
                    <a:p>
                      <a:endParaRPr sz="120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10"/>
                        </a:rPr>
                        <a:t>http://commons.wikimedia.org/wiki/File:Andromeda%27s_Colorful_Rings.jpg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2013</a:t>
                      </a:r>
                      <a:r>
                        <a:rPr lang="en" sz="12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cap="non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ESA/NASA/JPL-Caltech/NHSC</a:t>
                      </a:r>
                      <a:r>
                        <a:rPr lang="en" sz="1200" baseline="0" dirty="0" smtClean="0">
                          <a:latin typeface="Calibri" panose="020F0502020204030204" pitchFamily="34" charset="0"/>
                        </a:rPr>
                        <a:t>; p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ublic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domain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425" marR="91425" marT="91425" marB="91425"/>
                </a:tc>
              </a:tr>
              <a:tr h="543462">
                <a:tc>
                  <a:txBody>
                    <a:bodyPr/>
                    <a:lstStyle/>
                    <a:p>
                      <a:endParaRPr sz="1200" dirty="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11"/>
                        </a:rPr>
                        <a:t>http://commons.wikimedia.org/wiki/File:Fda_logo.jpg</a:t>
                      </a:r>
                      <a:r>
                        <a:rPr lang="en-US" sz="1200" dirty="0" smtClean="0"/>
                        <a:t>, 2014 U.S.</a:t>
                      </a:r>
                      <a:r>
                        <a:rPr lang="en-US" sz="1200" baseline="0" dirty="0" smtClean="0"/>
                        <a:t> Food and Drug Administration; public domain.</a:t>
                      </a:r>
                      <a:endParaRPr lang="en" sz="1200" dirty="0" smtClean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127" name="Shape 127"/>
          <p:cNvPicPr preferRelativeResize="0"/>
          <p:nvPr/>
        </p:nvPicPr>
        <p:blipFill>
          <a:blip r:embed="rId12"/>
          <a:stretch>
            <a:fillRect/>
          </a:stretch>
        </p:blipFill>
        <p:spPr>
          <a:xfrm>
            <a:off x="531025" y="3461775"/>
            <a:ext cx="919875" cy="500625"/>
          </a:xfrm>
          <a:prstGeom prst="rect">
            <a:avLst/>
          </a:prstGeom>
        </p:spPr>
      </p:pic>
      <p:pic>
        <p:nvPicPr>
          <p:cNvPr id="128" name="Shape 128"/>
          <p:cNvPicPr preferRelativeResize="0"/>
          <p:nvPr/>
        </p:nvPicPr>
        <p:blipFill>
          <a:blip r:embed="rId13"/>
          <a:stretch>
            <a:fillRect/>
          </a:stretch>
        </p:blipFill>
        <p:spPr>
          <a:xfrm>
            <a:off x="531025" y="4120200"/>
            <a:ext cx="766873" cy="636169"/>
          </a:xfrm>
          <a:prstGeom prst="rect">
            <a:avLst/>
          </a:prstGeom>
        </p:spPr>
      </p:pic>
      <p:pic>
        <p:nvPicPr>
          <p:cNvPr id="129" name="Shape 129"/>
          <p:cNvPicPr preferRelativeResize="0"/>
          <p:nvPr/>
        </p:nvPicPr>
        <p:blipFill>
          <a:blip r:embed="rId14"/>
          <a:stretch>
            <a:fillRect/>
          </a:stretch>
        </p:blipFill>
        <p:spPr>
          <a:xfrm>
            <a:off x="531025" y="4870225"/>
            <a:ext cx="766874" cy="606204"/>
          </a:xfrm>
          <a:prstGeom prst="rect">
            <a:avLst/>
          </a:prstGeom>
        </p:spPr>
      </p:pic>
      <p:pic>
        <p:nvPicPr>
          <p:cNvPr id="130" name="Shape 130"/>
          <p:cNvPicPr preferRelativeResize="0"/>
          <p:nvPr/>
        </p:nvPicPr>
        <p:blipFill>
          <a:blip r:embed="rId15"/>
          <a:stretch>
            <a:fillRect/>
          </a:stretch>
        </p:blipFill>
        <p:spPr>
          <a:xfrm>
            <a:off x="531025" y="5562600"/>
            <a:ext cx="988898" cy="556302"/>
          </a:xfrm>
          <a:prstGeom prst="rect">
            <a:avLst/>
          </a:prstGeom>
        </p:spPr>
      </p:pic>
      <p:pic>
        <p:nvPicPr>
          <p:cNvPr id="11" name="Picture 2" descr="File:Fda logo.jpg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4" t="27986" r="8100" b="25347"/>
          <a:stretch/>
        </p:blipFill>
        <p:spPr bwMode="auto">
          <a:xfrm>
            <a:off x="565408" y="6300088"/>
            <a:ext cx="990292" cy="44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3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Image Sources </a:t>
            </a:r>
            <a:r>
              <a:rPr lang="en" sz="3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 of 2</a:t>
            </a:r>
            <a:endParaRPr lang="en" sz="3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36" name="Shape 136"/>
          <p:cNvGraphicFramePr/>
          <p:nvPr>
            <p:extLst>
              <p:ext uri="{D42A27DB-BD31-4B8C-83A1-F6EECF244321}">
                <p14:modId xmlns:p14="http://schemas.microsoft.com/office/powerpoint/2010/main" val="2270017925"/>
              </p:ext>
            </p:extLst>
          </p:nvPr>
        </p:nvGraphicFramePr>
        <p:xfrm>
          <a:off x="228600" y="2030790"/>
          <a:ext cx="8228575" cy="4342865"/>
        </p:xfrm>
        <a:graphic>
          <a:graphicData uri="http://schemas.openxmlformats.org/drawingml/2006/table">
            <a:tbl>
              <a:tblPr>
                <a:noFill/>
                <a:tableStyleId>{BA99498A-2077-425B-B42B-C541B8808DC6}</a:tableStyleId>
              </a:tblPr>
              <a:tblGrid>
                <a:gridCol w="1027600"/>
                <a:gridCol w="7200975"/>
              </a:tblGrid>
              <a:tr h="722275">
                <a:tc>
                  <a:txBody>
                    <a:bodyPr/>
                    <a:lstStyle/>
                    <a:p>
                      <a:endParaRPr sz="1200" dirty="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3"/>
                        </a:rPr>
                        <a:t>http://commons.wikimedia.org/wiki/File:POxy.v0024.n2383.recto.jpg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2012</a:t>
                      </a:r>
                      <a:r>
                        <a:rPr lang="en" sz="1200" baseline="0" dirty="0" smtClean="0">
                          <a:latin typeface="Calibri" panose="020F0502020204030204" pitchFamily="34" charset="0"/>
                        </a:rPr>
                        <a:t>; p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ublic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domain.</a:t>
                      </a:r>
                    </a:p>
                  </a:txBody>
                  <a:tcPr marL="91425" marR="91425" marT="91425" marB="91425"/>
                </a:tc>
              </a:tr>
              <a:tr h="722275">
                <a:tc>
                  <a:txBody>
                    <a:bodyPr/>
                    <a:lstStyle/>
                    <a:p>
                      <a:endParaRPr sz="120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4"/>
                        </a:rPr>
                        <a:t>http://commons.wikimedia.org/wiki/File:30_Doradus-_The_Growing_Tarantula_Within-_602512main_30doradus_665.jpg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2011</a:t>
                      </a:r>
                      <a:r>
                        <a:rPr lang="en" sz="12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cap="non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X-ray: NASA/CXC/PSU/L. </a:t>
                      </a:r>
                      <a:r>
                        <a:rPr lang="en-US" sz="1200" b="0" i="0" u="none" strike="noStrike" cap="none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Townsley</a:t>
                      </a:r>
                      <a:r>
                        <a:rPr lang="en-US" sz="1200" b="0" i="0" u="none" strike="noStrike" cap="non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 et al.; Infrared: NASA/JPL/PSU/L. </a:t>
                      </a:r>
                      <a:r>
                        <a:rPr lang="en-US" sz="1200" b="0" i="0" u="none" strike="noStrike" cap="none" baseline="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Townsley</a:t>
                      </a:r>
                      <a:r>
                        <a:rPr lang="en-US" sz="1200" b="0" i="0" u="none" strike="noStrike" cap="none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 et al.</a:t>
                      </a:r>
                      <a:r>
                        <a:rPr lang="en" sz="1200" baseline="0" dirty="0" smtClean="0">
                          <a:latin typeface="Calibri" panose="020F0502020204030204" pitchFamily="34" charset="0"/>
                        </a:rPr>
                        <a:t>; p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ublic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domain.</a:t>
                      </a:r>
                    </a:p>
                  </a:txBody>
                  <a:tcPr marL="91425" marR="91425" marT="91425" marB="91425"/>
                </a:tc>
              </a:tr>
              <a:tr h="722275">
                <a:tc>
                  <a:txBody>
                    <a:bodyPr/>
                    <a:lstStyle/>
                    <a:p>
                      <a:endParaRPr sz="120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5"/>
                        </a:rPr>
                        <a:t>http://commons.wikimedia.org/wiki/File:Sunflower_sea_star.jpg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2005</a:t>
                      </a:r>
                      <a:r>
                        <a:rPr lang="en" sz="1200" baseline="0" dirty="0" smtClean="0">
                          <a:latin typeface="Calibri" panose="020F0502020204030204" pitchFamily="34" charset="0"/>
                        </a:rPr>
                        <a:t> U.S. Fish and Wildlife Service, National Digital LIbrary; p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ublic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domain.</a:t>
                      </a:r>
                    </a:p>
                  </a:txBody>
                  <a:tcPr marL="91425" marR="91425" marT="91425" marB="91425"/>
                </a:tc>
              </a:tr>
              <a:tr h="722275">
                <a:tc>
                  <a:txBody>
                    <a:bodyPr/>
                    <a:lstStyle/>
                    <a:p>
                      <a:endParaRPr sz="120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6"/>
                        </a:rPr>
                        <a:t>http://commons.wikimedia.org/wiki/File:Cat_on_laptop_-_Just_Browsing.jpg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, 2009 Wilson Afonso, Sydney, Australia,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Creative Commons Share with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attribution.</a:t>
                      </a:r>
                      <a:endParaRPr lang="en" sz="1200" dirty="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</a:tr>
              <a:tr h="722275">
                <a:tc>
                  <a:txBody>
                    <a:bodyPr/>
                    <a:lstStyle/>
                    <a:p>
                      <a:endParaRPr sz="120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R="0" lvl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7"/>
                        </a:rPr>
                        <a:t>http://commons.wikimedia.org/wiki/File:DEXA_scanner_in_use_ALSPAC.jpg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2011</a:t>
                      </a:r>
                      <a:r>
                        <a:rPr lang="en" sz="1200" baseline="0" dirty="0" smtClean="0">
                          <a:latin typeface="Calibri" panose="020F0502020204030204" pitchFamily="34" charset="0"/>
                        </a:rPr>
                        <a:t> Nick Smith Photography, Cr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eative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Commons Attribution-Share Alike 3.0 Unported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license. </a:t>
                      </a:r>
                      <a:endParaRPr lang="en" sz="1200" dirty="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</a:tr>
              <a:tr h="722275">
                <a:tc>
                  <a:txBody>
                    <a:bodyPr/>
                    <a:lstStyle/>
                    <a:p>
                      <a:endParaRPr sz="120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R="0" lvl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1200" u="sng" dirty="0">
                          <a:solidFill>
                            <a:schemeClr val="hlink"/>
                          </a:solidFill>
                          <a:latin typeface="Calibri" panose="020F0502020204030204" pitchFamily="34" charset="0"/>
                          <a:hlinkClick r:id="rId8"/>
                        </a:rPr>
                        <a:t>http://en.wikipedia.org/wiki/File:SETI@home_Multi-Beam_screensaver.png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2008 </a:t>
                      </a:r>
                      <a:r>
                        <a:rPr lang="en-US" sz="1200" b="0" i="0" u="none" strike="noStrike" cap="non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Namazu-tron</a:t>
                      </a:r>
                      <a:r>
                        <a:rPr lang="en-US" sz="1200" b="0" i="0" u="none" strike="noStrike" cap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,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GNU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Lesser General Public License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( A snapshot of the </a:t>
                      </a:r>
                      <a:r>
                        <a:rPr lang="en" sz="1200" dirty="0">
                          <a:latin typeface="Calibri" panose="020F0502020204030204" pitchFamily="34" charset="0"/>
                        </a:rPr>
                        <a:t>SETI@Home BOINC Client software on Microsoft </a:t>
                      </a:r>
                      <a:r>
                        <a:rPr lang="en" sz="1200" dirty="0" smtClean="0">
                          <a:latin typeface="Calibri" panose="020F0502020204030204" pitchFamily="34" charset="0"/>
                        </a:rPr>
                        <a:t>Windows.)</a:t>
                      </a:r>
                      <a:endParaRPr lang="en" sz="1200" dirty="0">
                        <a:latin typeface="Calibri" panose="020F0502020204030204" pitchFamily="34" charset="0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137" name="Shape 137"/>
          <p:cNvPicPr preferRelativeResize="0"/>
          <p:nvPr/>
        </p:nvPicPr>
        <p:blipFill>
          <a:blip r:embed="rId9"/>
          <a:stretch>
            <a:fillRect/>
          </a:stretch>
        </p:blipFill>
        <p:spPr>
          <a:xfrm>
            <a:off x="304800" y="2090650"/>
            <a:ext cx="408949" cy="708101"/>
          </a:xfrm>
          <a:prstGeom prst="rect">
            <a:avLst/>
          </a:prstGeom>
        </p:spPr>
      </p:pic>
      <p:pic>
        <p:nvPicPr>
          <p:cNvPr id="138" name="Shape 138"/>
          <p:cNvPicPr preferRelativeResize="0"/>
          <p:nvPr/>
        </p:nvPicPr>
        <p:blipFill>
          <a:blip r:embed="rId10"/>
          <a:stretch>
            <a:fillRect/>
          </a:stretch>
        </p:blipFill>
        <p:spPr>
          <a:xfrm>
            <a:off x="304801" y="2890825"/>
            <a:ext cx="609600" cy="486622"/>
          </a:xfrm>
          <a:prstGeom prst="rect">
            <a:avLst/>
          </a:prstGeom>
        </p:spPr>
      </p:pic>
      <p:pic>
        <p:nvPicPr>
          <p:cNvPr id="139" name="Shape 139"/>
          <p:cNvPicPr preferRelativeResize="0"/>
          <p:nvPr/>
        </p:nvPicPr>
        <p:blipFill rotWithShape="1">
          <a:blip r:embed="rId11"/>
          <a:srcRect l="-1" t="1" r="20935" b="6007"/>
          <a:stretch/>
        </p:blipFill>
        <p:spPr>
          <a:xfrm>
            <a:off x="304801" y="3566375"/>
            <a:ext cx="761999" cy="548425"/>
          </a:xfrm>
          <a:prstGeom prst="rect">
            <a:avLst/>
          </a:prstGeom>
        </p:spPr>
      </p:pic>
      <p:pic>
        <p:nvPicPr>
          <p:cNvPr id="140" name="Shape 140"/>
          <p:cNvPicPr preferRelativeResize="0"/>
          <p:nvPr/>
        </p:nvPicPr>
        <p:blipFill>
          <a:blip r:embed="rId12"/>
          <a:stretch>
            <a:fillRect/>
          </a:stretch>
        </p:blipFill>
        <p:spPr>
          <a:xfrm>
            <a:off x="304800" y="4330573"/>
            <a:ext cx="766549" cy="509699"/>
          </a:xfrm>
          <a:prstGeom prst="rect">
            <a:avLst/>
          </a:prstGeom>
        </p:spPr>
      </p:pic>
      <p:pic>
        <p:nvPicPr>
          <p:cNvPr id="141" name="Shape 141"/>
          <p:cNvPicPr preferRelativeResize="0"/>
          <p:nvPr/>
        </p:nvPicPr>
        <p:blipFill rotWithShape="1">
          <a:blip r:embed="rId13"/>
          <a:srcRect t="24379"/>
          <a:stretch/>
        </p:blipFill>
        <p:spPr>
          <a:xfrm>
            <a:off x="304800" y="5029200"/>
            <a:ext cx="766550" cy="498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Shape 142"/>
          <p:cNvPicPr preferRelativeResize="0"/>
          <p:nvPr/>
        </p:nvPicPr>
        <p:blipFill>
          <a:blip r:embed="rId14"/>
          <a:stretch>
            <a:fillRect/>
          </a:stretch>
        </p:blipFill>
        <p:spPr>
          <a:xfrm>
            <a:off x="304800" y="5715000"/>
            <a:ext cx="762000" cy="55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b="1" i="0" u="none" strike="noStrike" cap="none" baseline="0" dirty="0">
                <a:solidFill>
                  <a:schemeClr val="lt1"/>
                </a:solidFill>
                <a:latin typeface="Calibri" panose="020F0502020204030204" pitchFamily="34" charset="0"/>
                <a:sym typeface="Arial"/>
              </a:rPr>
              <a:t>What </a:t>
            </a:r>
            <a:r>
              <a:rPr lang="en" sz="4400" b="1" i="0" u="none" strike="noStrike" cap="none" baseline="0" dirty="0" smtClean="0">
                <a:solidFill>
                  <a:schemeClr val="lt1"/>
                </a:solidFill>
                <a:latin typeface="Calibri" panose="020F0502020204030204" pitchFamily="34" charset="0"/>
                <a:sym typeface="Arial"/>
              </a:rPr>
              <a:t>is citizen science?</a:t>
            </a:r>
            <a:endParaRPr lang="en" sz="4400" b="1" i="0" u="none" strike="noStrike" cap="none" baseline="0" dirty="0">
              <a:solidFill>
                <a:schemeClr val="lt1"/>
              </a:solidFill>
              <a:latin typeface="Calibri" panose="020F0502020204030204" pitchFamily="34" charset="0"/>
              <a:sym typeface="Arial"/>
            </a:endParaRP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43578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32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The term “</a:t>
            </a:r>
            <a:r>
              <a:rPr lang="en" sz="3200" b="1" i="0" u="none" strike="noStrike" cap="none" baseline="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Calibri" panose="020F0502020204030204" pitchFamily="34" charset="0"/>
                <a:sym typeface="Arial"/>
              </a:rPr>
              <a:t>citizen science</a:t>
            </a:r>
            <a:r>
              <a:rPr lang="en" sz="32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” refers to </a:t>
            </a:r>
            <a:br>
              <a:rPr lang="en" sz="32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</a:br>
            <a:r>
              <a:rPr lang="en" sz="32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scientific research that is conducted by </a:t>
            </a:r>
            <a:r>
              <a:rPr lang="en" sz="3200" b="1" i="0" u="none" strike="noStrike" cap="none" baseline="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Calibri" panose="020F0502020204030204" pitchFamily="34" charset="0"/>
                <a:sym typeface="Arial"/>
              </a:rPr>
              <a:t>ordinary people </a:t>
            </a:r>
            <a:r>
              <a:rPr lang="en" sz="32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(non-scientists)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32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Usually, </a:t>
            </a:r>
            <a:r>
              <a:rPr lang="en" sz="32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it involves </a:t>
            </a:r>
            <a:r>
              <a:rPr lang="en" sz="32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people working </a:t>
            </a:r>
            <a:r>
              <a:rPr lang="en" sz="32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with professional scientists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541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b="1" i="0" u="none" strike="noStrike" cap="none" baseline="0" dirty="0" smtClean="0">
                <a:solidFill>
                  <a:schemeClr val="lt1"/>
                </a:solidFill>
                <a:latin typeface="Calibri" panose="020F0502020204030204" pitchFamily="34" charset="0"/>
                <a:sym typeface="Arial"/>
              </a:rPr>
              <a:t>Citizen Science Example</a:t>
            </a:r>
            <a:endParaRPr lang="en" sz="4400" b="1" i="0" u="none" strike="noStrike" cap="none" baseline="0" dirty="0">
              <a:solidFill>
                <a:schemeClr val="lt1"/>
              </a:solidFill>
              <a:latin typeface="Calibri" panose="020F0502020204030204" pitchFamily="34" charset="0"/>
              <a:sym typeface="Arial"/>
            </a:endParaRPr>
          </a:p>
        </p:txBody>
      </p:sp>
      <p:pic>
        <p:nvPicPr>
          <p:cNvPr id="41" name="Shape 41"/>
          <p:cNvPicPr preferRelativeResize="0"/>
          <p:nvPr/>
        </p:nvPicPr>
        <p:blipFill rotWithShape="1">
          <a:blip r:embed="rId3"/>
          <a:srcRect l="8796" r="18505"/>
          <a:stretch/>
        </p:blipFill>
        <p:spPr>
          <a:xfrm>
            <a:off x="3962400" y="1981200"/>
            <a:ext cx="4800600" cy="4439752"/>
          </a:xfrm>
          <a:prstGeom prst="rect">
            <a:avLst/>
          </a:prstGeom>
        </p:spPr>
      </p:pic>
      <p:pic>
        <p:nvPicPr>
          <p:cNvPr id="42" name="Shape 42"/>
          <p:cNvPicPr preferRelativeResize="0"/>
          <p:nvPr/>
        </p:nvPicPr>
        <p:blipFill rotWithShape="1">
          <a:blip r:embed="rId4"/>
          <a:srcRect t="29158"/>
          <a:stretch/>
        </p:blipFill>
        <p:spPr>
          <a:xfrm>
            <a:off x="152400" y="4171052"/>
            <a:ext cx="3695650" cy="2249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hape 35"/>
          <p:cNvSpPr txBox="1">
            <a:spLocks noGrp="1"/>
          </p:cNvSpPr>
          <p:nvPr>
            <p:ph type="body" idx="1"/>
          </p:nvPr>
        </p:nvSpPr>
        <p:spPr>
          <a:xfrm>
            <a:off x="228600" y="2667000"/>
            <a:ext cx="3505200" cy="137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81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66666"/>
              <a:buNone/>
            </a:pPr>
            <a:r>
              <a:rPr lang="en" sz="40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medical research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b="1" i="0" u="none" strike="noStrike" cap="none" baseline="0" dirty="0">
                <a:solidFill>
                  <a:schemeClr val="lt1"/>
                </a:solidFill>
                <a:latin typeface="Calibri" panose="020F0502020204030204" pitchFamily="34" charset="0"/>
                <a:sym typeface="Arial"/>
              </a:rPr>
              <a:t>Citizen Science </a:t>
            </a:r>
            <a:r>
              <a:rPr lang="en" sz="4400" dirty="0" smtClean="0">
                <a:latin typeface="Calibri" panose="020F0502020204030204" pitchFamily="34" charset="0"/>
              </a:rPr>
              <a:t>Example</a:t>
            </a:r>
            <a:endParaRPr lang="en" sz="4400" b="1" i="0" u="none" strike="noStrike" cap="none" baseline="0" dirty="0">
              <a:solidFill>
                <a:schemeClr val="lt1"/>
              </a:solidFill>
              <a:latin typeface="Calibri" panose="020F0502020204030204" pitchFamily="34" charset="0"/>
              <a:sym typeface="Arial"/>
            </a:endParaRPr>
          </a:p>
        </p:txBody>
      </p:sp>
      <p:pic>
        <p:nvPicPr>
          <p:cNvPr id="48" name="Shape 48"/>
          <p:cNvPicPr preferRelativeResize="0"/>
          <p:nvPr/>
        </p:nvPicPr>
        <p:blipFill rotWithShape="1">
          <a:blip r:embed="rId3"/>
          <a:srcRect l="18303"/>
          <a:stretch/>
        </p:blipFill>
        <p:spPr>
          <a:xfrm>
            <a:off x="304800" y="2006600"/>
            <a:ext cx="4421500" cy="4329674"/>
          </a:xfrm>
          <a:prstGeom prst="rect">
            <a:avLst/>
          </a:prstGeom>
        </p:spPr>
      </p:pic>
      <p:sp>
        <p:nvSpPr>
          <p:cNvPr id="5" name="Shape 35"/>
          <p:cNvSpPr txBox="1">
            <a:spLocks noGrp="1"/>
          </p:cNvSpPr>
          <p:nvPr>
            <p:ph type="body" idx="1"/>
          </p:nvPr>
        </p:nvSpPr>
        <p:spPr>
          <a:xfrm>
            <a:off x="4876800" y="2971800"/>
            <a:ext cx="3505200" cy="137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381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66666"/>
              <a:buNone/>
            </a:pPr>
            <a:r>
              <a:rPr lang="en" sz="40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medication testing</a:t>
            </a:r>
          </a:p>
        </p:txBody>
      </p:sp>
      <p:pic>
        <p:nvPicPr>
          <p:cNvPr id="2050" name="Picture 2" descr="File:Fda logo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4" t="27986" r="8100" b="25347"/>
          <a:stretch/>
        </p:blipFill>
        <p:spPr bwMode="auto">
          <a:xfrm>
            <a:off x="4864100" y="5029200"/>
            <a:ext cx="3205844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b="1" i="0" u="none" strike="noStrike" cap="none" baseline="0" dirty="0">
                <a:solidFill>
                  <a:schemeClr val="lt1"/>
                </a:solidFill>
                <a:latin typeface="Calibri" panose="020F0502020204030204" pitchFamily="34" charset="0"/>
                <a:sym typeface="Arial"/>
              </a:rPr>
              <a:t>Citizen Science </a:t>
            </a:r>
            <a:r>
              <a:rPr lang="en" sz="4400" dirty="0" smtClean="0">
                <a:latin typeface="Calibri" panose="020F0502020204030204" pitchFamily="34" charset="0"/>
              </a:rPr>
              <a:t>Example</a:t>
            </a:r>
            <a:endParaRPr lang="en" sz="4400" b="1" i="0" u="none" strike="noStrike" cap="none" baseline="0" dirty="0">
              <a:solidFill>
                <a:schemeClr val="lt1"/>
              </a:solidFill>
              <a:latin typeface="Calibri" panose="020F0502020204030204" pitchFamily="34" charset="0"/>
              <a:sym typeface="Arial"/>
            </a:endParaRPr>
          </a:p>
        </p:txBody>
      </p:sp>
      <p:pic>
        <p:nvPicPr>
          <p:cNvPr id="56" name="Shape 56"/>
          <p:cNvPicPr preferRelativeResize="0"/>
          <p:nvPr/>
        </p:nvPicPr>
        <p:blipFill rotWithShape="1">
          <a:blip r:embed="rId3"/>
          <a:srcRect t="-833" r="11250" b="833"/>
          <a:stretch/>
        </p:blipFill>
        <p:spPr>
          <a:xfrm>
            <a:off x="169950" y="2495586"/>
            <a:ext cx="5410200" cy="4067175"/>
          </a:xfrm>
          <a:prstGeom prst="rect">
            <a:avLst/>
          </a:prstGeom>
        </p:spPr>
      </p:pic>
      <p:pic>
        <p:nvPicPr>
          <p:cNvPr id="57" name="Shape 5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495800" y="2057400"/>
            <a:ext cx="3352800" cy="2786418"/>
          </a:xfrm>
          <a:prstGeom prst="rect">
            <a:avLst/>
          </a:prstGeom>
        </p:spPr>
      </p:pic>
      <p:sp>
        <p:nvSpPr>
          <p:cNvPr id="6" name="Shape 35"/>
          <p:cNvSpPr txBox="1">
            <a:spLocks/>
          </p:cNvSpPr>
          <p:nvPr/>
        </p:nvSpPr>
        <p:spPr>
          <a:xfrm>
            <a:off x="5638800" y="4953000"/>
            <a:ext cx="3505200" cy="137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2540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33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spcBef>
                <a:spcPts val="0"/>
              </a:spcBef>
              <a:spcAft>
                <a:spcPts val="600"/>
              </a:spcAft>
              <a:buSzPct val="166666"/>
              <a:buFont typeface="Arial"/>
              <a:buNone/>
            </a:pPr>
            <a:r>
              <a:rPr lang="en" sz="4000" b="1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psychology</a:t>
            </a:r>
            <a:br>
              <a:rPr lang="en" sz="4000" b="1" dirty="0" smtClean="0">
                <a:solidFill>
                  <a:schemeClr val="accent3"/>
                </a:solidFill>
                <a:latin typeface="Calibri" panose="020F0502020204030204" pitchFamily="34" charset="0"/>
              </a:rPr>
            </a:br>
            <a:r>
              <a:rPr lang="en" sz="4000" b="1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research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b="1" i="0" u="none" strike="noStrike" cap="none" baseline="0" dirty="0" smtClean="0">
                <a:solidFill>
                  <a:schemeClr val="lt1"/>
                </a:solidFill>
                <a:latin typeface="Calibri" panose="020F0502020204030204" pitchFamily="34" charset="0"/>
                <a:sym typeface="Arial"/>
              </a:rPr>
              <a:t>Citizen Science Example</a:t>
            </a:r>
            <a:endParaRPr lang="en" sz="4400" b="1" i="0" u="none" strike="noStrike" cap="none" baseline="0" dirty="0">
              <a:solidFill>
                <a:schemeClr val="lt1"/>
              </a:solidFill>
              <a:latin typeface="Calibri" panose="020F0502020204030204" pitchFamily="34" charset="0"/>
              <a:sym typeface="Arial"/>
            </a:endParaRPr>
          </a:p>
        </p:txBody>
      </p:sp>
      <p:pic>
        <p:nvPicPr>
          <p:cNvPr id="64" name="Shape 64"/>
          <p:cNvPicPr preferRelativeResize="0"/>
          <p:nvPr/>
        </p:nvPicPr>
        <p:blipFill rotWithShape="1">
          <a:blip r:embed="rId3"/>
          <a:srcRect b="6551"/>
          <a:stretch/>
        </p:blipFill>
        <p:spPr>
          <a:xfrm>
            <a:off x="4357674" y="2057400"/>
            <a:ext cx="4329126" cy="3204369"/>
          </a:xfrm>
          <a:prstGeom prst="rect">
            <a:avLst/>
          </a:prstGeom>
        </p:spPr>
      </p:pic>
      <p:pic>
        <p:nvPicPr>
          <p:cNvPr id="65" name="Shape 6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0" y="2057400"/>
            <a:ext cx="4267200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hape 35"/>
          <p:cNvSpPr txBox="1">
            <a:spLocks/>
          </p:cNvSpPr>
          <p:nvPr/>
        </p:nvSpPr>
        <p:spPr>
          <a:xfrm>
            <a:off x="0" y="5257800"/>
            <a:ext cx="8915400" cy="13723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2540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33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 algn="ctr">
              <a:spcBef>
                <a:spcPts val="0"/>
              </a:spcBef>
              <a:spcAft>
                <a:spcPts val="600"/>
              </a:spcAft>
              <a:buSzPct val="166666"/>
              <a:buFont typeface="Arial"/>
              <a:buNone/>
            </a:pPr>
            <a:r>
              <a:rPr lang="en" sz="4000" b="1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using your computer to perform scientific calculations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4400" b="1" i="0" u="none" strike="noStrike" cap="none" baseline="0" dirty="0" smtClean="0">
                <a:solidFill>
                  <a:schemeClr val="lt1"/>
                </a:solidFill>
                <a:latin typeface="Calibri" panose="020F0502020204030204" pitchFamily="34" charset="0"/>
                <a:sym typeface="Arial"/>
              </a:rPr>
              <a:t>Citizen</a:t>
            </a:r>
            <a:r>
              <a:rPr lang="en" sz="4400" b="1" i="0" u="none" strike="noStrike" cap="none" dirty="0" smtClean="0">
                <a:solidFill>
                  <a:schemeClr val="lt1"/>
                </a:solidFill>
                <a:latin typeface="Calibri" panose="020F0502020204030204" pitchFamily="34" charset="0"/>
                <a:sym typeface="Arial"/>
              </a:rPr>
              <a:t> Science Example</a:t>
            </a:r>
            <a:endParaRPr lang="en" sz="4400" b="1" i="0" u="none" strike="noStrike" cap="none" baseline="0" dirty="0">
              <a:solidFill>
                <a:schemeClr val="lt1"/>
              </a:solidFill>
              <a:latin typeface="Calibri" panose="020F0502020204030204" pitchFamily="34" charset="0"/>
              <a:sym typeface="Arial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52400" y="5562600"/>
            <a:ext cx="89916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Help me classify some </a:t>
            </a:r>
            <a:r>
              <a:rPr lang="en" sz="3600" b="1" i="0" u="none" strike="noStrike" cap="none" baseline="0" dirty="0" smtClean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galaxies </a:t>
            </a:r>
            <a:r>
              <a:rPr lang="en" sz="36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at </a:t>
            </a:r>
            <a:r>
              <a:rPr lang="en" sz="3600" b="1" i="0" u="sng" strike="noStrike" cap="none" baseline="0" dirty="0">
                <a:solidFill>
                  <a:schemeClr val="hlink"/>
                </a:solidFill>
                <a:latin typeface="Calibri" panose="020F0502020204030204" pitchFamily="34" charset="0"/>
                <a:sym typeface="Arial"/>
                <a:hlinkClick r:id="rId3"/>
              </a:rPr>
              <a:t>Galaxy </a:t>
            </a:r>
            <a:r>
              <a:rPr lang="en" sz="3600" b="1" i="0" u="sng" strike="noStrike" cap="none" baseline="0" dirty="0" smtClean="0">
                <a:solidFill>
                  <a:schemeClr val="hlink"/>
                </a:solidFill>
                <a:latin typeface="Calibri" panose="020F0502020204030204" pitchFamily="34" charset="0"/>
                <a:sym typeface="Arial"/>
                <a:hlinkClick r:id="rId3"/>
              </a:rPr>
              <a:t>Zoo</a:t>
            </a:r>
            <a:endParaRPr sz="3600" b="1" u="sng" dirty="0"/>
          </a:p>
        </p:txBody>
      </p:sp>
      <p:pic>
        <p:nvPicPr>
          <p:cNvPr id="72" name="Shape 72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152400" y="1971242"/>
            <a:ext cx="5718112" cy="3216749"/>
          </a:xfrm>
          <a:prstGeom prst="rect">
            <a:avLst/>
          </a:prstGeom>
        </p:spPr>
      </p:pic>
      <p:sp>
        <p:nvSpPr>
          <p:cNvPr id="6" name="Shape 35"/>
          <p:cNvSpPr txBox="1">
            <a:spLocks/>
          </p:cNvSpPr>
          <p:nvPr/>
        </p:nvSpPr>
        <p:spPr>
          <a:xfrm>
            <a:off x="5867400" y="1872286"/>
            <a:ext cx="3048000" cy="33855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2540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33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38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Arial"/>
              <a:buChar char="▪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spcBef>
                <a:spcPts val="0"/>
              </a:spcBef>
              <a:spcAft>
                <a:spcPts val="600"/>
              </a:spcAft>
              <a:buSzPct val="166666"/>
              <a:buFont typeface="Arial"/>
              <a:buNone/>
            </a:pPr>
            <a:r>
              <a:rPr lang="en" sz="4000" b="1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helping to classify data… </a:t>
            </a:r>
            <a:br>
              <a:rPr lang="en" sz="4000" b="1" dirty="0" smtClean="0">
                <a:solidFill>
                  <a:schemeClr val="accent3"/>
                </a:solidFill>
                <a:latin typeface="Calibri" panose="020F0502020204030204" pitchFamily="34" charset="0"/>
              </a:rPr>
            </a:br>
            <a:r>
              <a:rPr lang="en" sz="4000" b="1" dirty="0" smtClean="0">
                <a:solidFill>
                  <a:schemeClr val="accent3"/>
                </a:solidFill>
                <a:latin typeface="Calibri" panose="020F0502020204030204" pitchFamily="34" charset="0"/>
              </a:rPr>
              <a:t>such as:</a:t>
            </a:r>
          </a:p>
          <a:p>
            <a:pPr marL="38100" indent="0">
              <a:spcBef>
                <a:spcPts val="0"/>
              </a:spcBef>
              <a:spcAft>
                <a:spcPts val="600"/>
              </a:spcAft>
              <a:buSzPct val="166666"/>
              <a:buFont typeface="Arial"/>
              <a:buNone/>
            </a:pPr>
            <a:r>
              <a:rPr lang="en" sz="4000" b="1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Calibri" panose="020F0502020204030204" pitchFamily="34" charset="0"/>
              </a:rPr>
              <a:t>Zooniverse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b="1" i="0" u="none" strike="noStrike" cap="none" baseline="0" dirty="0" smtClean="0">
                <a:solidFill>
                  <a:schemeClr val="lt1"/>
                </a:solidFill>
                <a:latin typeface="Calibri" panose="020F0502020204030204" pitchFamily="34" charset="0"/>
                <a:sym typeface="Arial"/>
              </a:rPr>
              <a:t>Zooniverse History</a:t>
            </a:r>
            <a:endParaRPr lang="en" sz="4400" b="1" i="0" u="none" strike="noStrike" cap="none" baseline="0" dirty="0">
              <a:solidFill>
                <a:schemeClr val="lt1"/>
              </a:solidFill>
              <a:latin typeface="Calibri" panose="020F0502020204030204" pitchFamily="34" charset="0"/>
              <a:sym typeface="Arial"/>
            </a:endParaRP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0" y="1873036"/>
            <a:ext cx="8686800" cy="49087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262467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sz="2800" b="1" dirty="0" smtClean="0">
                <a:latin typeface="Calibri" panose="020F0502020204030204" pitchFamily="34" charset="0"/>
              </a:rPr>
              <a:t>Started in 2007 w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ith 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Galaxy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Zoo </a:t>
            </a:r>
          </a:p>
          <a:p>
            <a:pPr marL="457200" lvl="0" indent="-262467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" sz="2800" b="1" dirty="0" smtClean="0">
                <a:latin typeface="Calibri" panose="020F0502020204030204" pitchFamily="34" charset="0"/>
              </a:rPr>
              <a:t>Watch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recap </a:t>
            </a:r>
            <a:r>
              <a:rPr lang="en" sz="2800" b="1" u="sng" dirty="0">
                <a:solidFill>
                  <a:schemeClr val="accent6">
                    <a:lumMod val="75000"/>
                    <a:lumOff val="25000"/>
                  </a:schemeClr>
                </a:solidFill>
                <a:latin typeface="Calibri" panose="020F0502020204030204" pitchFamily="34" charset="0"/>
                <a:hlinkClick r:id="rId3"/>
              </a:rPr>
              <a:t>YouTube </a:t>
            </a:r>
            <a:r>
              <a:rPr lang="en" sz="2800" b="1" u="sng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Calibri" panose="020F0502020204030204" pitchFamily="34" charset="0"/>
                <a:hlinkClick r:id="rId3"/>
              </a:rPr>
              <a:t>video</a:t>
            </a:r>
            <a:r>
              <a:rPr lang="en" sz="2800" b="1" dirty="0" smtClean="0">
                <a:latin typeface="Calibri" panose="020F0502020204030204" pitchFamily="34" charset="0"/>
              </a:rPr>
              <a:t> </a:t>
            </a:r>
            <a:r>
              <a:rPr lang="en" sz="2800" b="1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(1:28-minutes)</a:t>
            </a:r>
            <a:endParaRPr lang="en" sz="28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457200" marR="0" lvl="0" indent="-262467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Galaxy Zoo was so successful that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the</a:t>
            </a:r>
            <a:r>
              <a:rPr lang="en" sz="2800" b="1" i="0" u="none" strike="noStrike" cap="none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 idea was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 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expanded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into 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the </a:t>
            </a:r>
            <a:r>
              <a:rPr lang="en" sz="2800" b="1" i="0" u="none" strike="noStrike" cap="none" baseline="0" dirty="0">
                <a:solidFill>
                  <a:schemeClr val="accent3"/>
                </a:solidFill>
                <a:latin typeface="Calibri" panose="020F0502020204030204" pitchFamily="34" charset="0"/>
                <a:sym typeface="Arial"/>
              </a:rPr>
              <a:t>Zooniverse </a:t>
            </a:r>
            <a:endParaRPr lang="en" sz="2800" b="1" i="0" u="none" strike="noStrike" cap="none" baseline="0" dirty="0" smtClean="0">
              <a:solidFill>
                <a:schemeClr val="accent3"/>
              </a:solidFill>
              <a:latin typeface="Calibri" panose="020F0502020204030204" pitchFamily="34" charset="0"/>
              <a:sym typeface="Arial"/>
            </a:endParaRPr>
          </a:p>
          <a:p>
            <a:pPr marL="457200" marR="0" lvl="0" indent="-262467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The 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Citizen Science Alliance (CSA) develops and maintains the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Zooniverse</a:t>
            </a:r>
          </a:p>
          <a:p>
            <a:pPr marL="457200" marR="0" lvl="0" indent="-262467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The 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CSA works with partners such as universities to create new Zooniverse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projects</a:t>
            </a:r>
          </a:p>
          <a:p>
            <a:pPr marL="457200" marR="0" lvl="0" indent="-262467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Zooniverse 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has </a:t>
            </a:r>
            <a:r>
              <a:rPr lang="en" sz="2800" b="1" i="0" u="none" strike="noStrike" cap="none" baseline="0" dirty="0" smtClean="0">
                <a:solidFill>
                  <a:schemeClr val="accent6">
                    <a:lumMod val="75000"/>
                    <a:lumOff val="25000"/>
                  </a:schemeClr>
                </a:solidFill>
                <a:latin typeface="Calibri" panose="020F0502020204030204" pitchFamily="34" charset="0"/>
                <a:sym typeface="Arial"/>
              </a:rPr>
              <a:t>more than 800,000 </a:t>
            </a:r>
            <a:r>
              <a:rPr lang="en" sz="2800" b="1" i="0" u="none" strike="noStrike" cap="none" baseline="0" dirty="0">
                <a:solidFill>
                  <a:schemeClr val="accent6">
                    <a:lumMod val="75000"/>
                    <a:lumOff val="25000"/>
                  </a:schemeClr>
                </a:solidFill>
                <a:latin typeface="Calibri" panose="020F0502020204030204" pitchFamily="34" charset="0"/>
                <a:sym typeface="Arial"/>
              </a:rPr>
              <a:t>people 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helping scientists to classify all kinds of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Calibri" panose="020F0502020204030204" pitchFamily="34" charset="0"/>
                <a:sym typeface="Arial"/>
              </a:rPr>
              <a:t>data</a:t>
            </a:r>
            <a:endParaRPr lang="en" sz="2800" b="1" i="0" u="none" strike="noStrike" cap="none" baseline="0" dirty="0">
              <a:solidFill>
                <a:schemeClr val="dk2"/>
              </a:solidFill>
              <a:latin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Shape 8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657600" y="4877020"/>
            <a:ext cx="2133600" cy="1812676"/>
          </a:xfrm>
          <a:prstGeom prst="rect">
            <a:avLst/>
          </a:prstGeom>
        </p:spPr>
      </p:pic>
      <p:pic>
        <p:nvPicPr>
          <p:cNvPr id="84" name="Shape 84"/>
          <p:cNvPicPr preferRelativeResize="0"/>
          <p:nvPr/>
        </p:nvPicPr>
        <p:blipFill rotWithShape="1">
          <a:blip r:embed="rId4"/>
          <a:srcRect l="8145" r="17923"/>
          <a:stretch/>
        </p:blipFill>
        <p:spPr>
          <a:xfrm>
            <a:off x="1600200" y="4876800"/>
            <a:ext cx="1824250" cy="1812896"/>
          </a:xfrm>
          <a:prstGeom prst="rect">
            <a:avLst/>
          </a:prstGeom>
        </p:spPr>
      </p:pic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8686800" cy="1522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4400" dirty="0">
                <a:latin typeface="Calibri" panose="020F0502020204030204" pitchFamily="34" charset="0"/>
              </a:rPr>
              <a:t>What is Zooniverse?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-45802" y="1981199"/>
            <a:ext cx="6355001" cy="34436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266701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" sz="2800" b="1" dirty="0" smtClean="0"/>
              <a:t>A portal to many research p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rojects that are suitable</a:t>
            </a:r>
            <a:r>
              <a:rPr lang="en" sz="2800" b="1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average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citizen help</a:t>
            </a:r>
            <a:endParaRPr lang="en" sz="2800" b="1" i="0" u="none" strike="noStrike" cap="none" baseline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66701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ct val="100000"/>
              <a:buFont typeface="Arial"/>
              <a:buChar char="•"/>
            </a:pPr>
            <a:r>
              <a:rPr lang="en" sz="2800" b="1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Projects </a:t>
            </a:r>
            <a:r>
              <a:rPr lang="en" sz="2800" b="1" i="0" u="none" strike="noStrike" cap="none" baseline="0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en" sz="2800" b="1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800" b="1" i="0" u="none" strike="noStrike" cap="none" baseline="0" dirty="0" smtClean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classify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ocean life,</a:t>
            </a:r>
            <a:r>
              <a:rPr lang="en" sz="2800" b="1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weather, </a:t>
            </a:r>
            <a:r>
              <a:rPr lang="en" sz="2800" b="1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ancient writings, astronomy and more…</a:t>
            </a:r>
            <a:endParaRPr lang="en" sz="2800" b="1" i="0" u="none" strike="noStrike" cap="none" baseline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" name="Shape 87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6024350" y="1988126"/>
            <a:ext cx="2377598" cy="422149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620</Words>
  <Application>Microsoft Office PowerPoint</Application>
  <PresentationFormat>On-screen Show (4:3)</PresentationFormat>
  <Paragraphs>71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Custom Theme</vt:lpstr>
      <vt:lpstr>Citizen Science  with the Zooniverse</vt:lpstr>
      <vt:lpstr>What is citizen science?</vt:lpstr>
      <vt:lpstr>Citizen Science Example</vt:lpstr>
      <vt:lpstr>Citizen Science Example</vt:lpstr>
      <vt:lpstr>Citizen Science Example</vt:lpstr>
      <vt:lpstr>Citizen Science Example</vt:lpstr>
      <vt:lpstr>Citizen Science Example</vt:lpstr>
      <vt:lpstr>Zooniverse History</vt:lpstr>
      <vt:lpstr>What is Zooniverse?</vt:lpstr>
      <vt:lpstr>Activity Steps</vt:lpstr>
      <vt:lpstr>Demonstration</vt:lpstr>
      <vt:lpstr>Questions before getting started?</vt:lpstr>
      <vt:lpstr>Let's try it!</vt:lpstr>
      <vt:lpstr>Review and Discussion</vt:lpstr>
      <vt:lpstr>References</vt:lpstr>
      <vt:lpstr>Image Sources 1 of 2</vt:lpstr>
      <vt:lpstr>Image Sources 2 of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Citizen Science with the Zooniverse</dc:title>
  <dc:creator>Denise</dc:creator>
  <cp:lastModifiedBy>Denise</cp:lastModifiedBy>
  <cp:revision>18</cp:revision>
  <dcterms:modified xsi:type="dcterms:W3CDTF">2014-03-26T20:47:22Z</dcterms:modified>
</cp:coreProperties>
</file>