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61" r:id="rId2"/>
    <p:sldId id="256" r:id="rId3"/>
    <p:sldId id="257" r:id="rId4"/>
    <p:sldId id="258" r:id="rId5"/>
    <p:sldId id="259" r:id="rId6"/>
    <p:sldId id="260"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69865" autoAdjust="0"/>
  </p:normalViewPr>
  <p:slideViewPr>
    <p:cSldViewPr snapToGrid="0">
      <p:cViewPr varScale="1">
        <p:scale>
          <a:sx n="121" d="100"/>
          <a:sy n="121" d="100"/>
        </p:scale>
        <p:origin x="5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 sz="1100" dirty="0">
              <a:solidFill>
                <a:srgbClr val="898989"/>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Image Source/Rights:</a:t>
            </a:r>
            <a:r>
              <a:rPr lang="en-US" b="0" dirty="0"/>
              <a:t> 2017 </a:t>
            </a:r>
            <a:r>
              <a:rPr lang="en" sz="1100" dirty="0">
                <a:solidFill>
                  <a:srgbClr val="898989"/>
                </a:solidFill>
                <a:latin typeface="Calibri"/>
                <a:ea typeface="Calibri"/>
                <a:cs typeface="Calibri"/>
                <a:sym typeface="Calibri"/>
              </a:rPr>
              <a:t>Kendra Randolph, Michigan State University Department of Engineering</a:t>
            </a:r>
          </a:p>
          <a:p>
            <a:pPr lvl="0" rtl="0">
              <a:spcBef>
                <a:spcPts val="0"/>
              </a:spcBef>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dirty="0"/>
              <a:t>You will want to make sure you have followed slides </a:t>
            </a:r>
            <a:r>
              <a:rPr lang="en" dirty="0" smtClean="0"/>
              <a:t>6</a:t>
            </a:r>
            <a:endParaRPr lang="e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dirty="0"/>
              <a:t>You will want to make sure you have followed slides 6</a:t>
            </a:r>
          </a:p>
          <a:p>
            <a:pPr lvl="0" rtl="0">
              <a:spcBef>
                <a:spcPts val="0"/>
              </a:spcBef>
              <a:buNone/>
            </a:pPr>
            <a:endParaRPr lang="en" dirty="0"/>
          </a:p>
          <a:p>
            <a:pPr lvl="0" rtl="0">
              <a:spcBef>
                <a:spcPts val="0"/>
              </a:spcBef>
              <a:buNone/>
            </a:pPr>
            <a:endParaRPr lang="e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buChar char="●"/>
              <a:defRPr/>
            </a:lvl1pPr>
            <a:lvl2pPr lvl="1" algn="ctr">
              <a:spcBef>
                <a:spcPts val="0"/>
              </a:spcBef>
              <a:buChar char="○"/>
              <a:defRPr/>
            </a:lvl2pPr>
            <a:lvl3pPr lvl="2" algn="ctr">
              <a:spcBef>
                <a:spcPts val="0"/>
              </a:spcBef>
              <a:buChar char="■"/>
              <a:defRPr/>
            </a:lvl3pPr>
            <a:lvl4pPr lvl="3" algn="ctr">
              <a:spcBef>
                <a:spcPts val="0"/>
              </a:spcBef>
              <a:buChar char="●"/>
              <a:defRPr/>
            </a:lvl4pPr>
            <a:lvl5pPr lvl="4" algn="ctr">
              <a:spcBef>
                <a:spcPts val="0"/>
              </a:spcBef>
              <a:buChar char="○"/>
              <a:defRPr/>
            </a:lvl5pPr>
            <a:lvl6pPr lvl="5" algn="ctr">
              <a:spcBef>
                <a:spcPts val="0"/>
              </a:spcBef>
              <a:buChar char="■"/>
              <a:defRPr/>
            </a:lvl6pPr>
            <a:lvl7pPr lvl="6" algn="ctr">
              <a:spcBef>
                <a:spcPts val="0"/>
              </a:spcBef>
              <a:buChar char="●"/>
              <a:defRPr/>
            </a:lvl7pPr>
            <a:lvl8pPr lvl="7" algn="ctr">
              <a:spcBef>
                <a:spcPts val="0"/>
              </a:spcBef>
              <a:buChar char="○"/>
              <a:defRPr/>
            </a:lvl8pPr>
            <a:lvl9pPr lvl="8" algn="ctr">
              <a:spcBef>
                <a:spcPts val="0"/>
              </a:spcBef>
              <a:buChar char="■"/>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buChar char="●"/>
              <a:defRPr/>
            </a:lvl1pPr>
            <a:lvl2pPr lvl="1">
              <a:spcBef>
                <a:spcPts val="0"/>
              </a:spcBef>
              <a:buChar char="○"/>
              <a:defRPr/>
            </a:lvl2pPr>
            <a:lvl3pPr lvl="2">
              <a:spcBef>
                <a:spcPts val="0"/>
              </a:spcBef>
              <a:buChar char="■"/>
              <a:defRPr/>
            </a:lvl3pPr>
            <a:lvl4pPr lvl="3">
              <a:spcBef>
                <a:spcPts val="0"/>
              </a:spcBef>
              <a:buChar char="●"/>
              <a:defRPr/>
            </a:lvl4pPr>
            <a:lvl5pPr lvl="4">
              <a:spcBef>
                <a:spcPts val="0"/>
              </a:spcBef>
              <a:buChar char="○"/>
              <a:defRPr/>
            </a:lvl5pPr>
            <a:lvl6pPr lvl="5">
              <a:spcBef>
                <a:spcPts val="0"/>
              </a:spcBef>
              <a:buChar char="■"/>
              <a:defRPr/>
            </a:lvl6pPr>
            <a:lvl7pPr lvl="6">
              <a:spcBef>
                <a:spcPts val="0"/>
              </a:spcBef>
              <a:buChar char="●"/>
              <a:defRPr/>
            </a:lvl7pPr>
            <a:lvl8pPr lvl="7">
              <a:spcBef>
                <a:spcPts val="0"/>
              </a:spcBef>
              <a:buChar char="○"/>
              <a:defRPr/>
            </a:lvl8pPr>
            <a:lvl9pPr lvl="8">
              <a:spcBef>
                <a:spcPts val="0"/>
              </a:spcBef>
              <a:buChar char="■"/>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buChar char="●"/>
              <a:defRPr sz="14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buChar char="●"/>
              <a:defRPr sz="14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buChar char="●"/>
              <a:defRPr sz="1200"/>
            </a:lvl1pPr>
            <a:lvl2pPr lvl="1">
              <a:spcBef>
                <a:spcPts val="0"/>
              </a:spcBef>
              <a:buSzPct val="100000"/>
              <a:buChar char="○"/>
              <a:defRPr sz="1200"/>
            </a:lvl2pPr>
            <a:lvl3pPr lvl="2">
              <a:spcBef>
                <a:spcPts val="0"/>
              </a:spcBef>
              <a:buSzPct val="100000"/>
              <a:buChar char="■"/>
              <a:defRPr sz="1200"/>
            </a:lvl3pPr>
            <a:lvl4pPr lvl="3">
              <a:spcBef>
                <a:spcPts val="0"/>
              </a:spcBef>
              <a:buSzPct val="100000"/>
              <a:buChar char="●"/>
              <a:defRPr sz="1200"/>
            </a:lvl4pPr>
            <a:lvl5pPr lvl="4">
              <a:spcBef>
                <a:spcPts val="0"/>
              </a:spcBef>
              <a:buSzPct val="100000"/>
              <a:buChar char="○"/>
              <a:defRPr sz="1200"/>
            </a:lvl5pPr>
            <a:lvl6pPr lvl="5">
              <a:spcBef>
                <a:spcPts val="0"/>
              </a:spcBef>
              <a:buSzPct val="100000"/>
              <a:buChar char="■"/>
              <a:defRPr sz="1200"/>
            </a:lvl6pPr>
            <a:lvl7pPr lvl="6">
              <a:spcBef>
                <a:spcPts val="0"/>
              </a:spcBef>
              <a:buSzPct val="100000"/>
              <a:buChar char="●"/>
              <a:defRPr sz="1200"/>
            </a:lvl7pPr>
            <a:lvl8pPr lvl="7">
              <a:spcBef>
                <a:spcPts val="0"/>
              </a:spcBef>
              <a:buSzPct val="100000"/>
              <a:buChar char="○"/>
              <a:defRPr sz="1200"/>
            </a:lvl8pPr>
            <a:lvl9pPr lvl="8">
              <a:spcBef>
                <a:spcPts val="0"/>
              </a:spcBef>
              <a:buSzPct val="100000"/>
              <a:buChar char="■"/>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buChar char="●"/>
              <a:defRPr/>
            </a:lvl1pPr>
            <a:lvl2pPr lvl="1">
              <a:spcBef>
                <a:spcPts val="0"/>
              </a:spcBef>
              <a:buChar char="○"/>
              <a:defRPr/>
            </a:lvl2pPr>
            <a:lvl3pPr lvl="2">
              <a:spcBef>
                <a:spcPts val="0"/>
              </a:spcBef>
              <a:buChar char="■"/>
              <a:defRPr/>
            </a:lvl3pPr>
            <a:lvl4pPr lvl="3">
              <a:spcBef>
                <a:spcPts val="0"/>
              </a:spcBef>
              <a:buChar char="●"/>
              <a:defRPr/>
            </a:lvl4pPr>
            <a:lvl5pPr lvl="4">
              <a:spcBef>
                <a:spcPts val="0"/>
              </a:spcBef>
              <a:buChar char="○"/>
              <a:defRPr/>
            </a:lvl5pPr>
            <a:lvl6pPr lvl="5">
              <a:spcBef>
                <a:spcPts val="0"/>
              </a:spcBef>
              <a:buChar char="■"/>
              <a:defRPr/>
            </a:lvl6pPr>
            <a:lvl7pPr lvl="6">
              <a:spcBef>
                <a:spcPts val="0"/>
              </a:spcBef>
              <a:buChar char="●"/>
              <a:defRPr/>
            </a:lvl7pPr>
            <a:lvl8pPr lvl="7">
              <a:spcBef>
                <a:spcPts val="0"/>
              </a:spcBef>
              <a:buChar char="○"/>
              <a:defRPr/>
            </a:lvl8pPr>
            <a:lvl9pPr lvl="8">
              <a:spcBef>
                <a:spcPts val="0"/>
              </a:spcBef>
              <a:buChar char="■"/>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Char char="●"/>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Char char="●"/>
              <a:defRPr sz="1800">
                <a:solidFill>
                  <a:schemeClr val="dk2"/>
                </a:solidFill>
              </a:defRPr>
            </a:lvl1pPr>
            <a:lvl2pPr lvl="1">
              <a:lnSpc>
                <a:spcPct val="115000"/>
              </a:lnSpc>
              <a:spcBef>
                <a:spcPts val="0"/>
              </a:spcBef>
              <a:spcAft>
                <a:spcPts val="1600"/>
              </a:spcAft>
              <a:buClr>
                <a:schemeClr val="dk2"/>
              </a:buClr>
              <a:buChar char="○"/>
              <a:defRPr>
                <a:solidFill>
                  <a:schemeClr val="dk2"/>
                </a:solidFill>
              </a:defRPr>
            </a:lvl2pPr>
            <a:lvl3pPr lvl="2">
              <a:lnSpc>
                <a:spcPct val="115000"/>
              </a:lnSpc>
              <a:spcBef>
                <a:spcPts val="0"/>
              </a:spcBef>
              <a:spcAft>
                <a:spcPts val="1600"/>
              </a:spcAft>
              <a:buClr>
                <a:schemeClr val="dk2"/>
              </a:buClr>
              <a:buChar char="■"/>
              <a:defRPr>
                <a:solidFill>
                  <a:schemeClr val="dk2"/>
                </a:solidFill>
              </a:defRPr>
            </a:lvl3pPr>
            <a:lvl4pPr lvl="3">
              <a:lnSpc>
                <a:spcPct val="115000"/>
              </a:lnSpc>
              <a:spcBef>
                <a:spcPts val="0"/>
              </a:spcBef>
              <a:spcAft>
                <a:spcPts val="1600"/>
              </a:spcAft>
              <a:buClr>
                <a:schemeClr val="dk2"/>
              </a:buClr>
              <a:buChar char="●"/>
              <a:defRPr>
                <a:solidFill>
                  <a:schemeClr val="dk2"/>
                </a:solidFill>
              </a:defRPr>
            </a:lvl4pPr>
            <a:lvl5pPr lvl="4">
              <a:lnSpc>
                <a:spcPct val="115000"/>
              </a:lnSpc>
              <a:spcBef>
                <a:spcPts val="0"/>
              </a:spcBef>
              <a:spcAft>
                <a:spcPts val="1600"/>
              </a:spcAft>
              <a:buClr>
                <a:schemeClr val="dk2"/>
              </a:buClr>
              <a:buChar char="○"/>
              <a:defRPr>
                <a:solidFill>
                  <a:schemeClr val="dk2"/>
                </a:solidFill>
              </a:defRPr>
            </a:lvl5pPr>
            <a:lvl6pPr lvl="5">
              <a:lnSpc>
                <a:spcPct val="115000"/>
              </a:lnSpc>
              <a:spcBef>
                <a:spcPts val="0"/>
              </a:spcBef>
              <a:spcAft>
                <a:spcPts val="1600"/>
              </a:spcAft>
              <a:buClr>
                <a:schemeClr val="dk2"/>
              </a:buClr>
              <a:buChar char="■"/>
              <a:defRPr>
                <a:solidFill>
                  <a:schemeClr val="dk2"/>
                </a:solidFill>
              </a:defRPr>
            </a:lvl6pPr>
            <a:lvl7pPr lvl="6">
              <a:lnSpc>
                <a:spcPct val="115000"/>
              </a:lnSpc>
              <a:spcBef>
                <a:spcPts val="0"/>
              </a:spcBef>
              <a:spcAft>
                <a:spcPts val="1600"/>
              </a:spcAft>
              <a:buClr>
                <a:schemeClr val="dk2"/>
              </a:buClr>
              <a:buChar char="●"/>
              <a:defRPr>
                <a:solidFill>
                  <a:schemeClr val="dk2"/>
                </a:solidFill>
              </a:defRPr>
            </a:lvl7pPr>
            <a:lvl8pPr lvl="7">
              <a:lnSpc>
                <a:spcPct val="115000"/>
              </a:lnSpc>
              <a:spcBef>
                <a:spcPts val="0"/>
              </a:spcBef>
              <a:spcAft>
                <a:spcPts val="1600"/>
              </a:spcAft>
              <a:buClr>
                <a:schemeClr val="dk2"/>
              </a:buClr>
              <a:buChar char="○"/>
              <a:defRPr>
                <a:solidFill>
                  <a:schemeClr val="dk2"/>
                </a:solidFill>
              </a:defRPr>
            </a:lvl8pPr>
            <a:lvl9pPr lvl="8">
              <a:lnSpc>
                <a:spcPct val="115000"/>
              </a:lnSpc>
              <a:spcBef>
                <a:spcPts val="0"/>
              </a:spcBef>
              <a:spcAft>
                <a:spcPts val="1600"/>
              </a:spcAft>
              <a:buClr>
                <a:schemeClr val="dk2"/>
              </a:buClr>
              <a:buChar cha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sz="2400" dirty="0" smtClean="0">
                <a:solidFill>
                  <a:srgbClr val="FF0000"/>
                </a:solidFill>
              </a:rPr>
              <a:t>Teacher’s Note </a:t>
            </a:r>
            <a:r>
              <a:rPr lang="en" sz="1400" dirty="0" smtClean="0">
                <a:solidFill>
                  <a:srgbClr val="FF0000"/>
                </a:solidFill>
              </a:rPr>
              <a:t>(do </a:t>
            </a:r>
            <a:r>
              <a:rPr lang="en" sz="1400" dirty="0">
                <a:solidFill>
                  <a:srgbClr val="FF0000"/>
                </a:solidFill>
              </a:rPr>
              <a:t>not include in student packet/slide show)</a:t>
            </a:r>
          </a:p>
        </p:txBody>
      </p:sp>
      <p:sp>
        <p:nvSpPr>
          <p:cNvPr id="92" name="Shape 92"/>
          <p:cNvSpPr txBox="1">
            <a:spLocks noGrp="1"/>
          </p:cNvSpPr>
          <p:nvPr>
            <p:ph type="body" idx="1"/>
          </p:nvPr>
        </p:nvSpPr>
        <p:spPr>
          <a:xfrm>
            <a:off x="311700" y="1152475"/>
            <a:ext cx="3590266" cy="3732400"/>
          </a:xfrm>
          <a:prstGeom prst="rect">
            <a:avLst/>
          </a:prstGeom>
        </p:spPr>
        <p:txBody>
          <a:bodyPr lIns="91425" tIns="91425" rIns="91425" bIns="91425" anchor="t" anchorCtr="0">
            <a:noAutofit/>
          </a:bodyPr>
          <a:lstStyle/>
          <a:p>
            <a:pPr lvl="0" rtl="0">
              <a:spcBef>
                <a:spcPts val="0"/>
              </a:spcBef>
              <a:buNone/>
            </a:pPr>
            <a:r>
              <a:rPr lang="en" dirty="0" smtClean="0"/>
              <a:t>Open each </a:t>
            </a:r>
            <a:r>
              <a:rPr lang="en" dirty="0" smtClean="0"/>
              <a:t>work station to a  Arduino Create</a:t>
            </a:r>
            <a:r>
              <a:rPr lang="en" dirty="0"/>
              <a:t> </a:t>
            </a:r>
            <a:r>
              <a:rPr lang="en" dirty="0" smtClean="0"/>
              <a:t>account.</a:t>
            </a:r>
            <a:endParaRPr lang="en" dirty="0"/>
          </a:p>
          <a:p>
            <a:pPr marL="457200" lvl="0" indent="-228600" rtl="0">
              <a:spcBef>
                <a:spcPts val="0"/>
              </a:spcBef>
              <a:buAutoNum type="arabicPeriod"/>
            </a:pPr>
            <a:r>
              <a:rPr lang="en" dirty="0" smtClean="0"/>
              <a:t>Open the sketch “NewPing_TE_OneSensor</a:t>
            </a:r>
            <a:r>
              <a:rPr lang="en" dirty="0"/>
              <a:t>” in the window.</a:t>
            </a:r>
          </a:p>
          <a:p>
            <a:pPr marL="457200" lvl="0" indent="-228600" rtl="0">
              <a:spcBef>
                <a:spcPts val="0"/>
              </a:spcBef>
              <a:buAutoNum type="arabicPeriod"/>
            </a:pPr>
            <a:r>
              <a:rPr lang="en" dirty="0" smtClean="0"/>
              <a:t>Make </a:t>
            </a:r>
            <a:r>
              <a:rPr lang="en" dirty="0"/>
              <a:t>sure all devices are set to 115,200 baud</a:t>
            </a:r>
            <a:r>
              <a:rPr lang="en" dirty="0" smtClean="0"/>
              <a:t>.</a:t>
            </a:r>
          </a:p>
          <a:p>
            <a:pPr marL="457200" lvl="0" indent="-228600" rtl="0">
              <a:spcBef>
                <a:spcPts val="0"/>
              </a:spcBef>
              <a:buAutoNum type="arabicPeriod"/>
            </a:pPr>
            <a:r>
              <a:rPr lang="en" dirty="0" smtClean="0"/>
              <a:t>Students will interface with this in Slide 7</a:t>
            </a:r>
            <a:endParaRPr lang="en" dirty="0"/>
          </a:p>
        </p:txBody>
      </p:sp>
      <p:pic>
        <p:nvPicPr>
          <p:cNvPr id="93" name="Shape 93" descr="IMG_6263.JPG"/>
          <p:cNvPicPr preferRelativeResize="0"/>
          <p:nvPr/>
        </p:nvPicPr>
        <p:blipFill>
          <a:blip r:embed="rId3">
            <a:alphaModFix/>
          </a:blip>
          <a:stretch>
            <a:fillRect/>
          </a:stretch>
        </p:blipFill>
        <p:spPr>
          <a:xfrm>
            <a:off x="4038600" y="1170125"/>
            <a:ext cx="4953000" cy="37147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sz="2400" dirty="0"/>
              <a:t>Step 8: Share </a:t>
            </a:r>
            <a:r>
              <a:rPr lang="en" sz="2400" dirty="0" smtClean="0"/>
              <a:t>Code </a:t>
            </a:r>
            <a:r>
              <a:rPr lang="en" sz="2400" dirty="0"/>
              <a:t>with the </a:t>
            </a:r>
            <a:r>
              <a:rPr lang="en" sz="2400" dirty="0" smtClean="0"/>
              <a:t>Microcontroller</a:t>
            </a:r>
            <a:endParaRPr lang="en" sz="2400" dirty="0"/>
          </a:p>
        </p:txBody>
      </p:sp>
      <p:sp>
        <p:nvSpPr>
          <p:cNvPr id="123" name="Shape 123"/>
          <p:cNvSpPr txBox="1">
            <a:spLocks noGrp="1"/>
          </p:cNvSpPr>
          <p:nvPr>
            <p:ph type="body" idx="1"/>
          </p:nvPr>
        </p:nvSpPr>
        <p:spPr>
          <a:xfrm>
            <a:off x="311700" y="1152475"/>
            <a:ext cx="3574500" cy="3416400"/>
          </a:xfrm>
          <a:prstGeom prst="rect">
            <a:avLst/>
          </a:prstGeom>
        </p:spPr>
        <p:txBody>
          <a:bodyPr lIns="91425" tIns="91425" rIns="91425" bIns="91425" anchor="t" anchorCtr="0">
            <a:noAutofit/>
          </a:bodyPr>
          <a:lstStyle/>
          <a:p>
            <a:pPr lvl="0" rtl="0">
              <a:spcBef>
                <a:spcPts val="0"/>
              </a:spcBef>
              <a:buNone/>
            </a:pPr>
            <a:r>
              <a:rPr lang="en" dirty="0" smtClean="0"/>
              <a:t>1. Select </a:t>
            </a:r>
            <a:r>
              <a:rPr lang="en" i="1" dirty="0" smtClean="0"/>
              <a:t>Serial </a:t>
            </a:r>
            <a:r>
              <a:rPr lang="en" i="1" dirty="0"/>
              <a:t>Monitor</a:t>
            </a:r>
            <a:r>
              <a:rPr lang="en" dirty="0" smtClean="0"/>
              <a:t>.  </a:t>
            </a:r>
            <a:endParaRPr lang="en" dirty="0"/>
          </a:p>
          <a:p>
            <a:pPr lvl="0" rtl="0">
              <a:spcBef>
                <a:spcPts val="0"/>
              </a:spcBef>
              <a:buNone/>
            </a:pPr>
            <a:r>
              <a:rPr lang="en" dirty="0"/>
              <a:t>2. Make sure it is set to </a:t>
            </a:r>
            <a:r>
              <a:rPr lang="en" dirty="0" smtClean="0"/>
              <a:t>112500 </a:t>
            </a:r>
            <a:r>
              <a:rPr lang="en" dirty="0"/>
              <a:t>b</a:t>
            </a:r>
            <a:r>
              <a:rPr lang="en" dirty="0" smtClean="0"/>
              <a:t>aud</a:t>
            </a:r>
            <a:r>
              <a:rPr lang="en" dirty="0"/>
              <a:t>. </a:t>
            </a:r>
            <a:r>
              <a:rPr lang="en" dirty="0" smtClean="0"/>
              <a:t>This </a:t>
            </a:r>
            <a:r>
              <a:rPr lang="en" dirty="0"/>
              <a:t>will give you measurement values in the window.</a:t>
            </a:r>
          </a:p>
        </p:txBody>
      </p:sp>
      <p:pic>
        <p:nvPicPr>
          <p:cNvPr id="124" name="Shape 124"/>
          <p:cNvPicPr preferRelativeResize="0"/>
          <p:nvPr/>
        </p:nvPicPr>
        <p:blipFill rotWithShape="1">
          <a:blip r:embed="rId3"/>
          <a:srcRect l="19621" t="13605" r="13581" b="149"/>
          <a:stretch/>
        </p:blipFill>
        <p:spPr>
          <a:xfrm rot="8225970">
            <a:off x="5496909" y="1690875"/>
            <a:ext cx="2373839" cy="2298650"/>
          </a:xfrm>
          <a:prstGeom prst="rect">
            <a:avLst/>
          </a:prstGeom>
          <a:noFill/>
          <a:ln>
            <a:noFill/>
          </a:ln>
        </p:spPr>
      </p:pic>
      <p:cxnSp>
        <p:nvCxnSpPr>
          <p:cNvPr id="125" name="Shape 125"/>
          <p:cNvCxnSpPr>
            <a:cxnSpLocks/>
          </p:cNvCxnSpPr>
          <p:nvPr/>
        </p:nvCxnSpPr>
        <p:spPr>
          <a:xfrm>
            <a:off x="3725325" y="2251875"/>
            <a:ext cx="2958503" cy="0"/>
          </a:xfrm>
          <a:prstGeom prst="straightConnector1">
            <a:avLst/>
          </a:prstGeom>
          <a:noFill/>
          <a:ln w="38100" cap="flat" cmpd="sng">
            <a:solidFill>
              <a:srgbClr val="FF0000"/>
            </a:solidFill>
            <a:prstDash val="solid"/>
            <a:round/>
            <a:headEnd type="none" w="lg" len="lg"/>
            <a:tailEnd type="triangle" w="lg" len="lg"/>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sz="2400" dirty="0"/>
              <a:t>Step 9: Measuring Distance Practice</a:t>
            </a:r>
          </a:p>
        </p:txBody>
      </p:sp>
      <p:sp>
        <p:nvSpPr>
          <p:cNvPr id="131" name="Shape 131"/>
          <p:cNvSpPr txBox="1">
            <a:spLocks noGrp="1"/>
          </p:cNvSpPr>
          <p:nvPr>
            <p:ph type="body" idx="1"/>
          </p:nvPr>
        </p:nvSpPr>
        <p:spPr>
          <a:xfrm>
            <a:off x="233750" y="1152475"/>
            <a:ext cx="3574500" cy="3416400"/>
          </a:xfrm>
          <a:prstGeom prst="rect">
            <a:avLst/>
          </a:prstGeom>
        </p:spPr>
        <p:txBody>
          <a:bodyPr lIns="91425" tIns="91425" rIns="91425" bIns="91425" anchor="t" anchorCtr="0">
            <a:noAutofit/>
          </a:bodyPr>
          <a:lstStyle/>
          <a:p>
            <a:pPr marL="457200" lvl="0" indent="-228600" rtl="0">
              <a:spcBef>
                <a:spcPts val="0"/>
              </a:spcBef>
              <a:buAutoNum type="arabicPeriod"/>
            </a:pPr>
            <a:r>
              <a:rPr lang="en" dirty="0"/>
              <a:t>Hold the Ultrasonic Sensor above the tabletop with the trigger and echo sensors facing down. </a:t>
            </a:r>
            <a:r>
              <a:rPr lang="en" dirty="0" smtClean="0"/>
              <a:t>This </a:t>
            </a:r>
            <a:r>
              <a:rPr lang="en" dirty="0"/>
              <a:t>means the </a:t>
            </a:r>
            <a:r>
              <a:rPr lang="en" dirty="0" smtClean="0"/>
              <a:t>LED</a:t>
            </a:r>
            <a:r>
              <a:rPr lang="en" dirty="0" smtClean="0"/>
              <a:t> </a:t>
            </a:r>
            <a:r>
              <a:rPr lang="en" dirty="0"/>
              <a:t>should be </a:t>
            </a:r>
            <a:r>
              <a:rPr lang="en" dirty="0" smtClean="0"/>
              <a:t>facing </a:t>
            </a:r>
            <a:r>
              <a:rPr lang="en" dirty="0"/>
              <a:t>upwards.</a:t>
            </a:r>
          </a:p>
          <a:p>
            <a:pPr marL="457200" lvl="0" indent="-228600" rtl="0">
              <a:spcBef>
                <a:spcPts val="0"/>
              </a:spcBef>
              <a:buAutoNum type="arabicPeriod"/>
            </a:pPr>
            <a:r>
              <a:rPr lang="en" dirty="0" smtClean="0"/>
              <a:t>Allow each group member </a:t>
            </a:r>
            <a:r>
              <a:rPr lang="en" dirty="0" smtClean="0"/>
              <a:t>the </a:t>
            </a:r>
            <a:r>
              <a:rPr lang="en" dirty="0"/>
              <a:t>opportunity to move and adjust sensor before moving on to Part 3 of the activity.</a:t>
            </a:r>
          </a:p>
          <a:p>
            <a:pPr lvl="0" rtl="0">
              <a:spcBef>
                <a:spcPts val="0"/>
              </a:spcBef>
              <a:buNone/>
            </a:pPr>
            <a:endParaRPr dirty="0"/>
          </a:p>
        </p:txBody>
      </p:sp>
      <p:pic>
        <p:nvPicPr>
          <p:cNvPr id="132" name="Shape 132"/>
          <p:cNvPicPr preferRelativeResize="0"/>
          <p:nvPr/>
        </p:nvPicPr>
        <p:blipFill>
          <a:blip r:embed="rId3"/>
          <a:stretch>
            <a:fillRect/>
          </a:stretch>
        </p:blipFill>
        <p:spPr>
          <a:xfrm>
            <a:off x="5937080" y="949088"/>
            <a:ext cx="2385955" cy="1789466"/>
          </a:xfrm>
          <a:prstGeom prst="rect">
            <a:avLst/>
          </a:prstGeom>
          <a:noFill/>
          <a:ln>
            <a:noFill/>
          </a:ln>
        </p:spPr>
      </p:pic>
      <p:sp>
        <p:nvSpPr>
          <p:cNvPr id="133" name="Shape 133"/>
          <p:cNvSpPr txBox="1"/>
          <p:nvPr/>
        </p:nvSpPr>
        <p:spPr>
          <a:xfrm>
            <a:off x="5937080" y="3366647"/>
            <a:ext cx="2151000" cy="825300"/>
          </a:xfrm>
          <a:prstGeom prst="rect">
            <a:avLst/>
          </a:prstGeom>
          <a:noFill/>
          <a:ln>
            <a:noFill/>
          </a:ln>
        </p:spPr>
        <p:txBody>
          <a:bodyPr lIns="91425" tIns="91425" rIns="91425" bIns="91425" anchor="t" anchorCtr="0">
            <a:noAutofit/>
          </a:bodyPr>
          <a:lstStyle/>
          <a:p>
            <a:pPr lvl="0">
              <a:spcBef>
                <a:spcPts val="0"/>
              </a:spcBef>
              <a:buNone/>
            </a:pPr>
            <a:r>
              <a:rPr lang="en" dirty="0"/>
              <a:t>The receiver should point in the direction of the object</a:t>
            </a:r>
          </a:p>
        </p:txBody>
      </p:sp>
      <p:cxnSp>
        <p:nvCxnSpPr>
          <p:cNvPr id="5" name="Straight Arrow Connector 4">
            <a:extLst>
              <a:ext uri="{FF2B5EF4-FFF2-40B4-BE49-F238E27FC236}">
                <a16:creationId xmlns:a16="http://schemas.microsoft.com/office/drawing/2014/main" id="{195DE75C-9BEA-4B46-89D8-11451B6A20B3}"/>
              </a:ext>
            </a:extLst>
          </p:cNvPr>
          <p:cNvCxnSpPr>
            <a:cxnSpLocks/>
          </p:cNvCxnSpPr>
          <p:nvPr/>
        </p:nvCxnSpPr>
        <p:spPr>
          <a:xfrm flipV="1">
            <a:off x="7130057" y="2231444"/>
            <a:ext cx="0" cy="1258462"/>
          </a:xfrm>
          <a:prstGeom prst="straightConnector1">
            <a:avLst/>
          </a:prstGeom>
          <a:ln w="254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sz="2400" dirty="0"/>
              <a:t>Step 10: Reading </a:t>
            </a:r>
            <a:r>
              <a:rPr lang="en" sz="2400" dirty="0" smtClean="0"/>
              <a:t>Distance </a:t>
            </a:r>
            <a:r>
              <a:rPr lang="en" sz="2400" dirty="0"/>
              <a:t>with </a:t>
            </a:r>
            <a:r>
              <a:rPr lang="en" sz="2400" dirty="0" smtClean="0"/>
              <a:t>Ultrasonic Sensor</a:t>
            </a:r>
            <a:endParaRPr lang="en" sz="2400" dirty="0"/>
          </a:p>
        </p:txBody>
      </p:sp>
      <p:sp>
        <p:nvSpPr>
          <p:cNvPr id="139" name="Shape 139"/>
          <p:cNvSpPr txBox="1">
            <a:spLocks noGrp="1"/>
          </p:cNvSpPr>
          <p:nvPr>
            <p:ph type="body" idx="1"/>
          </p:nvPr>
        </p:nvSpPr>
        <p:spPr>
          <a:xfrm>
            <a:off x="202775" y="1145224"/>
            <a:ext cx="3589800" cy="3442541"/>
          </a:xfrm>
          <a:prstGeom prst="rect">
            <a:avLst/>
          </a:prstGeom>
        </p:spPr>
        <p:txBody>
          <a:bodyPr lIns="91425" tIns="91425" rIns="91425" bIns="91425" anchor="t" anchorCtr="0">
            <a:noAutofit/>
          </a:bodyPr>
          <a:lstStyle/>
          <a:p>
            <a:pPr marL="457200" lvl="0" indent="-317500">
              <a:spcBef>
                <a:spcPts val="0"/>
              </a:spcBef>
              <a:buSzPct val="100000"/>
              <a:buAutoNum type="arabicPeriod"/>
            </a:pPr>
            <a:r>
              <a:rPr lang="en" dirty="0"/>
              <a:t>As one person </a:t>
            </a:r>
            <a:r>
              <a:rPr lang="en" dirty="0" smtClean="0"/>
              <a:t>moves the</a:t>
            </a:r>
            <a:r>
              <a:rPr lang="en" dirty="0" smtClean="0"/>
              <a:t> sensor </a:t>
            </a:r>
            <a:r>
              <a:rPr lang="en" dirty="0"/>
              <a:t>from the table, the other group members should </a:t>
            </a:r>
            <a:r>
              <a:rPr lang="en" dirty="0" smtClean="0"/>
              <a:t>observe </a:t>
            </a:r>
            <a:r>
              <a:rPr lang="en" dirty="0"/>
              <a:t>the distance measurements in the serial monitor in Arduino Create</a:t>
            </a:r>
          </a:p>
          <a:p>
            <a:pPr marL="457200" lvl="0" indent="-317500" rtl="0">
              <a:spcBef>
                <a:spcPts val="0"/>
              </a:spcBef>
              <a:buSzPct val="100000"/>
              <a:buAutoNum type="arabicPeriod"/>
            </a:pPr>
            <a:r>
              <a:rPr lang="en" dirty="0"/>
              <a:t>Before moving </a:t>
            </a:r>
            <a:r>
              <a:rPr lang="en" dirty="0" smtClean="0"/>
              <a:t>onto </a:t>
            </a:r>
            <a:r>
              <a:rPr lang="en" dirty="0"/>
              <a:t>Part </a:t>
            </a:r>
            <a:r>
              <a:rPr lang="en" dirty="0" smtClean="0"/>
              <a:t>3, activity, record a short video that shows </a:t>
            </a:r>
            <a:r>
              <a:rPr lang="en" dirty="0"/>
              <a:t>the readings from the serial monitor</a:t>
            </a:r>
            <a:r>
              <a:rPr lang="en" sz="1400" dirty="0"/>
              <a:t>.</a:t>
            </a:r>
          </a:p>
          <a:p>
            <a:pPr lvl="0" rtl="0">
              <a:spcBef>
                <a:spcPts val="0"/>
              </a:spcBef>
              <a:buNone/>
            </a:pPr>
            <a:endParaRPr dirty="0"/>
          </a:p>
        </p:txBody>
      </p:sp>
      <p:sp>
        <p:nvSpPr>
          <p:cNvPr id="141" name="Shape 141"/>
          <p:cNvSpPr txBox="1"/>
          <p:nvPr/>
        </p:nvSpPr>
        <p:spPr>
          <a:xfrm>
            <a:off x="3616225" y="3155875"/>
            <a:ext cx="2151000" cy="670200"/>
          </a:xfrm>
          <a:prstGeom prst="rect">
            <a:avLst/>
          </a:prstGeom>
          <a:noFill/>
          <a:ln>
            <a:noFill/>
          </a:ln>
        </p:spPr>
        <p:txBody>
          <a:bodyPr lIns="91425" tIns="91425" rIns="91425" bIns="91425" anchor="t" anchorCtr="0">
            <a:noAutofit/>
          </a:bodyPr>
          <a:lstStyle/>
          <a:p>
            <a:pPr lvl="0" rtl="0">
              <a:spcBef>
                <a:spcPts val="0"/>
              </a:spcBef>
              <a:buNone/>
            </a:pPr>
            <a:r>
              <a:rPr lang="en"/>
              <a:t>.</a:t>
            </a:r>
          </a:p>
        </p:txBody>
      </p:sp>
      <p:pic>
        <p:nvPicPr>
          <p:cNvPr id="7" name="Shape 124">
            <a:extLst>
              <a:ext uri="{FF2B5EF4-FFF2-40B4-BE49-F238E27FC236}">
                <a16:creationId xmlns:a16="http://schemas.microsoft.com/office/drawing/2014/main" id="{1AF0D5E5-CB37-4FA9-9065-613EC1CAE852}"/>
              </a:ext>
            </a:extLst>
          </p:cNvPr>
          <p:cNvPicPr preferRelativeResize="0"/>
          <p:nvPr/>
        </p:nvPicPr>
        <p:blipFill rotWithShape="1">
          <a:blip r:embed="rId3"/>
          <a:srcRect l="19621" t="13605" r="13581" b="149"/>
          <a:stretch/>
        </p:blipFill>
        <p:spPr>
          <a:xfrm rot="8225970">
            <a:off x="5156645" y="1518292"/>
            <a:ext cx="2373839" cy="22986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295942" y="286180"/>
            <a:ext cx="8520600" cy="2052600"/>
          </a:xfrm>
          <a:prstGeom prst="rect">
            <a:avLst/>
          </a:prstGeom>
        </p:spPr>
        <p:txBody>
          <a:bodyPr lIns="91425" tIns="91425" rIns="91425" bIns="91425" anchor="b" anchorCtr="0">
            <a:noAutofit/>
          </a:bodyPr>
          <a:lstStyle/>
          <a:p>
            <a:pPr lvl="0">
              <a:spcBef>
                <a:spcPts val="0"/>
              </a:spcBef>
              <a:buNone/>
            </a:pPr>
            <a:r>
              <a:rPr lang="en" sz="4000" dirty="0">
                <a:latin typeface="Calibri"/>
                <a:ea typeface="Calibri"/>
                <a:cs typeface="Calibri"/>
                <a:sym typeface="Calibri"/>
              </a:rPr>
              <a:t>Setting Up Arduino Mega 2560 Microcontroller &amp; Sunfounder HCSRO4 Ultrasonic Sensor</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3030" y="2259951"/>
            <a:ext cx="2292569" cy="2292569"/>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5144" y="1880596"/>
            <a:ext cx="2278684" cy="3038246"/>
          </a:xfrm>
          <a:prstGeom prst="rect">
            <a:avLst/>
          </a:prstGeom>
          <a:scene3d>
            <a:camera prst="orthographicFront">
              <a:rot lat="0" lon="21599994" rev="5400000"/>
            </a:camera>
            <a:lightRig rig="threePt" dir="t"/>
          </a:scene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t>Step 1: </a:t>
            </a:r>
            <a:r>
              <a:rPr lang="en" dirty="0" smtClean="0"/>
              <a:t>Connect the </a:t>
            </a:r>
            <a:r>
              <a:rPr lang="en" dirty="0"/>
              <a:t>Microcontroller </a:t>
            </a:r>
            <a:r>
              <a:rPr lang="en" dirty="0" smtClean="0"/>
              <a:t>to a </a:t>
            </a:r>
            <a:r>
              <a:rPr lang="en" dirty="0"/>
              <a:t>Computer</a:t>
            </a:r>
          </a:p>
        </p:txBody>
      </p:sp>
      <p:sp>
        <p:nvSpPr>
          <p:cNvPr id="61" name="Shape 61"/>
          <p:cNvSpPr txBox="1">
            <a:spLocks noGrp="1"/>
          </p:cNvSpPr>
          <p:nvPr>
            <p:ph type="body" idx="1"/>
          </p:nvPr>
        </p:nvSpPr>
        <p:spPr>
          <a:xfrm>
            <a:off x="311699" y="1152475"/>
            <a:ext cx="3198477" cy="2576070"/>
          </a:xfrm>
          <a:prstGeom prst="rect">
            <a:avLst/>
          </a:prstGeom>
        </p:spPr>
        <p:txBody>
          <a:bodyPr lIns="91425" tIns="91425" rIns="91425" bIns="91425" anchor="t" anchorCtr="0">
            <a:noAutofit/>
          </a:bodyPr>
          <a:lstStyle/>
          <a:p>
            <a:pPr marL="457200" lvl="0" indent="-228600" rtl="0">
              <a:spcBef>
                <a:spcPts val="0"/>
              </a:spcBef>
              <a:buAutoNum type="arabicPeriod"/>
            </a:pPr>
            <a:r>
              <a:rPr lang="en" dirty="0" smtClean="0"/>
              <a:t>Connect a </a:t>
            </a:r>
            <a:r>
              <a:rPr lang="en" dirty="0"/>
              <a:t>USB to the </a:t>
            </a:r>
            <a:r>
              <a:rPr lang="en" dirty="0" smtClean="0"/>
              <a:t>computer </a:t>
            </a:r>
            <a:r>
              <a:rPr lang="en" dirty="0"/>
              <a:t>and the Arduino </a:t>
            </a:r>
            <a:r>
              <a:rPr lang="en" dirty="0" smtClean="0"/>
              <a:t>Microcontroller.</a:t>
            </a:r>
            <a:endParaRPr lang="en" dirty="0"/>
          </a:p>
          <a:p>
            <a:pPr marL="457200" lvl="0" indent="-228600">
              <a:spcBef>
                <a:spcPts val="0"/>
              </a:spcBef>
              <a:buAutoNum type="arabicPeriod"/>
            </a:pPr>
            <a:r>
              <a:rPr lang="en" dirty="0"/>
              <a:t>If done correctly, two LED lights on </a:t>
            </a:r>
            <a:r>
              <a:rPr lang="en" dirty="0" smtClean="0"/>
              <a:t>board </a:t>
            </a:r>
            <a:r>
              <a:rPr lang="en" dirty="0" smtClean="0"/>
              <a:t>should </a:t>
            </a:r>
            <a:r>
              <a:rPr lang="en" dirty="0"/>
              <a:t>light up.  </a:t>
            </a:r>
          </a:p>
        </p:txBody>
      </p:sp>
      <p:pic>
        <p:nvPicPr>
          <p:cNvPr id="62" name="Shape 62"/>
          <p:cNvPicPr preferRelativeResize="0"/>
          <p:nvPr/>
        </p:nvPicPr>
        <p:blipFill>
          <a:blip r:embed="rId3"/>
          <a:stretch>
            <a:fillRect/>
          </a:stretch>
        </p:blipFill>
        <p:spPr>
          <a:xfrm rot="5400000">
            <a:off x="4030874" y="1501269"/>
            <a:ext cx="3868349" cy="2901261"/>
          </a:xfrm>
          <a:prstGeom prst="rect">
            <a:avLst/>
          </a:prstGeom>
          <a:noFill/>
          <a:ln>
            <a:noFill/>
          </a:ln>
        </p:spPr>
      </p:pic>
      <p:sp>
        <p:nvSpPr>
          <p:cNvPr id="63" name="Shape 63"/>
          <p:cNvSpPr/>
          <p:nvPr/>
        </p:nvSpPr>
        <p:spPr>
          <a:xfrm>
            <a:off x="5372849" y="1542273"/>
            <a:ext cx="592200" cy="572700"/>
          </a:xfrm>
          <a:prstGeom prst="ellipse">
            <a:avLst/>
          </a:prstGeom>
          <a:noFill/>
          <a:ln w="38100" cap="flat" cmpd="sng">
            <a:solidFill>
              <a:srgbClr val="FFFF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4" name="Shape 64"/>
          <p:cNvSpPr/>
          <p:nvPr/>
        </p:nvSpPr>
        <p:spPr>
          <a:xfrm>
            <a:off x="5166828" y="2287975"/>
            <a:ext cx="592200" cy="572700"/>
          </a:xfrm>
          <a:prstGeom prst="ellipse">
            <a:avLst/>
          </a:prstGeom>
          <a:noFill/>
          <a:ln w="38100" cap="flat" cmpd="sng">
            <a:solidFill>
              <a:srgbClr val="FFFF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sz="2400" dirty="0"/>
              <a:t>Step 2: </a:t>
            </a:r>
            <a:r>
              <a:rPr lang="en" sz="2400" dirty="0" smtClean="0"/>
              <a:t>Connect </a:t>
            </a:r>
            <a:r>
              <a:rPr lang="en" sz="2400" dirty="0"/>
              <a:t>the Power </a:t>
            </a:r>
            <a:r>
              <a:rPr lang="en" sz="2400" dirty="0" smtClean="0"/>
              <a:t>Connection</a:t>
            </a:r>
            <a:endParaRPr lang="en" sz="2400" dirty="0"/>
          </a:p>
        </p:txBody>
      </p:sp>
      <p:sp>
        <p:nvSpPr>
          <p:cNvPr id="70" name="Shape 70"/>
          <p:cNvSpPr txBox="1">
            <a:spLocks noGrp="1"/>
          </p:cNvSpPr>
          <p:nvPr>
            <p:ph type="body" idx="1"/>
          </p:nvPr>
        </p:nvSpPr>
        <p:spPr>
          <a:xfrm>
            <a:off x="311700" y="1152475"/>
            <a:ext cx="3574500" cy="3416400"/>
          </a:xfrm>
          <a:prstGeom prst="rect">
            <a:avLst/>
          </a:prstGeom>
        </p:spPr>
        <p:txBody>
          <a:bodyPr lIns="91425" tIns="91425" rIns="91425" bIns="91425" anchor="t" anchorCtr="0">
            <a:noAutofit/>
          </a:bodyPr>
          <a:lstStyle/>
          <a:p>
            <a:pPr lvl="0">
              <a:spcBef>
                <a:spcPts val="0"/>
              </a:spcBef>
              <a:buNone/>
            </a:pPr>
            <a:r>
              <a:rPr lang="en" dirty="0"/>
              <a:t>Use the wires that are on the Sunfounder Ultrasonic </a:t>
            </a:r>
            <a:r>
              <a:rPr lang="en" dirty="0" smtClean="0"/>
              <a:t>Sensor:</a:t>
            </a:r>
            <a:endParaRPr lang="en" dirty="0"/>
          </a:p>
          <a:p>
            <a:pPr marL="457200" lvl="0" indent="-228600" rtl="0">
              <a:spcBef>
                <a:spcPts val="0"/>
              </a:spcBef>
              <a:buAutoNum type="arabicPeriod"/>
            </a:pPr>
            <a:r>
              <a:rPr lang="en" dirty="0"/>
              <a:t>Find the wire that is labeled GND (this is your ground) connect it to the pin labeled GND on the breadboard.</a:t>
            </a:r>
          </a:p>
          <a:p>
            <a:pPr marL="457200" lvl="0" indent="-228600">
              <a:spcBef>
                <a:spcPts val="0"/>
              </a:spcBef>
              <a:buAutoNum type="arabicPeriod"/>
            </a:pPr>
            <a:r>
              <a:rPr lang="en" dirty="0"/>
              <a:t>Find the wire labeled VCC and connect that to the 5V pin next to the ground pin.</a:t>
            </a:r>
          </a:p>
        </p:txBody>
      </p:sp>
      <p:pic>
        <p:nvPicPr>
          <p:cNvPr id="5" name="Picture 4" descr="A circuit board&#10;&#10;Description generated with high confidence">
            <a:extLst>
              <a:ext uri="{FF2B5EF4-FFF2-40B4-BE49-F238E27FC236}">
                <a16:creationId xmlns:a16="http://schemas.microsoft.com/office/drawing/2014/main" id="{7C14A252-A5E7-4CC8-8CD0-953E4CEF88E4}"/>
              </a:ext>
            </a:extLst>
          </p:cNvPr>
          <p:cNvPicPr>
            <a:picLocks noChangeAspect="1"/>
          </p:cNvPicPr>
          <p:nvPr/>
        </p:nvPicPr>
        <p:blipFill rotWithShape="1">
          <a:blip r:embed="rId3"/>
          <a:srcRect l="31395"/>
          <a:stretch/>
        </p:blipFill>
        <p:spPr>
          <a:xfrm rot="5400000">
            <a:off x="4585970" y="1401172"/>
            <a:ext cx="3336018" cy="364698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sz="2400" dirty="0"/>
              <a:t>Step 3: </a:t>
            </a:r>
            <a:r>
              <a:rPr lang="en" sz="2400" dirty="0" smtClean="0"/>
              <a:t>Check the Power Connection</a:t>
            </a:r>
            <a:endParaRPr lang="en" sz="2400" dirty="0"/>
          </a:p>
        </p:txBody>
      </p:sp>
      <p:sp>
        <p:nvSpPr>
          <p:cNvPr id="77" name="Shape 77"/>
          <p:cNvSpPr txBox="1">
            <a:spLocks noGrp="1"/>
          </p:cNvSpPr>
          <p:nvPr>
            <p:ph type="body" idx="1"/>
          </p:nvPr>
        </p:nvSpPr>
        <p:spPr>
          <a:xfrm>
            <a:off x="311700" y="2068425"/>
            <a:ext cx="3031500" cy="1640400"/>
          </a:xfrm>
          <a:prstGeom prst="rect">
            <a:avLst/>
          </a:prstGeom>
        </p:spPr>
        <p:txBody>
          <a:bodyPr lIns="91425" tIns="91425" rIns="91425" bIns="91425" anchor="t" anchorCtr="0">
            <a:noAutofit/>
          </a:bodyPr>
          <a:lstStyle/>
          <a:p>
            <a:pPr lvl="0" rtl="0">
              <a:spcBef>
                <a:spcPts val="0"/>
              </a:spcBef>
              <a:buNone/>
            </a:pPr>
            <a:r>
              <a:rPr lang="en" dirty="0"/>
              <a:t>If the power was connected correctly, a blue LED light should appear on the back of the sensor.</a:t>
            </a:r>
          </a:p>
        </p:txBody>
      </p:sp>
      <p:pic>
        <p:nvPicPr>
          <p:cNvPr id="5" name="Picture 4" descr="A close up of a device&#10;&#10;Description generated with high confidence">
            <a:extLst>
              <a:ext uri="{FF2B5EF4-FFF2-40B4-BE49-F238E27FC236}">
                <a16:creationId xmlns:a16="http://schemas.microsoft.com/office/drawing/2014/main" id="{7C0AF813-7E0E-4F04-A005-D8C1E0970233}"/>
              </a:ext>
            </a:extLst>
          </p:cNvPr>
          <p:cNvPicPr>
            <a:picLocks noChangeAspect="1"/>
          </p:cNvPicPr>
          <p:nvPr/>
        </p:nvPicPr>
        <p:blipFill>
          <a:blip r:embed="rId3"/>
          <a:stretch>
            <a:fillRect/>
          </a:stretch>
        </p:blipFill>
        <p:spPr>
          <a:xfrm rot="10800000">
            <a:off x="4096656" y="1650475"/>
            <a:ext cx="4064000" cy="3048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sz="2400" dirty="0"/>
              <a:t>Step 4: </a:t>
            </a:r>
            <a:r>
              <a:rPr lang="en" sz="2400" dirty="0" smtClean="0"/>
              <a:t>Connect </a:t>
            </a:r>
            <a:r>
              <a:rPr lang="en" sz="2400" dirty="0"/>
              <a:t>the Trigger and Echo Pins</a:t>
            </a:r>
          </a:p>
        </p:txBody>
      </p:sp>
      <p:sp>
        <p:nvSpPr>
          <p:cNvPr id="84" name="Shape 84"/>
          <p:cNvSpPr txBox="1">
            <a:spLocks noGrp="1"/>
          </p:cNvSpPr>
          <p:nvPr>
            <p:ph type="body" idx="1"/>
          </p:nvPr>
        </p:nvSpPr>
        <p:spPr>
          <a:xfrm>
            <a:off x="311700" y="1017725"/>
            <a:ext cx="3574500" cy="3416400"/>
          </a:xfrm>
          <a:prstGeom prst="rect">
            <a:avLst/>
          </a:prstGeom>
        </p:spPr>
        <p:txBody>
          <a:bodyPr lIns="91425" tIns="91425" rIns="91425" bIns="91425" anchor="t" anchorCtr="0">
            <a:noAutofit/>
          </a:bodyPr>
          <a:lstStyle/>
          <a:p>
            <a:pPr lvl="0" rtl="0">
              <a:spcBef>
                <a:spcPts val="0"/>
              </a:spcBef>
              <a:buNone/>
            </a:pPr>
            <a:r>
              <a:rPr lang="en" dirty="0"/>
              <a:t>Use the wires that are on the Sunfounder Ultrasonic Sensor</a:t>
            </a:r>
          </a:p>
          <a:p>
            <a:pPr marL="457200" lvl="0" indent="-228600" rtl="0">
              <a:spcBef>
                <a:spcPts val="0"/>
              </a:spcBef>
              <a:buAutoNum type="arabicPeriod"/>
            </a:pPr>
            <a:r>
              <a:rPr lang="en" dirty="0"/>
              <a:t>Find the wire that is labeled </a:t>
            </a:r>
            <a:r>
              <a:rPr lang="en" i="1" dirty="0"/>
              <a:t>ECHO</a:t>
            </a:r>
            <a:r>
              <a:rPr lang="en" dirty="0"/>
              <a:t> and connect it to the pin 11 on the breadboard.</a:t>
            </a:r>
          </a:p>
          <a:p>
            <a:pPr marL="457200" lvl="0" indent="-228600" rtl="0">
              <a:spcBef>
                <a:spcPts val="0"/>
              </a:spcBef>
              <a:buAutoNum type="arabicPeriod"/>
            </a:pPr>
            <a:r>
              <a:rPr lang="en" dirty="0"/>
              <a:t>Find the wire that is labeled </a:t>
            </a:r>
            <a:r>
              <a:rPr lang="en" i="1" dirty="0"/>
              <a:t>t</a:t>
            </a:r>
            <a:r>
              <a:rPr lang="en" i="1" dirty="0" smtClean="0"/>
              <a:t>rigger</a:t>
            </a:r>
            <a:r>
              <a:rPr lang="en" dirty="0" smtClean="0"/>
              <a:t> </a:t>
            </a:r>
            <a:r>
              <a:rPr lang="en" dirty="0"/>
              <a:t>and connect it to the pin 12 on the breadboard</a:t>
            </a:r>
            <a:r>
              <a:rPr lang="en" dirty="0" smtClean="0"/>
              <a:t>.</a:t>
            </a:r>
            <a:endParaRPr lang="en" dirty="0"/>
          </a:p>
        </p:txBody>
      </p:sp>
      <p:pic>
        <p:nvPicPr>
          <p:cNvPr id="3" name="Picture 2" descr="A picture containing wall, indoor, person, electronics&#10;&#10;Description generated with very high confidence">
            <a:extLst>
              <a:ext uri="{FF2B5EF4-FFF2-40B4-BE49-F238E27FC236}">
                <a16:creationId xmlns:a16="http://schemas.microsoft.com/office/drawing/2014/main" id="{E897E0FA-5FCF-45BA-8771-B4730C79A06B}"/>
              </a:ext>
            </a:extLst>
          </p:cNvPr>
          <p:cNvPicPr>
            <a:picLocks noChangeAspect="1"/>
          </p:cNvPicPr>
          <p:nvPr/>
        </p:nvPicPr>
        <p:blipFill>
          <a:blip r:embed="rId3"/>
          <a:stretch>
            <a:fillRect/>
          </a:stretch>
        </p:blipFill>
        <p:spPr>
          <a:xfrm rot="5400000">
            <a:off x="4634847" y="1372972"/>
            <a:ext cx="3603006" cy="3048000"/>
          </a:xfrm>
          <a:prstGeom prst="rect">
            <a:avLst/>
          </a:prstGeom>
        </p:spPr>
      </p:pic>
      <p:cxnSp>
        <p:nvCxnSpPr>
          <p:cNvPr id="86" name="Shape 86"/>
          <p:cNvCxnSpPr/>
          <p:nvPr/>
        </p:nvCxnSpPr>
        <p:spPr>
          <a:xfrm>
            <a:off x="4112645" y="3364454"/>
            <a:ext cx="2052300" cy="327300"/>
          </a:xfrm>
          <a:prstGeom prst="straightConnector1">
            <a:avLst/>
          </a:prstGeom>
          <a:noFill/>
          <a:ln w="38100" cap="flat" cmpd="sng">
            <a:solidFill>
              <a:srgbClr val="FFFF00"/>
            </a:solidFill>
            <a:prstDash val="solid"/>
            <a:round/>
            <a:headEnd type="none" w="lg" len="lg"/>
            <a:tailEnd type="triangle" w="lg" len="lg"/>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sz="2400" dirty="0"/>
              <a:t>Step 5: </a:t>
            </a:r>
            <a:r>
              <a:rPr lang="en" sz="2400" dirty="0" smtClean="0"/>
              <a:t>Connect </a:t>
            </a:r>
            <a:r>
              <a:rPr lang="en" sz="2400" dirty="0"/>
              <a:t>to Arduino Create</a:t>
            </a:r>
          </a:p>
        </p:txBody>
      </p:sp>
      <p:sp>
        <p:nvSpPr>
          <p:cNvPr id="99" name="Shape 99"/>
          <p:cNvSpPr txBox="1">
            <a:spLocks noGrp="1"/>
          </p:cNvSpPr>
          <p:nvPr>
            <p:ph type="body" idx="1"/>
          </p:nvPr>
        </p:nvSpPr>
        <p:spPr>
          <a:xfrm>
            <a:off x="311700" y="1152475"/>
            <a:ext cx="3574500" cy="3416400"/>
          </a:xfrm>
          <a:prstGeom prst="rect">
            <a:avLst/>
          </a:prstGeom>
        </p:spPr>
        <p:txBody>
          <a:bodyPr lIns="91425" tIns="91425" rIns="91425" bIns="91425" anchor="t" anchorCtr="0">
            <a:noAutofit/>
          </a:bodyPr>
          <a:lstStyle/>
          <a:p>
            <a:pPr lvl="0" rtl="0">
              <a:spcBef>
                <a:spcPts val="0"/>
              </a:spcBef>
              <a:buNone/>
            </a:pPr>
            <a:r>
              <a:rPr lang="en" dirty="0"/>
              <a:t>Using Google Chrome, please make sure you are logged into Arduino Create, and that your screen looks exactly like the photo example at the right, if not raise your hand to ask for teacher support.</a:t>
            </a:r>
          </a:p>
        </p:txBody>
      </p:sp>
      <p:pic>
        <p:nvPicPr>
          <p:cNvPr id="100" name="Shape 100" descr="IMG_6264.JPG"/>
          <p:cNvPicPr preferRelativeResize="0"/>
          <p:nvPr/>
        </p:nvPicPr>
        <p:blipFill>
          <a:blip r:embed="rId3">
            <a:alphaModFix/>
          </a:blip>
          <a:stretch>
            <a:fillRect/>
          </a:stretch>
        </p:blipFill>
        <p:spPr>
          <a:xfrm>
            <a:off x="4038600" y="1170125"/>
            <a:ext cx="4953000" cy="3714750"/>
          </a:xfrm>
          <a:prstGeom prst="rect">
            <a:avLst/>
          </a:prstGeom>
          <a:noFill/>
          <a:ln>
            <a:noFill/>
          </a:ln>
        </p:spPr>
      </p:pic>
      <p:cxnSp>
        <p:nvCxnSpPr>
          <p:cNvPr id="101" name="Shape 101"/>
          <p:cNvCxnSpPr/>
          <p:nvPr/>
        </p:nvCxnSpPr>
        <p:spPr>
          <a:xfrm>
            <a:off x="2821300" y="3358500"/>
            <a:ext cx="1324800" cy="218100"/>
          </a:xfrm>
          <a:prstGeom prst="straightConnector1">
            <a:avLst/>
          </a:prstGeom>
          <a:noFill/>
          <a:ln w="38100" cap="flat" cmpd="sng">
            <a:solidFill>
              <a:srgbClr val="FF0000"/>
            </a:solidFill>
            <a:prstDash val="solid"/>
            <a:round/>
            <a:headEnd type="none" w="lg" len="lg"/>
            <a:tailEnd type="triangle" w="lg" len="lg"/>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sz="2400" dirty="0"/>
              <a:t>Step 6: </a:t>
            </a:r>
            <a:r>
              <a:rPr lang="en" sz="2400" dirty="0" smtClean="0"/>
              <a:t>Verify </a:t>
            </a:r>
            <a:r>
              <a:rPr lang="en" sz="2400" dirty="0"/>
              <a:t>the Code</a:t>
            </a:r>
          </a:p>
        </p:txBody>
      </p:sp>
      <p:sp>
        <p:nvSpPr>
          <p:cNvPr id="107" name="Shape 107"/>
          <p:cNvSpPr txBox="1">
            <a:spLocks noGrp="1"/>
          </p:cNvSpPr>
          <p:nvPr>
            <p:ph type="body" idx="1"/>
          </p:nvPr>
        </p:nvSpPr>
        <p:spPr>
          <a:xfrm>
            <a:off x="311700" y="1152475"/>
            <a:ext cx="3574500" cy="3416400"/>
          </a:xfrm>
          <a:prstGeom prst="rect">
            <a:avLst/>
          </a:prstGeom>
        </p:spPr>
        <p:txBody>
          <a:bodyPr lIns="91425" tIns="91425" rIns="91425" bIns="91425" anchor="t" anchorCtr="0">
            <a:noAutofit/>
          </a:bodyPr>
          <a:lstStyle/>
          <a:p>
            <a:pPr lvl="0" rtl="0">
              <a:spcBef>
                <a:spcPts val="0"/>
              </a:spcBef>
              <a:buNone/>
            </a:pPr>
            <a:r>
              <a:rPr lang="en" dirty="0"/>
              <a:t>When you are working in a program that involves coding, it is always a good practice to verify a code before you upload it into the </a:t>
            </a:r>
            <a:r>
              <a:rPr lang="en" dirty="0" smtClean="0"/>
              <a:t>program. If </a:t>
            </a:r>
            <a:r>
              <a:rPr lang="en" dirty="0"/>
              <a:t>you get an error, it will be explained in the black window at the bottom of the screen.</a:t>
            </a:r>
          </a:p>
        </p:txBody>
      </p:sp>
      <p:pic>
        <p:nvPicPr>
          <p:cNvPr id="3" name="Picture 2" descr="A screenshot of text&#10;&#10;Description generated with very high confidence">
            <a:extLst>
              <a:ext uri="{FF2B5EF4-FFF2-40B4-BE49-F238E27FC236}">
                <a16:creationId xmlns:a16="http://schemas.microsoft.com/office/drawing/2014/main" id="{A73FFC37-0125-419F-B897-3BEE138ACFF1}"/>
              </a:ext>
            </a:extLst>
          </p:cNvPr>
          <p:cNvPicPr>
            <a:picLocks noChangeAspect="1"/>
          </p:cNvPicPr>
          <p:nvPr/>
        </p:nvPicPr>
        <p:blipFill>
          <a:blip r:embed="rId3"/>
          <a:stretch>
            <a:fillRect/>
          </a:stretch>
        </p:blipFill>
        <p:spPr>
          <a:xfrm rot="10800000">
            <a:off x="4572000" y="1336675"/>
            <a:ext cx="4064000" cy="3048000"/>
          </a:xfrm>
          <a:prstGeom prst="rect">
            <a:avLst/>
          </a:prstGeom>
        </p:spPr>
      </p:pic>
      <p:cxnSp>
        <p:nvCxnSpPr>
          <p:cNvPr id="109" name="Shape 109"/>
          <p:cNvCxnSpPr>
            <a:cxnSpLocks/>
            <a:stCxn id="107" idx="3"/>
          </p:cNvCxnSpPr>
          <p:nvPr/>
        </p:nvCxnSpPr>
        <p:spPr>
          <a:xfrm flipV="1">
            <a:off x="3886200" y="1926771"/>
            <a:ext cx="1807029" cy="933904"/>
          </a:xfrm>
          <a:prstGeom prst="straightConnector1">
            <a:avLst/>
          </a:prstGeom>
          <a:noFill/>
          <a:ln w="38100" cap="flat" cmpd="sng">
            <a:solidFill>
              <a:srgbClr val="FF0000"/>
            </a:solidFill>
            <a:prstDash val="solid"/>
            <a:round/>
            <a:headEnd type="none" w="lg" len="lg"/>
            <a:tailEnd type="triangle" w="lg" len="lg"/>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699" y="555600"/>
            <a:ext cx="3172479" cy="755700"/>
          </a:xfrm>
          <a:prstGeom prst="rect">
            <a:avLst/>
          </a:prstGeom>
        </p:spPr>
        <p:txBody>
          <a:bodyPr lIns="91425" tIns="91425" rIns="91425" bIns="91425" anchor="t" anchorCtr="0">
            <a:noAutofit/>
          </a:bodyPr>
          <a:lstStyle/>
          <a:p>
            <a:pPr lvl="0" rtl="0">
              <a:spcBef>
                <a:spcPts val="0"/>
              </a:spcBef>
              <a:buNone/>
            </a:pPr>
            <a:r>
              <a:rPr lang="en" sz="2400" dirty="0"/>
              <a:t>Step 7: Upload </a:t>
            </a:r>
            <a:r>
              <a:rPr lang="en" sz="2400" dirty="0" smtClean="0"/>
              <a:t>Code</a:t>
            </a:r>
            <a:endParaRPr lang="en" sz="2400" dirty="0"/>
          </a:p>
        </p:txBody>
      </p:sp>
      <p:sp>
        <p:nvSpPr>
          <p:cNvPr id="115" name="Shape 115"/>
          <p:cNvSpPr txBox="1">
            <a:spLocks noGrp="1"/>
          </p:cNvSpPr>
          <p:nvPr>
            <p:ph type="body" idx="1"/>
          </p:nvPr>
        </p:nvSpPr>
        <p:spPr>
          <a:xfrm>
            <a:off x="311700" y="1389600"/>
            <a:ext cx="3411024" cy="3179400"/>
          </a:xfrm>
          <a:prstGeom prst="rect">
            <a:avLst/>
          </a:prstGeom>
        </p:spPr>
        <p:txBody>
          <a:bodyPr lIns="91425" tIns="91425" rIns="91425" bIns="91425" anchor="t" anchorCtr="0">
            <a:noAutofit/>
          </a:bodyPr>
          <a:lstStyle/>
          <a:p>
            <a:pPr lvl="0">
              <a:spcBef>
                <a:spcPts val="0"/>
              </a:spcBef>
              <a:buNone/>
            </a:pPr>
            <a:r>
              <a:rPr lang="en" sz="1800" dirty="0"/>
              <a:t> 1.Once you have verified the code and there are no errors, </a:t>
            </a:r>
            <a:r>
              <a:rPr lang="en" sz="1800" dirty="0" smtClean="0"/>
              <a:t>select </a:t>
            </a:r>
            <a:r>
              <a:rPr lang="en" sz="1800" i="1" dirty="0"/>
              <a:t>u</a:t>
            </a:r>
            <a:r>
              <a:rPr lang="en" sz="1800" i="1" dirty="0" smtClean="0"/>
              <a:t>pload</a:t>
            </a:r>
            <a:r>
              <a:rPr lang="en" sz="1800" dirty="0"/>
              <a:t>.  </a:t>
            </a:r>
          </a:p>
          <a:p>
            <a:pPr lvl="0" rtl="0">
              <a:spcBef>
                <a:spcPts val="0"/>
              </a:spcBef>
              <a:buNone/>
            </a:pPr>
            <a:r>
              <a:rPr lang="en" sz="1800" dirty="0"/>
              <a:t>2. Next to the </a:t>
            </a:r>
            <a:r>
              <a:rPr lang="en" sz="1800" i="1" dirty="0"/>
              <a:t>upload</a:t>
            </a:r>
            <a:r>
              <a:rPr lang="en" sz="1800" dirty="0"/>
              <a:t> button it should read, “Arduino/Genuino Mega or Mega 2560” </a:t>
            </a:r>
            <a:r>
              <a:rPr lang="en-US" sz="1800" dirty="0"/>
              <a:t>or “Arduino/</a:t>
            </a:r>
            <a:r>
              <a:rPr lang="en-US" sz="1800" dirty="0" err="1"/>
              <a:t>Genuino</a:t>
            </a:r>
            <a:r>
              <a:rPr lang="en-US" sz="1800" dirty="0"/>
              <a:t> Uno”.</a:t>
            </a:r>
            <a:endParaRPr lang="en" sz="1800" dirty="0"/>
          </a:p>
        </p:txBody>
      </p:sp>
      <p:pic>
        <p:nvPicPr>
          <p:cNvPr id="4" name="Picture 3" descr="A screenshot of a computer&#10;&#10;Description generated with very high confidence">
            <a:extLst>
              <a:ext uri="{FF2B5EF4-FFF2-40B4-BE49-F238E27FC236}">
                <a16:creationId xmlns:a16="http://schemas.microsoft.com/office/drawing/2014/main" id="{AB7AB722-4AE5-45DF-B34A-DA4AC7B6A6A5}"/>
              </a:ext>
            </a:extLst>
          </p:cNvPr>
          <p:cNvPicPr>
            <a:picLocks noChangeAspect="1"/>
          </p:cNvPicPr>
          <p:nvPr/>
        </p:nvPicPr>
        <p:blipFill rotWithShape="1">
          <a:blip r:embed="rId3"/>
          <a:srcRect l="11653" t="28125"/>
          <a:stretch/>
        </p:blipFill>
        <p:spPr>
          <a:xfrm rot="10800000">
            <a:off x="3810316" y="798739"/>
            <a:ext cx="4803859" cy="2887436"/>
          </a:xfrm>
          <a:prstGeom prst="rect">
            <a:avLst/>
          </a:prstGeom>
        </p:spPr>
      </p:pic>
      <p:cxnSp>
        <p:nvCxnSpPr>
          <p:cNvPr id="117" name="Shape 117"/>
          <p:cNvCxnSpPr>
            <a:cxnSpLocks/>
          </p:cNvCxnSpPr>
          <p:nvPr/>
        </p:nvCxnSpPr>
        <p:spPr>
          <a:xfrm>
            <a:off x="3662975" y="1784275"/>
            <a:ext cx="1866968" cy="371096"/>
          </a:xfrm>
          <a:prstGeom prst="straightConnector1">
            <a:avLst/>
          </a:prstGeom>
          <a:noFill/>
          <a:ln w="38100" cap="flat" cmpd="sng">
            <a:solidFill>
              <a:srgbClr val="FF0000"/>
            </a:solidFill>
            <a:prstDash val="solid"/>
            <a:round/>
            <a:headEnd type="none" w="lg" len="lg"/>
            <a:tailEnd type="triangle" w="lg" len="lg"/>
          </a:ln>
        </p:spPr>
      </p:cxnSp>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1996</TotalTime>
  <Words>569</Words>
  <Application>Microsoft Office PowerPoint</Application>
  <PresentationFormat>On-screen Show (16:9)</PresentationFormat>
  <Paragraphs>40</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simple-light-2</vt:lpstr>
      <vt:lpstr>Teacher’s Note (do not include in student packet/slide show)</vt:lpstr>
      <vt:lpstr>Setting Up Arduino Mega 2560 Microcontroller &amp; Sunfounder HCSRO4 Ultrasonic Sensor</vt:lpstr>
      <vt:lpstr>Step 1: Connect the Microcontroller to a Computer</vt:lpstr>
      <vt:lpstr>Step 2: Connect the Power Connection</vt:lpstr>
      <vt:lpstr>Step 3: Check the Power Connection</vt:lpstr>
      <vt:lpstr>Step 4: Connect the Trigger and Echo Pins</vt:lpstr>
      <vt:lpstr>Step 5: Connect to Arduino Create</vt:lpstr>
      <vt:lpstr>Step 6: Verify the Code</vt:lpstr>
      <vt:lpstr>Step 7: Upload Code</vt:lpstr>
      <vt:lpstr>Step 8: Share Code with the Microcontroller</vt:lpstr>
      <vt:lpstr>Step 9: Measuring Distance Practice</vt:lpstr>
      <vt:lpstr>Step 10: Reading Distance with Ultrasonic Sensor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Setting Up Arduino Mega 2560 Microcontroller &amp; Sunfounder HCSRO4 Ultrasonic Sensor</dc:title>
  <cp:lastModifiedBy>Zain Iqbal</cp:lastModifiedBy>
  <cp:revision>10</cp:revision>
  <dcterms:modified xsi:type="dcterms:W3CDTF">2018-11-27T21:43:39Z</dcterms:modified>
</cp:coreProperties>
</file>