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7" r:id="rId6"/>
    <p:sldId id="269" r:id="rId7"/>
    <p:sldId id="259" r:id="rId8"/>
    <p:sldId id="260" r:id="rId9"/>
    <p:sldId id="270" r:id="rId10"/>
    <p:sldId id="272" r:id="rId11"/>
    <p:sldId id="271" r:id="rId12"/>
    <p:sldId id="26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Jourden" initials="MJ" lastIdx="1" clrIdx="0">
    <p:extLst>
      <p:ext uri="{19B8F6BF-5375-455C-9EA6-DF929625EA0E}">
        <p15:presenceInfo xmlns:p15="http://schemas.microsoft.com/office/powerpoint/2012/main" userId="Matt Jour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05T09:57:01.773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5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8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9BF9-31B1-4A9A-AEA4-D7F263C4EE6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2EE4-C07B-4469-9D5D-557575158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LBTkLsjHG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115" y="554103"/>
            <a:ext cx="9144000" cy="10653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Additive Manufacturing:</a:t>
            </a:r>
            <a:br>
              <a:rPr lang="en-US" b="1" dirty="0" smtClean="0"/>
            </a:br>
            <a:r>
              <a:rPr lang="en-US" b="1" dirty="0" smtClean="0"/>
              <a:t>Types, Materials, and Processes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8" y="2367921"/>
            <a:ext cx="3568863" cy="1900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72" y="2367921"/>
            <a:ext cx="2276669" cy="2989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513" y="4594148"/>
            <a:ext cx="2985796" cy="169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250" y="2478361"/>
            <a:ext cx="1645783" cy="1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Additive Manufacturing : Electron Beam Melting (EBM</a:t>
            </a:r>
            <a:r>
              <a:rPr lang="en-US" b="1" dirty="0" smtClean="0"/>
              <a:t>) Process Illustration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868" y="1825625"/>
            <a:ext cx="7430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Additive Manufacturing : Electron Beam </a:t>
            </a:r>
            <a:r>
              <a:rPr lang="en-US" b="1" dirty="0" smtClean="0"/>
              <a:t>DED (EBAM)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Process uses a laser and wire-fed metal material onto a build plate; similar to FDM. The process takes place inside a </a:t>
            </a:r>
            <a:r>
              <a:rPr lang="en-US" dirty="0" smtClean="0"/>
              <a:t>vacuum.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83" y="3049005"/>
            <a:ext cx="4805824" cy="2666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676" y="3154591"/>
            <a:ext cx="6290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Advantages: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Creates a solid structure with no infill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create complex geometry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parts have properties similar to wrought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print volume</a:t>
            </a:r>
            <a:endParaRPr lang="en-US" sz="1600" dirty="0"/>
          </a:p>
          <a:p>
            <a:r>
              <a:rPr lang="en-US" sz="1600" dirty="0" smtClean="0"/>
              <a:t>Disadvantages: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Purity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Machine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Secondary process to remove support structure and smooth final surface</a:t>
            </a:r>
          </a:p>
        </p:txBody>
      </p:sp>
    </p:spTree>
    <p:extLst>
      <p:ext uri="{BB962C8B-B14F-4D97-AF65-F5344CB8AC3E}">
        <p14:creationId xmlns:p14="http://schemas.microsoft.com/office/powerpoint/2010/main" val="35752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Additive Manufacturing : </a:t>
            </a:r>
            <a:r>
              <a:rPr lang="en-US" b="1" dirty="0" smtClean="0"/>
              <a:t>Binder Jet Printing Process Illustration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627" y="1750811"/>
            <a:ext cx="7704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78" y="0"/>
            <a:ext cx="10515600" cy="1325563"/>
          </a:xfrm>
        </p:spPr>
        <p:txBody>
          <a:bodyPr/>
          <a:lstStyle/>
          <a:p>
            <a:r>
              <a:rPr lang="en-US" b="1" dirty="0"/>
              <a:t>Additive Manufacturing : </a:t>
            </a:r>
            <a:r>
              <a:rPr lang="en-US" b="1" dirty="0" smtClean="0"/>
              <a:t>Binder Jet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218276"/>
            <a:ext cx="10515600" cy="475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Process: 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imilar </a:t>
            </a:r>
            <a:r>
              <a:rPr lang="en-US" sz="1600" dirty="0" smtClean="0"/>
              <a:t>to an inkjet printer.  </a:t>
            </a:r>
          </a:p>
          <a:p>
            <a:pPr lvl="1"/>
            <a:r>
              <a:rPr lang="en-US" sz="1600" dirty="0" smtClean="0"/>
              <a:t>A layer of powder is placed over the build plate via a </a:t>
            </a:r>
            <a:r>
              <a:rPr lang="en-US" sz="1600" dirty="0" smtClean="0"/>
              <a:t>blade.</a:t>
            </a:r>
            <a:endParaRPr lang="en-US" sz="1600" dirty="0" smtClean="0"/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 carriage places droplets of binding agent in specific locations that define the boundaries of the object; the binding agent bonds the powder particles </a:t>
            </a:r>
            <a:r>
              <a:rPr lang="en-US" sz="1600" dirty="0" smtClean="0"/>
              <a:t>together.</a:t>
            </a:r>
            <a:endParaRPr lang="en-US" sz="1600" dirty="0" smtClean="0"/>
          </a:p>
          <a:p>
            <a:pPr lvl="1"/>
            <a:r>
              <a:rPr lang="en-US" sz="1600" dirty="0" smtClean="0"/>
              <a:t>After the final layer, the product is encapsulated by powder and the binding agent is left to </a:t>
            </a:r>
            <a:r>
              <a:rPr lang="en-US" sz="1600" dirty="0" smtClean="0"/>
              <a:t>cure.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Advantages:</a:t>
            </a:r>
          </a:p>
          <a:p>
            <a:pPr marL="742950" lvl="1" indent="-285750"/>
            <a:r>
              <a:rPr lang="en-US" sz="1600" dirty="0"/>
              <a:t>Fast print process</a:t>
            </a:r>
          </a:p>
          <a:p>
            <a:pPr marL="742950" lvl="1" indent="-285750"/>
            <a:r>
              <a:rPr lang="en-US" sz="1600" dirty="0"/>
              <a:t>Inexpensive material cost</a:t>
            </a:r>
          </a:p>
          <a:p>
            <a:pPr marL="742950" lvl="1" indent="-285750"/>
            <a:r>
              <a:rPr lang="en-US" sz="1600" dirty="0"/>
              <a:t>Variety of materials including </a:t>
            </a:r>
            <a:r>
              <a:rPr lang="en-US" sz="1600" dirty="0" smtClean="0"/>
              <a:t>metals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Disadvantages:</a:t>
            </a:r>
          </a:p>
          <a:p>
            <a:pPr marL="742950" lvl="1" indent="-285750"/>
            <a:r>
              <a:rPr lang="en-US" sz="1600" dirty="0"/>
              <a:t>Limited mechanical properties due to post processes that can burn off binding agent</a:t>
            </a:r>
          </a:p>
          <a:p>
            <a:pPr marL="742950" lvl="1" indent="-285750"/>
            <a:r>
              <a:rPr lang="en-US" sz="1600" dirty="0"/>
              <a:t>Limits mechanical properties without post secondary processes</a:t>
            </a:r>
          </a:p>
          <a:p>
            <a:pPr marL="0" indent="0">
              <a:buNone/>
            </a:pPr>
            <a:r>
              <a:rPr lang="en-US" sz="1600" dirty="0" smtClean="0"/>
              <a:t>Post-Process:</a:t>
            </a:r>
            <a:endParaRPr lang="en-US" sz="1600" dirty="0" smtClean="0"/>
          </a:p>
          <a:p>
            <a:pPr lvl="1"/>
            <a:r>
              <a:rPr lang="en-US" sz="1600" dirty="0" smtClean="0"/>
              <a:t>Removal of excess powder via high powdered </a:t>
            </a:r>
            <a:r>
              <a:rPr lang="en-US" sz="1600" dirty="0" smtClean="0"/>
              <a:t>air.</a:t>
            </a:r>
            <a:endParaRPr lang="en-US" sz="1600" dirty="0" smtClean="0"/>
          </a:p>
          <a:p>
            <a:pPr lvl="1"/>
            <a:r>
              <a:rPr lang="en-US" sz="1600" dirty="0" smtClean="0"/>
              <a:t>Metal parts will need to be sintered (</a:t>
            </a:r>
            <a:r>
              <a:rPr lang="en-US" sz="1600" dirty="0" smtClean="0"/>
              <a:t>heat-treated</a:t>
            </a:r>
            <a:r>
              <a:rPr lang="en-US" sz="1600" dirty="0" smtClean="0"/>
              <a:t>) to harden the </a:t>
            </a:r>
            <a:r>
              <a:rPr lang="en-US" sz="1600" dirty="0" smtClean="0"/>
              <a:t>structure.</a:t>
            </a:r>
            <a:endParaRPr lang="en-US" sz="1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Additive Manufacturing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the process of joining materials to make objects from 3D models, usually layer upon layer, with a 3D printer. Subtractive manufacturing use techniques such as milling, cutting, or turning to create an object from a single piece of material.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Types of Materials:</a:t>
            </a:r>
          </a:p>
          <a:p>
            <a:pPr marL="0" indent="0">
              <a:buNone/>
            </a:pPr>
            <a:r>
              <a:rPr lang="en-US" dirty="0" smtClean="0"/>
              <a:t>Plastics: </a:t>
            </a:r>
            <a:r>
              <a:rPr lang="en-US" dirty="0" err="1" smtClean="0"/>
              <a:t>polylactic</a:t>
            </a:r>
            <a:r>
              <a:rPr lang="en-US" dirty="0" smtClean="0"/>
              <a:t> acid filament is the most commonly used material for 3D printing</a:t>
            </a:r>
          </a:p>
          <a:p>
            <a:pPr marL="0" indent="0">
              <a:buNone/>
            </a:pPr>
            <a:r>
              <a:rPr lang="en-US" dirty="0" smtClean="0"/>
              <a:t>Metals: brass, bronze, titanium alloy, </a:t>
            </a:r>
            <a:r>
              <a:rPr lang="en-US" dirty="0"/>
              <a:t>s</a:t>
            </a:r>
            <a:r>
              <a:rPr lang="en-US" dirty="0" smtClean="0"/>
              <a:t>tainless steel </a:t>
            </a:r>
          </a:p>
          <a:p>
            <a:pPr marL="0" indent="0">
              <a:buNone/>
            </a:pPr>
            <a:r>
              <a:rPr lang="en-US" dirty="0" smtClean="0"/>
              <a:t>Other: wood, carbon </a:t>
            </a:r>
            <a:r>
              <a:rPr lang="en-US" dirty="0"/>
              <a:t>f</a:t>
            </a:r>
            <a:r>
              <a:rPr lang="en-US" dirty="0" smtClean="0"/>
              <a:t>iber, bio or organic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 of Additive </a:t>
            </a:r>
            <a:r>
              <a:rPr lang="en-US" b="1" dirty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311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/>
              <a:t>Basic 3D Printing Flow </a:t>
            </a:r>
          </a:p>
          <a:p>
            <a:pPr marL="0" indent="0">
              <a:buNone/>
            </a:pPr>
            <a:endParaRPr lang="en-US" sz="7400" dirty="0" smtClean="0"/>
          </a:p>
          <a:p>
            <a:pPr lvl="1"/>
            <a:r>
              <a:rPr lang="en-US" sz="7400" dirty="0" smtClean="0"/>
              <a:t>YouTube: </a:t>
            </a:r>
            <a:r>
              <a:rPr lang="en-US" sz="7400" dirty="0">
                <a:hlinkClick r:id="rId2"/>
              </a:rPr>
              <a:t>The Ultimate Beginner’s Guide to 3D </a:t>
            </a:r>
            <a:r>
              <a:rPr lang="en-US" sz="7400" dirty="0" smtClean="0">
                <a:hlinkClick r:id="rId2"/>
              </a:rPr>
              <a:t>Printing</a:t>
            </a: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dirty="0" smtClean="0"/>
              <a:t>                     </a:t>
            </a:r>
          </a:p>
          <a:p>
            <a:pPr marL="0" indent="0">
              <a:buNone/>
            </a:pPr>
            <a:r>
              <a:rPr lang="en-US" sz="7400" dirty="0" smtClean="0"/>
              <a:t>Types of Additive Manufacturing</a:t>
            </a:r>
          </a:p>
          <a:p>
            <a:pPr lvl="1"/>
            <a:r>
              <a:rPr lang="en-US" sz="7400" dirty="0" smtClean="0"/>
              <a:t>Fused Deposition (FDA)</a:t>
            </a:r>
          </a:p>
          <a:p>
            <a:pPr lvl="1"/>
            <a:r>
              <a:rPr lang="en-US" sz="7400" dirty="0" smtClean="0"/>
              <a:t>Resin </a:t>
            </a:r>
            <a:r>
              <a:rPr lang="en-US" sz="7400" dirty="0" err="1" smtClean="0"/>
              <a:t>Stereolithography</a:t>
            </a:r>
            <a:r>
              <a:rPr lang="en-US" sz="7400" dirty="0"/>
              <a:t> </a:t>
            </a:r>
            <a:r>
              <a:rPr lang="en-US" sz="7400" dirty="0" smtClean="0"/>
              <a:t>(SLA)</a:t>
            </a:r>
          </a:p>
          <a:p>
            <a:pPr lvl="1"/>
            <a:r>
              <a:rPr lang="en-US" sz="7400" dirty="0" smtClean="0"/>
              <a:t>Selective Laser Melting (SLM)</a:t>
            </a:r>
          </a:p>
          <a:p>
            <a:pPr lvl="1"/>
            <a:r>
              <a:rPr lang="en-US" sz="7400" dirty="0" smtClean="0"/>
              <a:t>Electron Beam Melting (EBM)</a:t>
            </a:r>
          </a:p>
          <a:p>
            <a:pPr lvl="1"/>
            <a:r>
              <a:rPr lang="en-US" sz="7400" dirty="0" smtClean="0"/>
              <a:t>Electron Beam DED (EBAM)</a:t>
            </a:r>
          </a:p>
          <a:p>
            <a:pPr lvl="1"/>
            <a:r>
              <a:rPr lang="en-US" sz="7400" dirty="0" smtClean="0"/>
              <a:t>Binder Jet</a:t>
            </a:r>
          </a:p>
          <a:p>
            <a:pPr lvl="1"/>
            <a:r>
              <a:rPr lang="en-US" sz="7400" dirty="0" smtClean="0"/>
              <a:t>Laminated Object Manufacturing (LOM)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88" y="3654904"/>
            <a:ext cx="4146712" cy="14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Slicing Software </a:t>
            </a:r>
            <a:r>
              <a:rPr lang="en-US" b="1" dirty="0" smtClean="0"/>
              <a:t>G-Code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Slicing software takes a CAD model and converts it into G-code.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G-code </a:t>
            </a:r>
            <a:r>
              <a:rPr lang="en-US" dirty="0" smtClean="0"/>
              <a:t>is the programming language used to operate the machine. The code helps operate startup, shutdown, heat temperatures, build plate movement, and extruder head </a:t>
            </a:r>
            <a:r>
              <a:rPr lang="en-US" dirty="0" smtClean="0"/>
              <a:t>movement.</a:t>
            </a:r>
            <a:endParaRPr lang="en-US" dirty="0" smtClean="0"/>
          </a:p>
          <a:p>
            <a:pPr lvl="1"/>
            <a:r>
              <a:rPr lang="en-US" dirty="0" smtClean="0"/>
              <a:t>Slicing </a:t>
            </a:r>
            <a:r>
              <a:rPr lang="en-US" dirty="0" smtClean="0"/>
              <a:t>software will allow users to set a variety of settings depending on the </a:t>
            </a:r>
            <a:r>
              <a:rPr lang="en-US" dirty="0" smtClean="0"/>
              <a:t>machine.</a:t>
            </a:r>
            <a:endParaRPr lang="en-US" dirty="0"/>
          </a:p>
          <a:p>
            <a:pPr lvl="1"/>
            <a:r>
              <a:rPr lang="en-US" dirty="0" smtClean="0"/>
              <a:t>Most slicing software will not show the G-code because of the sheer length of the </a:t>
            </a:r>
            <a:r>
              <a:rPr lang="en-US" dirty="0" smtClean="0"/>
              <a:t>program.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3" y="180484"/>
            <a:ext cx="10965873" cy="1074738"/>
          </a:xfrm>
        </p:spPr>
        <p:txBody>
          <a:bodyPr/>
          <a:lstStyle/>
          <a:p>
            <a:pPr algn="ctr"/>
            <a:r>
              <a:rPr lang="en-US" b="1" dirty="0" smtClean="0"/>
              <a:t>Considerations for Additive </a:t>
            </a:r>
            <a:r>
              <a:rPr lang="en-US" b="1" dirty="0"/>
              <a:t>Manufacturing </a:t>
            </a:r>
            <a:r>
              <a:rPr lang="en-US" b="1" dirty="0" smtClean="0"/>
              <a:t>Parts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3" y="1105593"/>
            <a:ext cx="11041381" cy="57524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Wall t</a:t>
            </a:r>
            <a:r>
              <a:rPr lang="en-US" sz="2600" dirty="0" smtClean="0"/>
              <a:t>hickness: total distance from the outside of the object to the infill structure. 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Infill: percentage of the amount of material on the inside of the structure that </a:t>
            </a:r>
            <a:r>
              <a:rPr lang="en-US" sz="2600" dirty="0" smtClean="0"/>
              <a:t>supports </a:t>
            </a:r>
            <a:r>
              <a:rPr lang="en-US" sz="2600" dirty="0" smtClean="0"/>
              <a:t>the exterior faces of the object; (low </a:t>
            </a:r>
            <a:r>
              <a:rPr lang="en-US" sz="2600" dirty="0" smtClean="0"/>
              <a:t>infill </a:t>
            </a:r>
            <a:r>
              <a:rPr lang="en-US" sz="2600" dirty="0" smtClean="0"/>
              <a:t>= faster print times with low strength; high </a:t>
            </a:r>
            <a:r>
              <a:rPr lang="en-US" sz="2600" dirty="0" smtClean="0"/>
              <a:t>infill </a:t>
            </a:r>
            <a:r>
              <a:rPr lang="en-US" sz="2600" dirty="0" smtClean="0"/>
              <a:t>= longer print times; high strength; note: metal prints are 100% infill).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Orientation on build </a:t>
            </a:r>
            <a:r>
              <a:rPr lang="en-US" sz="2600" dirty="0"/>
              <a:t>p</a:t>
            </a:r>
            <a:r>
              <a:rPr lang="en-US" sz="2600" dirty="0" smtClean="0"/>
              <a:t>late: rotational direction on </a:t>
            </a:r>
            <a:r>
              <a:rPr lang="en-US" sz="2600" i="1" dirty="0" smtClean="0"/>
              <a:t>x</a:t>
            </a:r>
            <a:r>
              <a:rPr lang="en-US" sz="2600" dirty="0" smtClean="0"/>
              <a:t>, </a:t>
            </a:r>
            <a:r>
              <a:rPr lang="en-US" sz="2600" i="1" dirty="0" smtClean="0"/>
              <a:t>y</a:t>
            </a:r>
            <a:r>
              <a:rPr lang="en-US" sz="2600" dirty="0" smtClean="0"/>
              <a:t>, </a:t>
            </a:r>
            <a:r>
              <a:rPr lang="en-US" sz="2600" i="1" dirty="0" smtClean="0"/>
              <a:t>z</a:t>
            </a:r>
            <a:r>
              <a:rPr lang="en-US" sz="2600" dirty="0" smtClean="0"/>
              <a:t> </a:t>
            </a:r>
            <a:r>
              <a:rPr lang="en-US" sz="2600" dirty="0" smtClean="0"/>
              <a:t>axis and impacts the following:</a:t>
            </a:r>
          </a:p>
          <a:p>
            <a:pPr lvl="1"/>
            <a:r>
              <a:rPr lang="en-US" sz="2200" dirty="0" smtClean="0"/>
              <a:t>Plate balance</a:t>
            </a:r>
          </a:p>
          <a:p>
            <a:pPr lvl="1"/>
            <a:r>
              <a:rPr lang="en-US" sz="2200" dirty="0" smtClean="0"/>
              <a:t>Support material</a:t>
            </a:r>
          </a:p>
          <a:p>
            <a:pPr lvl="1"/>
            <a:r>
              <a:rPr lang="en-US" sz="2200" dirty="0" smtClean="0"/>
              <a:t>Print time</a:t>
            </a:r>
          </a:p>
          <a:p>
            <a:pPr lvl="1"/>
            <a:r>
              <a:rPr lang="en-US" sz="2200" dirty="0" smtClean="0"/>
              <a:t>Print resolution</a:t>
            </a:r>
          </a:p>
          <a:p>
            <a:pPr marL="0" indent="0">
              <a:buNone/>
            </a:pPr>
            <a:r>
              <a:rPr lang="en-US" sz="2600" dirty="0" smtClean="0"/>
              <a:t>Scale: </a:t>
            </a:r>
          </a:p>
          <a:p>
            <a:pPr lvl="1"/>
            <a:r>
              <a:rPr lang="en-US" sz="2200" dirty="0" smtClean="0"/>
              <a:t>A quality resolution may be more difficult to achieve with smaller </a:t>
            </a:r>
            <a:r>
              <a:rPr lang="en-US" sz="2200" dirty="0" smtClean="0"/>
              <a:t>parts.</a:t>
            </a:r>
            <a:endParaRPr lang="en-US" sz="2200" dirty="0" smtClean="0"/>
          </a:p>
          <a:p>
            <a:pPr lvl="1"/>
            <a:r>
              <a:rPr lang="en-US" sz="2200" dirty="0" smtClean="0"/>
              <a:t>Larger parts may not fit on the build plate and may need to be sectioned into smaller components; deformation also presents an issue because of variances in </a:t>
            </a:r>
            <a:r>
              <a:rPr lang="en-US" sz="2200" dirty="0" smtClean="0"/>
              <a:t>heating.</a:t>
            </a:r>
            <a:endParaRPr lang="en-US" sz="2200" dirty="0" smtClean="0"/>
          </a:p>
          <a:p>
            <a:pPr marL="0" indent="0">
              <a:buNone/>
            </a:pPr>
            <a:r>
              <a:rPr lang="en-US" sz="2600" dirty="0" smtClean="0"/>
              <a:t>Layer Height: </a:t>
            </a:r>
          </a:p>
          <a:p>
            <a:pPr lvl="1"/>
            <a:r>
              <a:rPr lang="en-US" sz="2200" dirty="0" smtClean="0"/>
              <a:t>A lower layer height will result in better resolution, but longer print </a:t>
            </a:r>
            <a:r>
              <a:rPr lang="en-US" sz="2200" dirty="0" smtClean="0"/>
              <a:t>time.  </a:t>
            </a:r>
            <a:endParaRPr lang="en-US" sz="2200" dirty="0" smtClean="0"/>
          </a:p>
          <a:p>
            <a:pPr lvl="1"/>
            <a:r>
              <a:rPr lang="en-US" sz="2200" dirty="0" smtClean="0"/>
              <a:t>A higher layer height will result in lower resolution, but shorter print </a:t>
            </a:r>
            <a:r>
              <a:rPr lang="en-US" sz="2200" dirty="0" smtClean="0"/>
              <a:t>time.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94" y="2394572"/>
            <a:ext cx="2641981" cy="907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194" y="3764438"/>
            <a:ext cx="1764707" cy="8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88968"/>
            <a:ext cx="11734800" cy="57690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Support and Support Structure: </a:t>
            </a:r>
          </a:p>
          <a:p>
            <a:pPr lvl="1"/>
            <a:r>
              <a:rPr lang="en-US" sz="2100" dirty="0" smtClean="0"/>
              <a:t>Unsupported </a:t>
            </a:r>
            <a:r>
              <a:rPr lang="en-US" sz="2100" dirty="0"/>
              <a:t>surfaces </a:t>
            </a:r>
            <a:r>
              <a:rPr lang="en-US" sz="2100" dirty="0" smtClean="0"/>
              <a:t>on </a:t>
            </a:r>
            <a:r>
              <a:rPr lang="en-US" sz="2100" dirty="0"/>
              <a:t>the build plate will need </a:t>
            </a:r>
            <a:r>
              <a:rPr lang="en-US" sz="2100" dirty="0" smtClean="0"/>
              <a:t>a </a:t>
            </a:r>
            <a:r>
              <a:rPr lang="en-US" sz="2100" dirty="0"/>
              <a:t>support structure.  Different materials will have different specifications for the angle that </a:t>
            </a:r>
            <a:r>
              <a:rPr lang="en-US" sz="2100" dirty="0" smtClean="0"/>
              <a:t>needs to be supported </a:t>
            </a:r>
            <a:r>
              <a:rPr lang="en-US" sz="2100" dirty="0"/>
              <a:t>based on the </a:t>
            </a:r>
            <a:r>
              <a:rPr lang="en-US" sz="2100" dirty="0" smtClean="0"/>
              <a:t>distance or angle </a:t>
            </a:r>
            <a:r>
              <a:rPr lang="en-US" sz="2100" dirty="0"/>
              <a:t>of the </a:t>
            </a:r>
            <a:r>
              <a:rPr lang="en-US" sz="2100" dirty="0" smtClean="0"/>
              <a:t>overhang. For example, the object </a:t>
            </a:r>
            <a:r>
              <a:rPr lang="en-US" sz="2100" dirty="0"/>
              <a:t>that is parallel with the build plate, but does not touch the build </a:t>
            </a:r>
            <a:r>
              <a:rPr lang="en-US" sz="2100" dirty="0" smtClean="0"/>
              <a:t>plate, </a:t>
            </a:r>
            <a:r>
              <a:rPr lang="en-US" sz="2100" dirty="0"/>
              <a:t>will need to be </a:t>
            </a:r>
            <a:r>
              <a:rPr lang="en-US" sz="2100" dirty="0" smtClean="0"/>
              <a:t>supported. 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 smtClean="0"/>
              <a:t>				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ridged surface: a surface that is supported from its endpoints be walls of the </a:t>
            </a:r>
            <a:r>
              <a:rPr lang="en-US" dirty="0" smtClean="0"/>
              <a:t>object.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Controllable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p</a:t>
            </a:r>
            <a:r>
              <a:rPr lang="en-US" dirty="0" smtClean="0"/>
              <a:t>lacement:</a:t>
            </a:r>
          </a:p>
          <a:p>
            <a:pPr lvl="2"/>
            <a:r>
              <a:rPr lang="en-US" dirty="0" smtClean="0"/>
              <a:t>Typical most CAD </a:t>
            </a:r>
            <a:r>
              <a:rPr lang="en-US" dirty="0"/>
              <a:t>s</a:t>
            </a:r>
            <a:r>
              <a:rPr lang="en-US" dirty="0" smtClean="0"/>
              <a:t>licing </a:t>
            </a:r>
            <a:r>
              <a:rPr lang="en-US" dirty="0"/>
              <a:t>s</a:t>
            </a:r>
            <a:r>
              <a:rPr lang="en-US" dirty="0" smtClean="0"/>
              <a:t>oftware generates support based on input </a:t>
            </a:r>
            <a:r>
              <a:rPr lang="en-US" dirty="0" smtClean="0"/>
              <a:t>values.</a:t>
            </a:r>
            <a:endParaRPr lang="en-US" dirty="0" smtClean="0"/>
          </a:p>
          <a:p>
            <a:pPr lvl="2"/>
            <a:r>
              <a:rPr lang="en-US" dirty="0" smtClean="0"/>
              <a:t>More advanced software allows the user to draw a defined support </a:t>
            </a:r>
            <a:r>
              <a:rPr lang="en-US" dirty="0" smtClean="0"/>
              <a:t>structured.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Types of support </a:t>
            </a:r>
            <a:r>
              <a:rPr lang="en-US" dirty="0"/>
              <a:t>m</a:t>
            </a:r>
            <a:r>
              <a:rPr lang="en-US" dirty="0" smtClean="0"/>
              <a:t>aterial</a:t>
            </a:r>
          </a:p>
          <a:p>
            <a:pPr lvl="2"/>
            <a:r>
              <a:rPr lang="en-US" dirty="0" smtClean="0"/>
              <a:t>Plastic or metal: </a:t>
            </a:r>
            <a:r>
              <a:rPr lang="en-US" dirty="0"/>
              <a:t>u</a:t>
            </a:r>
            <a:r>
              <a:rPr lang="en-US" dirty="0" smtClean="0"/>
              <a:t>sually the same as the printed object; removing the support material using a subtractive manufacturing process must be done with care as to not damage the </a:t>
            </a:r>
            <a:r>
              <a:rPr lang="en-US" dirty="0" smtClean="0"/>
              <a:t>object.</a:t>
            </a:r>
            <a:endParaRPr lang="en-US" dirty="0" smtClean="0"/>
          </a:p>
          <a:p>
            <a:pPr lvl="2"/>
            <a:r>
              <a:rPr lang="en-US" dirty="0" smtClean="0"/>
              <a:t>Dissolvable support: these support materials allow the material to dissolve using a special </a:t>
            </a:r>
            <a:r>
              <a:rPr lang="en-US" dirty="0" smtClean="0"/>
              <a:t>solvent.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0471" y="146930"/>
            <a:ext cx="10891058" cy="1117110"/>
          </a:xfrm>
        </p:spPr>
        <p:txBody>
          <a:bodyPr/>
          <a:lstStyle/>
          <a:p>
            <a:pPr algn="ctr"/>
            <a:r>
              <a:rPr lang="en-US" b="1" dirty="0" smtClean="0"/>
              <a:t>Considerations for Additive Manufacturing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32" y="2282052"/>
            <a:ext cx="1871314" cy="691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840" y="2965335"/>
            <a:ext cx="40482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Image 1: Unsupported </a:t>
            </a:r>
            <a:r>
              <a:rPr lang="en-US" sz="1050" dirty="0"/>
              <a:t>m</a:t>
            </a:r>
            <a:r>
              <a:rPr lang="en-US" sz="1050" dirty="0" smtClean="0"/>
              <a:t>aterial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06" y="3968296"/>
            <a:ext cx="2720081" cy="730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7017" y="3941230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4: Bridge structure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067" y="2018892"/>
            <a:ext cx="899054" cy="989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9661" y="2969470"/>
            <a:ext cx="3081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Image 3: High density </a:t>
            </a:r>
            <a:r>
              <a:rPr lang="en-US" sz="1050" dirty="0"/>
              <a:t>s</a:t>
            </a:r>
            <a:r>
              <a:rPr lang="en-US" sz="1050" dirty="0" smtClean="0"/>
              <a:t>upport </a:t>
            </a:r>
            <a:r>
              <a:rPr lang="en-US" sz="1050" dirty="0"/>
              <a:t>m</a:t>
            </a:r>
            <a:r>
              <a:rPr lang="en-US" sz="1050" dirty="0" smtClean="0"/>
              <a:t>aterial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063" y="2037561"/>
            <a:ext cx="1524056" cy="994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6985" y="3005673"/>
            <a:ext cx="16081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 2: Support </a:t>
            </a:r>
            <a:r>
              <a:rPr lang="en-US" sz="1050" dirty="0"/>
              <a:t>m</a:t>
            </a:r>
            <a:r>
              <a:rPr lang="en-US" sz="1050" dirty="0" smtClean="0"/>
              <a:t>aterial</a:t>
            </a:r>
          </a:p>
        </p:txBody>
      </p:sp>
    </p:spTree>
    <p:extLst>
      <p:ext uri="{BB962C8B-B14F-4D97-AF65-F5344CB8AC3E}">
        <p14:creationId xmlns:p14="http://schemas.microsoft.com/office/powerpoint/2010/main" val="1339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2" y="244513"/>
            <a:ext cx="10515600" cy="1325563"/>
          </a:xfrm>
        </p:spPr>
        <p:txBody>
          <a:bodyPr/>
          <a:lstStyle/>
          <a:p>
            <a:r>
              <a:rPr lang="en-US" b="1" dirty="0" smtClean="0"/>
              <a:t>Additive </a:t>
            </a:r>
            <a:r>
              <a:rPr lang="en-US" b="1" dirty="0"/>
              <a:t>Manufacturing </a:t>
            </a:r>
            <a:r>
              <a:rPr lang="en-US" b="1" dirty="0" smtClean="0"/>
              <a:t>with Plastic</a:t>
            </a:r>
            <a:br>
              <a:rPr lang="en-US" b="1" dirty="0" smtClean="0"/>
            </a:br>
            <a:r>
              <a:rPr lang="en-US" b="1" dirty="0" smtClean="0"/>
              <a:t>Fused Deposition Modeling (FDM)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570076"/>
            <a:ext cx="11704401" cy="5212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Process:</a:t>
            </a:r>
            <a:endParaRPr lang="en-US" sz="2900" dirty="0" smtClean="0"/>
          </a:p>
          <a:p>
            <a:pPr lvl="1"/>
            <a:r>
              <a:rPr lang="en-US" sz="2600" dirty="0" smtClean="0"/>
              <a:t>Extruder head </a:t>
            </a:r>
            <a:r>
              <a:rPr lang="en-US" sz="2600" dirty="0"/>
              <a:t>has a gear inside that </a:t>
            </a:r>
            <a:r>
              <a:rPr lang="en-US" sz="2600" dirty="0" smtClean="0"/>
              <a:t>feeds </a:t>
            </a:r>
            <a:r>
              <a:rPr lang="en-US" sz="2600" dirty="0"/>
              <a:t>the </a:t>
            </a:r>
            <a:r>
              <a:rPr lang="en-US" sz="2600" dirty="0" smtClean="0"/>
              <a:t>filament through a </a:t>
            </a:r>
            <a:r>
              <a:rPr lang="en-US" sz="2600" dirty="0" smtClean="0"/>
              <a:t>thermocouple.</a:t>
            </a:r>
            <a:endParaRPr lang="en-US" sz="2600" dirty="0" smtClean="0"/>
          </a:p>
          <a:p>
            <a:pPr lvl="1"/>
            <a:r>
              <a:rPr lang="en-US" sz="2600" dirty="0" smtClean="0"/>
              <a:t>Within the thermocouple; plastic </a:t>
            </a:r>
            <a:r>
              <a:rPr lang="en-US" sz="2600" dirty="0"/>
              <a:t>f</a:t>
            </a:r>
            <a:r>
              <a:rPr lang="en-US" sz="2600" dirty="0" smtClean="0"/>
              <a:t>ilament </a:t>
            </a:r>
            <a:r>
              <a:rPr lang="en-US" sz="2600" dirty="0"/>
              <a:t>(typically rolled</a:t>
            </a:r>
            <a:r>
              <a:rPr lang="en-US" sz="2600" dirty="0" smtClean="0"/>
              <a:t>) is </a:t>
            </a:r>
            <a:r>
              <a:rPr lang="en-US" sz="2600" dirty="0"/>
              <a:t>h</a:t>
            </a:r>
            <a:r>
              <a:rPr lang="en-US" sz="2600" dirty="0" smtClean="0"/>
              <a:t>eated filament melting point, around 190-240</a:t>
            </a:r>
            <a:r>
              <a:rPr lang="en-US" sz="2600" dirty="0" smtClean="0">
                <a:latin typeface="+mj-lt"/>
                <a:cs typeface="Times New Roman" panose="02020603050405020304" pitchFamily="18" charset="0"/>
              </a:rPr>
              <a:t>℃</a:t>
            </a:r>
            <a:r>
              <a:rPr lang="en-US" sz="2600" dirty="0" smtClean="0"/>
              <a:t> depending on the machine and </a:t>
            </a:r>
            <a:r>
              <a:rPr lang="en-US" sz="2600" dirty="0" smtClean="0"/>
              <a:t>material.</a:t>
            </a:r>
            <a:endParaRPr lang="en-US" sz="2600" dirty="0" smtClean="0"/>
          </a:p>
          <a:p>
            <a:pPr lvl="1"/>
            <a:r>
              <a:rPr lang="en-US" sz="2600" dirty="0" smtClean="0"/>
              <a:t>The filament is pushed into a extrusion </a:t>
            </a:r>
            <a:r>
              <a:rPr lang="en-US" sz="2600" dirty="0" smtClean="0"/>
              <a:t>nozzle.</a:t>
            </a:r>
            <a:endParaRPr lang="en-US" sz="2600" dirty="0" smtClean="0"/>
          </a:p>
          <a:p>
            <a:pPr lvl="1"/>
            <a:r>
              <a:rPr lang="en-US" sz="2600" dirty="0" smtClean="0"/>
              <a:t>The extruder head traverses across the build platform on the x and y axis; the extruder head sits close build plate—about the width of a piece of printer paper—providing minimal friction, which helps spread the filament out onto the flat </a:t>
            </a:r>
            <a:r>
              <a:rPr lang="en-US" sz="2600" dirty="0" smtClean="0"/>
              <a:t>surface.</a:t>
            </a:r>
            <a:endParaRPr lang="en-US" sz="2600" dirty="0" smtClean="0"/>
          </a:p>
          <a:p>
            <a:pPr lvl="1"/>
            <a:r>
              <a:rPr lang="en-US" sz="2600" dirty="0" smtClean="0"/>
              <a:t>For each layer of the part, the process is </a:t>
            </a:r>
            <a:r>
              <a:rPr lang="en-US" sz="2600" dirty="0" smtClean="0"/>
              <a:t>repeated.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Advantages:</a:t>
            </a:r>
            <a:endParaRPr lang="en-US" sz="2600" dirty="0" smtClean="0"/>
          </a:p>
          <a:p>
            <a:pPr lvl="2"/>
            <a:r>
              <a:rPr lang="en-US" dirty="0" smtClean="0"/>
              <a:t>Quick print time</a:t>
            </a:r>
          </a:p>
          <a:p>
            <a:pPr lvl="2"/>
            <a:r>
              <a:rPr lang="en-US" dirty="0" smtClean="0"/>
              <a:t>Printer can output complex </a:t>
            </a:r>
            <a:r>
              <a:rPr lang="en-US" dirty="0"/>
              <a:t>g</a:t>
            </a:r>
            <a:r>
              <a:rPr lang="en-US" dirty="0" smtClean="0"/>
              <a:t>eometry</a:t>
            </a:r>
          </a:p>
          <a:p>
            <a:pPr lvl="2"/>
            <a:r>
              <a:rPr lang="en-US" dirty="0" smtClean="0"/>
              <a:t>Materials are inexpensive</a:t>
            </a:r>
          </a:p>
          <a:p>
            <a:pPr lvl="2"/>
            <a:r>
              <a:rPr lang="en-US" dirty="0" smtClean="0"/>
              <a:t>Fast print time</a:t>
            </a:r>
          </a:p>
          <a:p>
            <a:pPr marL="457200" lvl="1" indent="0">
              <a:buNone/>
            </a:pPr>
            <a:r>
              <a:rPr lang="en-US" sz="2600" dirty="0" smtClean="0"/>
              <a:t>Disadvantages:</a:t>
            </a:r>
            <a:endParaRPr lang="en-US" sz="2600" dirty="0" smtClean="0"/>
          </a:p>
          <a:p>
            <a:pPr lvl="2"/>
            <a:r>
              <a:rPr lang="en-US" dirty="0" smtClean="0"/>
              <a:t>Object strength </a:t>
            </a:r>
          </a:p>
          <a:p>
            <a:pPr lvl="2"/>
            <a:r>
              <a:rPr lang="en-US" dirty="0" smtClean="0"/>
              <a:t>Potential for warping or deformation</a:t>
            </a: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40" y="4404964"/>
            <a:ext cx="1970809" cy="177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9079" y="6169838"/>
            <a:ext cx="3379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Image 1: Cutaway of extruder and </a:t>
            </a:r>
            <a:r>
              <a:rPr lang="en-US" sz="1050" b="1" dirty="0"/>
              <a:t>m</a:t>
            </a:r>
            <a:r>
              <a:rPr lang="en-US" sz="1050" b="1" dirty="0" smtClean="0"/>
              <a:t>otor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958" y="4404964"/>
            <a:ext cx="1909520" cy="1634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8478" y="6157004"/>
            <a:ext cx="2284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Image 2: Example of layering</a:t>
            </a:r>
          </a:p>
        </p:txBody>
      </p:sp>
    </p:spTree>
    <p:extLst>
      <p:ext uri="{BB962C8B-B14F-4D97-AF65-F5344CB8AC3E}">
        <p14:creationId xmlns:p14="http://schemas.microsoft.com/office/powerpoint/2010/main" val="32565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490"/>
          </a:xfrm>
        </p:spPr>
        <p:txBody>
          <a:bodyPr/>
          <a:lstStyle/>
          <a:p>
            <a:pPr algn="ctr"/>
            <a:r>
              <a:rPr lang="en-US" b="1" dirty="0"/>
              <a:t>Resin Printing (SLA)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Process:</a:t>
            </a:r>
            <a:endParaRPr lang="en-US" dirty="0" smtClean="0"/>
          </a:p>
          <a:p>
            <a:pPr lvl="1"/>
            <a:r>
              <a:rPr lang="en-US" dirty="0" smtClean="0"/>
              <a:t>Starts on a bed of UV curable </a:t>
            </a:r>
            <a:r>
              <a:rPr lang="en-US" dirty="0"/>
              <a:t>r</a:t>
            </a:r>
            <a:r>
              <a:rPr lang="en-US" dirty="0" smtClean="0"/>
              <a:t>esin</a:t>
            </a:r>
          </a:p>
          <a:p>
            <a:pPr lvl="1"/>
            <a:r>
              <a:rPr lang="en-US" dirty="0" smtClean="0"/>
              <a:t>Build plate sits on top of the resin bed</a:t>
            </a:r>
          </a:p>
          <a:p>
            <a:pPr lvl="1"/>
            <a:r>
              <a:rPr lang="en-US" dirty="0" smtClean="0"/>
              <a:t>A laser is used to cure resin based on the object’s G-code</a:t>
            </a:r>
          </a:p>
          <a:p>
            <a:pPr lvl="1"/>
            <a:r>
              <a:rPr lang="en-US" dirty="0" smtClean="0"/>
              <a:t>Object prints upside down</a:t>
            </a:r>
          </a:p>
          <a:p>
            <a:pPr marL="0" indent="0">
              <a:buNone/>
            </a:pPr>
            <a:r>
              <a:rPr lang="en-US" dirty="0" smtClean="0"/>
              <a:t>Advantages: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p</a:t>
            </a:r>
            <a:r>
              <a:rPr lang="en-US" dirty="0" smtClean="0"/>
              <a:t>rint </a:t>
            </a:r>
            <a:r>
              <a:rPr lang="en-US" dirty="0"/>
              <a:t>q</a:t>
            </a:r>
            <a:r>
              <a:rPr lang="en-US" dirty="0" smtClean="0"/>
              <a:t>uality</a:t>
            </a:r>
          </a:p>
          <a:p>
            <a:pPr lvl="1"/>
            <a:r>
              <a:rPr lang="en-US" dirty="0" smtClean="0"/>
              <a:t>Smooth surfaces</a:t>
            </a:r>
          </a:p>
          <a:p>
            <a:pPr lvl="1"/>
            <a:r>
              <a:rPr lang="en-US" dirty="0" smtClean="0"/>
              <a:t>Small layer thickness</a:t>
            </a:r>
          </a:p>
          <a:p>
            <a:pPr marL="0" indent="0">
              <a:buNone/>
            </a:pPr>
            <a:r>
              <a:rPr lang="en-US" dirty="0" smtClean="0"/>
              <a:t>Disadvantages:</a:t>
            </a:r>
            <a:endParaRPr lang="en-US" dirty="0" smtClean="0"/>
          </a:p>
          <a:p>
            <a:pPr lvl="1"/>
            <a:r>
              <a:rPr lang="en-US" dirty="0" smtClean="0"/>
              <a:t>Machine cost</a:t>
            </a:r>
          </a:p>
          <a:p>
            <a:pPr lvl="1"/>
            <a:r>
              <a:rPr lang="en-US" dirty="0" smtClean="0"/>
              <a:t>High cost of material</a:t>
            </a:r>
          </a:p>
          <a:p>
            <a:pPr lvl="1"/>
            <a:r>
              <a:rPr lang="en-US" dirty="0" smtClean="0"/>
              <a:t>Difficulty handling material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21" y="3683469"/>
            <a:ext cx="36766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837324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Additive Manufacturing : Electron Beam Melting (EBM)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030778"/>
            <a:ext cx="11720946" cy="514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Process:</a:t>
            </a:r>
            <a:endParaRPr lang="en-US" sz="1400" dirty="0" smtClean="0"/>
          </a:p>
          <a:p>
            <a:pPr lvl="1"/>
            <a:r>
              <a:rPr lang="en-US" sz="1400" dirty="0" smtClean="0"/>
              <a:t>Material: a powder titanium-aluminum </a:t>
            </a:r>
            <a:r>
              <a:rPr lang="en-US" sz="1400" dirty="0" smtClean="0"/>
              <a:t>alloy.</a:t>
            </a:r>
            <a:endParaRPr lang="en-US" sz="1400" dirty="0" smtClean="0"/>
          </a:p>
          <a:p>
            <a:pPr lvl="1"/>
            <a:r>
              <a:rPr lang="en-US" sz="1400" dirty="0" smtClean="0"/>
              <a:t>Material sits on build plate via a rake that moves left and right placing new material on the previous height after the build plate moves along the plate </a:t>
            </a:r>
            <a:r>
              <a:rPr lang="en-US" sz="1400" dirty="0" smtClean="0"/>
              <a:t>axes.</a:t>
            </a:r>
            <a:endParaRPr lang="en-US" sz="1400" dirty="0" smtClean="0"/>
          </a:p>
          <a:p>
            <a:pPr lvl="1"/>
            <a:r>
              <a:rPr lang="en-US" sz="1400" dirty="0" smtClean="0"/>
              <a:t>A high powered </a:t>
            </a:r>
            <a:r>
              <a:rPr lang="en-US" sz="1400" dirty="0"/>
              <a:t>l</a:t>
            </a:r>
            <a:r>
              <a:rPr lang="en-US" sz="1400" dirty="0" smtClean="0"/>
              <a:t>aser </a:t>
            </a:r>
            <a:r>
              <a:rPr lang="en-US" sz="1400" dirty="0"/>
              <a:t>h</a:t>
            </a:r>
            <a:r>
              <a:rPr lang="en-US" sz="1400" dirty="0" smtClean="0"/>
              <a:t>eats the titanium-aluminum </a:t>
            </a:r>
            <a:r>
              <a:rPr lang="en-US" sz="1400" dirty="0"/>
              <a:t>a</a:t>
            </a:r>
            <a:r>
              <a:rPr lang="en-US" sz="1400" dirty="0" smtClean="0"/>
              <a:t>lloy to sinter (harden the material) to the previous </a:t>
            </a:r>
            <a:r>
              <a:rPr lang="en-US" sz="1400" dirty="0" smtClean="0"/>
              <a:t>layer.</a:t>
            </a:r>
            <a:endParaRPr lang="en-US" sz="1400" dirty="0" smtClean="0"/>
          </a:p>
          <a:p>
            <a:pPr lvl="1"/>
            <a:r>
              <a:rPr lang="en-US" sz="1400" dirty="0" smtClean="0"/>
              <a:t>Once fully printed, the </a:t>
            </a:r>
            <a:r>
              <a:rPr lang="en-US" sz="1400" dirty="0"/>
              <a:t>p</a:t>
            </a:r>
            <a:r>
              <a:rPr lang="en-US" sz="1400" dirty="0" smtClean="0"/>
              <a:t>roduct is taken to a powder </a:t>
            </a:r>
            <a:r>
              <a:rPr lang="en-US" sz="1400" dirty="0"/>
              <a:t>r</a:t>
            </a:r>
            <a:r>
              <a:rPr lang="en-US" sz="1400" dirty="0" smtClean="0"/>
              <a:t>ecovery </a:t>
            </a:r>
            <a:r>
              <a:rPr lang="en-US" sz="1400" dirty="0"/>
              <a:t>s</a:t>
            </a:r>
            <a:r>
              <a:rPr lang="en-US" sz="1400" dirty="0" smtClean="0"/>
              <a:t>ystem to remove excess material (sintered powder that is not part of the object) from the print.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9704" y="3280226"/>
            <a:ext cx="68092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Advantages: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Creates a solid structure with no infill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create complex </a:t>
            </a:r>
            <a:r>
              <a:rPr lang="en-US" sz="1400" dirty="0"/>
              <a:t>g</a:t>
            </a:r>
            <a:r>
              <a:rPr lang="en-US" sz="1400" dirty="0" smtClean="0"/>
              <a:t>eometry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parts have properties similar to wrought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Faster than other additive modeling that use metal </a:t>
            </a:r>
            <a:r>
              <a:rPr lang="en-US" sz="1400" dirty="0" smtClean="0"/>
              <a:t>material </a:t>
            </a:r>
            <a:endParaRPr lang="en-US" sz="1400" dirty="0"/>
          </a:p>
          <a:p>
            <a:r>
              <a:rPr lang="en-US" sz="1400" dirty="0" smtClean="0"/>
              <a:t>Disadvantages: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Purity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Machine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Secondary process needed to remove support structure and smooth final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Raw materials have to be used delicately because of the small size of each granule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Small print volume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5" y="3611534"/>
            <a:ext cx="3406093" cy="17416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454" y="5526995"/>
            <a:ext cx="25236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Completed Print with Excess Powder Material attached to Object</a:t>
            </a:r>
          </a:p>
        </p:txBody>
      </p:sp>
    </p:spTree>
    <p:extLst>
      <p:ext uri="{BB962C8B-B14F-4D97-AF65-F5344CB8AC3E}">
        <p14:creationId xmlns:p14="http://schemas.microsoft.com/office/powerpoint/2010/main" val="19247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1055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Additive Manufacturing: Types, Materials, and Processes</vt:lpstr>
      <vt:lpstr>Additive Manufacturing Process</vt:lpstr>
      <vt:lpstr>Overview of Additive Manufacturing</vt:lpstr>
      <vt:lpstr>Slicing Software G-Code</vt:lpstr>
      <vt:lpstr>Considerations for Additive Manufacturing Parts</vt:lpstr>
      <vt:lpstr>Considerations for Additive Manufacturing</vt:lpstr>
      <vt:lpstr>Additive Manufacturing with Plastic Fused Deposition Modeling (FDM)</vt:lpstr>
      <vt:lpstr>Resin Printing (SLA)</vt:lpstr>
      <vt:lpstr>Additive Manufacturing : Electron Beam Melting (EBM) </vt:lpstr>
      <vt:lpstr>Additive Manufacturing : Electron Beam Melting (EBM) Process Illustration </vt:lpstr>
      <vt:lpstr>Additive Manufacturing : Electron Beam DED (EBAM)</vt:lpstr>
      <vt:lpstr>Additive Manufacturing : Binder Jet Printing Process Illustration</vt:lpstr>
      <vt:lpstr>Additive Manufacturing : Binder Jet Printing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Additive Modeling</dc:title>
  <dc:creator>Matt Jourden</dc:creator>
  <cp:lastModifiedBy>Zain Iqbal</cp:lastModifiedBy>
  <cp:revision>87</cp:revision>
  <dcterms:created xsi:type="dcterms:W3CDTF">2018-06-25T12:20:53Z</dcterms:created>
  <dcterms:modified xsi:type="dcterms:W3CDTF">2019-05-03T17:23:18Z</dcterms:modified>
</cp:coreProperties>
</file>