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Lato" panose="020F0502020204030203" pitchFamily="34" charset="0"/>
      <p:regular r:id="rId22"/>
      <p:bold r:id="rId23"/>
      <p:italic r:id="rId24"/>
      <p:boldItalic r:id="rId25"/>
    </p:embeddedFont>
    <p:embeddedFont>
      <p:font typeface="Open Sans"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CVildqRxBmPs1EL4nYVQUP73I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74BCF6-948A-4347-9CD5-EB5E51A76757}">
  <a:tblStyle styleId="{2374BCF6-948A-4347-9CD5-EB5E51A7675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8"/>
    <p:restoredTop sz="94667"/>
  </p:normalViewPr>
  <p:slideViewPr>
    <p:cSldViewPr snapToGrid="0">
      <p:cViewPr varScale="1">
        <p:scale>
          <a:sx n="123" d="100"/>
          <a:sy n="123" d="100"/>
        </p:scale>
        <p:origin x="1032" y="4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a970fde8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a970fde8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aa75b91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aa75b91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eaa75b91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eaa75b91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aa75b91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aa75b91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1" name="Google Shape;1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a970fde8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a970fde8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a93bd0a3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a93bd0a3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eaa115ad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eaa115ad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 name="Google Shape;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7" name="Google Shape;17;p1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8" name="Google Shape;1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 name="Google Shape;39;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iSTZ8vNMp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www.youtube.com/watch?v=fJWR7dBuc1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nstructables.com/Guide-to-Using-MAX30102-Heart-Rate-and-Oxygen-Se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HPgamGQmD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www.youtube.com/watch?v=MHPgamGQmD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5UvNVQsUsY&amp;t=2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www.youtube.com/watch?v=V5UvNVQsUs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01y_Vu_sAQ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01y_Vu_sAQU&amp;t=463s"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cSd7opNFD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www.youtube.com/watch?v=ocSd7opNFD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ocs.arduino.cc/resources/datasheets/A000066-datashe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5"/>
        <p:cNvGrpSpPr/>
        <p:nvPr/>
      </p:nvGrpSpPr>
      <p:grpSpPr>
        <a:xfrm>
          <a:off x="0" y="0"/>
          <a:ext cx="0" cy="0"/>
          <a:chOff x="0" y="0"/>
          <a:chExt cx="0" cy="0"/>
        </a:xfrm>
      </p:grpSpPr>
      <p:pic>
        <p:nvPicPr>
          <p:cNvPr id="56" name="Google Shape;56;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57" name="Google Shape;57;p1"/>
          <p:cNvPicPr preferRelativeResize="0"/>
          <p:nvPr/>
        </p:nvPicPr>
        <p:blipFill rotWithShape="1">
          <a:blip r:embed="rId4">
            <a:alphaModFix/>
          </a:blip>
          <a:srcRect r="24183" b="3047"/>
          <a:stretch/>
        </p:blipFill>
        <p:spPr>
          <a:xfrm>
            <a:off x="160536" y="4663676"/>
            <a:ext cx="6689300" cy="390018"/>
          </a:xfrm>
          <a:prstGeom prst="rect">
            <a:avLst/>
          </a:prstGeom>
          <a:noFill/>
          <a:ln>
            <a:noFill/>
          </a:ln>
        </p:spPr>
      </p:pic>
      <p:pic>
        <p:nvPicPr>
          <p:cNvPr id="58" name="Google Shape;58;p1"/>
          <p:cNvPicPr preferRelativeResize="0"/>
          <p:nvPr/>
        </p:nvPicPr>
        <p:blipFill rotWithShape="1">
          <a:blip r:embed="rId5">
            <a:alphaModFix/>
          </a:blip>
          <a:srcRect/>
          <a:stretch/>
        </p:blipFill>
        <p:spPr>
          <a:xfrm>
            <a:off x="484463" y="2670200"/>
            <a:ext cx="8175075" cy="813975"/>
          </a:xfrm>
          <a:prstGeom prst="rect">
            <a:avLst/>
          </a:prstGeom>
          <a:noFill/>
          <a:ln>
            <a:noFill/>
          </a:ln>
        </p:spPr>
      </p:pic>
      <p:sp>
        <p:nvSpPr>
          <p:cNvPr id="59" name="Google Shape;59;p1"/>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Open Sans"/>
                <a:ea typeface="Open Sans"/>
                <a:cs typeface="Open Sans"/>
                <a:sym typeface="Open Sans"/>
              </a:rPr>
              <a:t>Microcontroller-Based </a:t>
            </a:r>
            <a:r>
              <a:rPr lang="en-US" sz="1600" b="1" dirty="0">
                <a:solidFill>
                  <a:schemeClr val="dk1"/>
                </a:solidFill>
                <a:latin typeface="Open Sans"/>
                <a:ea typeface="Open Sans"/>
                <a:cs typeface="Open Sans"/>
                <a:sym typeface="Open Sans"/>
              </a:rPr>
              <a:t>I</a:t>
            </a:r>
            <a:r>
              <a:rPr lang="en-US" sz="1600" b="1" i="0" u="none" strike="noStrike" cap="none" dirty="0">
                <a:solidFill>
                  <a:schemeClr val="dk1"/>
                </a:solidFill>
                <a:latin typeface="Open Sans"/>
                <a:ea typeface="Open Sans"/>
                <a:cs typeface="Open Sans"/>
                <a:sym typeface="Open Sans"/>
              </a:rPr>
              <a:t>nstruments for Medical </a:t>
            </a:r>
            <a:r>
              <a:rPr lang="en-US" sz="1600" b="1" dirty="0">
                <a:solidFill>
                  <a:schemeClr val="dk1"/>
                </a:solidFill>
                <a:latin typeface="Open Sans"/>
                <a:ea typeface="Open Sans"/>
                <a:cs typeface="Open Sans"/>
                <a:sym typeface="Open Sans"/>
              </a:rPr>
              <a:t>U</a:t>
            </a:r>
            <a:r>
              <a:rPr lang="en-US" sz="1600" b="1" i="0" u="none" strike="noStrike" cap="none" dirty="0">
                <a:solidFill>
                  <a:schemeClr val="dk1"/>
                </a:solidFill>
                <a:latin typeface="Open Sans"/>
                <a:ea typeface="Open Sans"/>
                <a:cs typeface="Open Sans"/>
                <a:sym typeface="Open Sans"/>
              </a:rPr>
              <a:t>se</a:t>
            </a:r>
            <a:endParaRPr sz="1600" b="1" i="0" u="none" strike="noStrike" cap="none" dirty="0">
              <a:solidFill>
                <a:schemeClr val="dk1"/>
              </a:solidFill>
              <a:latin typeface="Open Sans"/>
              <a:ea typeface="Open Sans"/>
              <a:cs typeface="Open Sans"/>
              <a:sym typeface="Open Sans"/>
            </a:endParaRPr>
          </a:p>
        </p:txBody>
      </p:sp>
      <p:pic>
        <p:nvPicPr>
          <p:cNvPr id="60" name="Google Shape;60;p1"/>
          <p:cNvPicPr preferRelativeResize="0"/>
          <p:nvPr/>
        </p:nvPicPr>
        <p:blipFill rotWithShape="1">
          <a:blip r:embed="rId6">
            <a:alphaModFix/>
          </a:blip>
          <a:srcRect/>
          <a:stretch/>
        </p:blipFill>
        <p:spPr>
          <a:xfrm>
            <a:off x="724330" y="1598027"/>
            <a:ext cx="7695340" cy="935845"/>
          </a:xfrm>
          <a:prstGeom prst="rect">
            <a:avLst/>
          </a:prstGeom>
          <a:noFill/>
          <a:ln>
            <a:noFill/>
          </a:ln>
        </p:spPr>
      </p:pic>
      <p:pic>
        <p:nvPicPr>
          <p:cNvPr id="61" name="Google Shape;61;p1" descr="A white text on a black background&#10;&#10;Description automatically generated"/>
          <p:cNvPicPr preferRelativeResize="0"/>
          <p:nvPr/>
        </p:nvPicPr>
        <p:blipFill rotWithShape="1">
          <a:blip r:embed="rId7">
            <a:alphaModFix/>
          </a:blip>
          <a:srcRect/>
          <a:stretch/>
        </p:blipFill>
        <p:spPr>
          <a:xfrm>
            <a:off x="7207592" y="4530946"/>
            <a:ext cx="1830274" cy="6029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ea970fde8f_0_60"/>
          <p:cNvSpPr txBox="1">
            <a:spLocks noGrp="1"/>
          </p:cNvSpPr>
          <p:nvPr>
            <p:ph type="title"/>
          </p:nvPr>
        </p:nvSpPr>
        <p:spPr>
          <a:xfrm>
            <a:off x="336413" y="257556"/>
            <a:ext cx="8319495" cy="900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300" dirty="0">
                <a:solidFill>
                  <a:srgbClr val="0000FF"/>
                </a:solidFill>
                <a:highlight>
                  <a:srgbClr val="FFFFFF"/>
                </a:highlight>
                <a:latin typeface="Roboto"/>
                <a:ea typeface="Roboto"/>
                <a:cs typeface="Roboto"/>
                <a:sym typeface="Roboto"/>
              </a:rPr>
              <a:t>Setting up and programming the Arduino </a:t>
            </a:r>
            <a:endParaRPr sz="2300" dirty="0">
              <a:solidFill>
                <a:srgbClr val="0000FF"/>
              </a:solidFill>
              <a:highlight>
                <a:srgbClr val="FFFFFF"/>
              </a:highlight>
              <a:latin typeface="Roboto"/>
              <a:ea typeface="Roboto"/>
              <a:cs typeface="Roboto"/>
              <a:sym typeface="Roboto"/>
            </a:endParaRPr>
          </a:p>
          <a:p>
            <a:pPr algn="ctr"/>
            <a:r>
              <a:rPr lang="en-US" sz="1600" dirty="0">
                <a:solidFill>
                  <a:schemeClr val="dk2"/>
                </a:solidFill>
                <a:hlinkClick r:id="rId3"/>
              </a:rPr>
              <a:t>https://youtu.be/iSTZ8vNMpTM</a:t>
            </a:r>
            <a:r>
              <a:rPr lang="en-US" sz="1600" dirty="0">
                <a:solidFill>
                  <a:schemeClr val="dk2"/>
                </a:solidFill>
              </a:rPr>
              <a:t> </a:t>
            </a:r>
            <a:br>
              <a:rPr lang="en-US" sz="2800" dirty="0">
                <a:solidFill>
                  <a:schemeClr val="dk2"/>
                </a:solidFill>
              </a:rPr>
            </a:br>
            <a:endParaRPr dirty="0"/>
          </a:p>
        </p:txBody>
      </p:sp>
      <p:pic>
        <p:nvPicPr>
          <p:cNvPr id="123" name="Google Shape;123;g2ea970fde8f_0_60" descr="You guys can help me out over at Patreon, and that will keep this high quality content coming:&#10;&#10;https://www.patreon.com/PaulMcWhorter&#10;&#10;This is a tutorial series for absolute beginners. We show complete newbies how to get an arduino up and running, and in this lesson you will write your first three programs.&#10;&#10;You can get the following Elegoo kit, to follow these lessons and play along at home&#10;https://amzn.to/3c9SJrO&#10;&#10;You can see details of this lesson on our WEB site HERE:&#10;https://toptechboy.com/arduino-tutorial-1-getting-started-with-the-arduino-for-beginners/&#10;&#10;[Disclosure of Material Connection: I am a participant in the Amazon Services LLC Associates Program, an affiliate advertising program designed to provide a means for sites to earn advertising fees by advertising and linking to amazon.com. This means if you visit the link and purchase the item, I will receive an affiliate commission. Regardless, I only recommend products or services I use personally and believe will add value to my readers.&#10;&#10;#Arduino" title="Arduino Tutorial 1: Setting Up and Programming the Arduino for Absolute Beginners">
            <a:hlinkClick r:id="rId4"/>
          </p:cNvPr>
          <p:cNvPicPr preferRelativeResize="0"/>
          <p:nvPr/>
        </p:nvPicPr>
        <p:blipFill>
          <a:blip r:embed="rId5">
            <a:alphaModFix/>
          </a:blip>
          <a:stretch>
            <a:fillRect/>
          </a:stretch>
        </p:blipFill>
        <p:spPr>
          <a:xfrm>
            <a:off x="2059614" y="1302728"/>
            <a:ext cx="5250350" cy="341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title"/>
          </p:nvPr>
        </p:nvSpPr>
        <p:spPr>
          <a:xfrm>
            <a:off x="154459" y="192642"/>
            <a:ext cx="8810368" cy="970907"/>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US" sz="3100" dirty="0">
                <a:solidFill>
                  <a:srgbClr val="0000FF"/>
                </a:solidFill>
                <a:latin typeface="+mj-lt"/>
              </a:rPr>
              <a:t>Part 3: </a:t>
            </a:r>
            <a:r>
              <a:rPr lang="en-US" sz="3100" dirty="0">
                <a:solidFill>
                  <a:srgbClr val="0000FF"/>
                </a:solidFill>
                <a:effectLst/>
                <a:latin typeface="+mj-lt"/>
                <a:ea typeface="Cambria" panose="02040503050406030204" pitchFamily="18" charset="0"/>
              </a:rPr>
              <a:t>Understanding the </a:t>
            </a:r>
            <a:r>
              <a:rPr lang="en-US" sz="3100" dirty="0">
                <a:solidFill>
                  <a:srgbClr val="0000FF"/>
                </a:solidFill>
                <a:effectLst/>
                <a:latin typeface="+mj-lt"/>
                <a:ea typeface="Open Sans" panose="020B0606030504020204" pitchFamily="34" charset="0"/>
              </a:rPr>
              <a:t>MAX30102 Spectrometer </a:t>
            </a:r>
            <a:br>
              <a:rPr lang="en-US" b="1" dirty="0">
                <a:solidFill>
                  <a:srgbClr val="0000FF"/>
                </a:solidFill>
              </a:rPr>
            </a:br>
            <a:r>
              <a:rPr lang="en-US" sz="1800" dirty="0">
                <a:solidFill>
                  <a:schemeClr val="tx1"/>
                </a:solidFill>
              </a:rPr>
              <a:t>Circuit diagram of Arduino with pulse oximeter and heart rate sensor (MAX30102)</a:t>
            </a:r>
            <a:br>
              <a:rPr lang="en-US" sz="1800" dirty="0">
                <a:solidFill>
                  <a:schemeClr val="tx1"/>
                </a:solidFill>
              </a:rPr>
            </a:br>
            <a:endParaRPr dirty="0">
              <a:solidFill>
                <a:schemeClr val="tx1"/>
              </a:solidFill>
            </a:endParaRPr>
          </a:p>
        </p:txBody>
      </p:sp>
      <p:sp>
        <p:nvSpPr>
          <p:cNvPr id="130" name="Google Shape;130;p9"/>
          <p:cNvSpPr txBox="1"/>
          <p:nvPr/>
        </p:nvSpPr>
        <p:spPr>
          <a:xfrm>
            <a:off x="6428350" y="3035550"/>
            <a:ext cx="2466600" cy="11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t>See Reference Tutorial: </a:t>
            </a:r>
            <a:r>
              <a:rPr lang="en-US" sz="1050" b="0" i="0" u="sng" strike="noStrike" cap="none" dirty="0">
                <a:solidFill>
                  <a:schemeClr val="hlink"/>
                </a:solidFill>
                <a:latin typeface="Arial"/>
                <a:ea typeface="Arial"/>
                <a:cs typeface="Arial"/>
                <a:sym typeface="Arial"/>
                <a:hlinkClick r:id="rId3"/>
              </a:rPr>
              <a:t>https://www.instructables.com/Guide-to-Using-MAX30102-Heart-Rate-and-Oxygen-Sens/</a:t>
            </a: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050" dirty="0"/>
              <a:t>Image Permission: lastminuteengineers.com</a:t>
            </a:r>
            <a:endParaRPr sz="1050" dirty="0"/>
          </a:p>
        </p:txBody>
      </p:sp>
      <p:pic>
        <p:nvPicPr>
          <p:cNvPr id="131" name="Google Shape;131;p9"/>
          <p:cNvPicPr preferRelativeResize="0"/>
          <p:nvPr/>
        </p:nvPicPr>
        <p:blipFill>
          <a:blip r:embed="rId4">
            <a:alphaModFix/>
          </a:blip>
          <a:stretch>
            <a:fillRect/>
          </a:stretch>
        </p:blipFill>
        <p:spPr>
          <a:xfrm>
            <a:off x="740326" y="1163550"/>
            <a:ext cx="5476348" cy="34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eaa75b913b_0_0"/>
          <p:cNvSpPr txBox="1">
            <a:spLocks noGrp="1"/>
          </p:cNvSpPr>
          <p:nvPr>
            <p:ph type="title"/>
          </p:nvPr>
        </p:nvSpPr>
        <p:spPr>
          <a:xfrm>
            <a:off x="311700" y="426308"/>
            <a:ext cx="8520600" cy="661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111"/>
              <a:buFont typeface="Arial"/>
              <a:buNone/>
            </a:pPr>
            <a:r>
              <a:rPr lang="en-US" sz="2400" dirty="0">
                <a:solidFill>
                  <a:srgbClr val="0000FF"/>
                </a:solidFill>
              </a:rPr>
              <a:t>MAX30102 Sensor: Pulse Oximeter and Heart Rate Sensor</a:t>
            </a:r>
            <a:endParaRPr sz="2400" dirty="0"/>
          </a:p>
        </p:txBody>
      </p:sp>
      <p:sp>
        <p:nvSpPr>
          <p:cNvPr id="137" name="Google Shape;137;g2eaa75b913b_0_0"/>
          <p:cNvSpPr txBox="1">
            <a:spLocks noGrp="1"/>
          </p:cNvSpPr>
          <p:nvPr>
            <p:ph type="body" idx="1"/>
          </p:nvPr>
        </p:nvSpPr>
        <p:spPr>
          <a:xfrm>
            <a:off x="311700" y="1152475"/>
            <a:ext cx="8156891" cy="2723334"/>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2000" dirty="0">
                <a:solidFill>
                  <a:schemeClr val="tx1"/>
                </a:solidFill>
                <a:highlight>
                  <a:schemeClr val="lt1"/>
                </a:highlight>
                <a:latin typeface="+mj-lt"/>
                <a:ea typeface="Roboto"/>
                <a:cs typeface="Roboto"/>
                <a:sym typeface="Roboto"/>
              </a:rPr>
              <a:t>MAX30102 is a sensor that combines a pulse oximeter and a heart rate monitor. It's an optical sensor that measures the absorbance of pulsating blood through a photodetector after emitting two wavelengths of light from two LEDs, one red and one infrared. </a:t>
            </a:r>
            <a:r>
              <a:rPr lang="en-US" sz="2000" dirty="0">
                <a:solidFill>
                  <a:schemeClr val="tx1"/>
                </a:solidFill>
                <a:highlight>
                  <a:srgbClr val="FCFCFC"/>
                </a:highlight>
                <a:latin typeface="+mj-lt"/>
                <a:ea typeface="Verdana"/>
                <a:cs typeface="Verdana"/>
                <a:sym typeface="Verdana"/>
              </a:rPr>
              <a:t>This particular LED color combination is designed to allow data to be read with the tip of one’s finger. The MAX30102 works by shining both lights onto the finger and measuring the amount of reflected light using a photodetector.</a:t>
            </a:r>
            <a:endParaRPr sz="2000" dirty="0">
              <a:solidFill>
                <a:schemeClr val="tx1"/>
              </a:solidFill>
              <a:highlight>
                <a:schemeClr val="lt1"/>
              </a:highlight>
              <a:latin typeface="+mj-lt"/>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eaa75b913b_0_5"/>
          <p:cNvSpPr txBox="1">
            <a:spLocks noGrp="1"/>
          </p:cNvSpPr>
          <p:nvPr>
            <p:ph type="title"/>
          </p:nvPr>
        </p:nvSpPr>
        <p:spPr>
          <a:xfrm>
            <a:off x="311700" y="1928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00FF"/>
                </a:solidFill>
              </a:rPr>
              <a:t>Measurement Principles </a:t>
            </a:r>
            <a:endParaRPr dirty="0">
              <a:solidFill>
                <a:srgbClr val="0000FF"/>
              </a:solidFill>
            </a:endParaRPr>
          </a:p>
        </p:txBody>
      </p:sp>
      <p:sp>
        <p:nvSpPr>
          <p:cNvPr id="143" name="Google Shape;143;g2eaa75b913b_0_5"/>
          <p:cNvSpPr txBox="1">
            <a:spLocks noGrp="1"/>
          </p:cNvSpPr>
          <p:nvPr>
            <p:ph type="body" idx="1"/>
          </p:nvPr>
        </p:nvSpPr>
        <p:spPr>
          <a:xfrm>
            <a:off x="311700" y="765575"/>
            <a:ext cx="8520600" cy="3990900"/>
          </a:xfrm>
          <a:prstGeom prst="rect">
            <a:avLst/>
          </a:prstGeom>
        </p:spPr>
        <p:txBody>
          <a:bodyPr spcFirstLastPara="1" wrap="square" lIns="91425" tIns="91425" rIns="91425" bIns="91425" anchor="t" anchorCtr="0">
            <a:noAutofit/>
          </a:bodyPr>
          <a:lstStyle/>
          <a:p>
            <a:pPr marL="9525" lvl="0" indent="0" algn="l" rtl="0">
              <a:lnSpc>
                <a:spcPct val="100000"/>
              </a:lnSpc>
              <a:spcBef>
                <a:spcPts val="0"/>
              </a:spcBef>
              <a:spcAft>
                <a:spcPts val="0"/>
              </a:spcAft>
              <a:buClr>
                <a:schemeClr val="dk1"/>
              </a:buClr>
              <a:buSzPts val="1100"/>
              <a:buFont typeface="Arial"/>
              <a:buNone/>
            </a:pPr>
            <a:r>
              <a:rPr lang="en-US" b="1" dirty="0">
                <a:solidFill>
                  <a:srgbClr val="404040"/>
                </a:solidFill>
                <a:highlight>
                  <a:srgbClr val="FCFCFC"/>
                </a:highlight>
              </a:rPr>
              <a:t>Heart Rate Measurement</a:t>
            </a:r>
            <a:endParaRPr dirty="0">
              <a:solidFill>
                <a:srgbClr val="2980B9"/>
              </a:solidFill>
              <a:highlight>
                <a:srgbClr val="FCFCFC"/>
              </a:highlight>
            </a:endParaRPr>
          </a:p>
          <a:p>
            <a:pPr marL="0" lvl="0" indent="0" algn="l" rtl="0">
              <a:lnSpc>
                <a:spcPct val="100000"/>
              </a:lnSpc>
              <a:spcBef>
                <a:spcPts val="1800"/>
              </a:spcBef>
              <a:spcAft>
                <a:spcPts val="0"/>
              </a:spcAft>
              <a:buNone/>
            </a:pPr>
            <a:r>
              <a:rPr lang="en-US" dirty="0">
                <a:solidFill>
                  <a:srgbClr val="404040"/>
                </a:solidFill>
                <a:highlight>
                  <a:srgbClr val="FCFCFC"/>
                </a:highlight>
              </a:rPr>
              <a:t>The oxygenated hemoglobin (HbO2) in the arterial blood has the characteristic of absorbing IR light. The redder the blood (the higher the hemoglobin), the more IR light is absorbed. As the blood is pumped through the finger with each heartbeat, the amount of reflected light changes, creating a changing waveform at the output of the photodetector. As you continue to shine light and take photodetector readings, you quickly start to get a heart-rate (HR) pulse reading.</a:t>
            </a:r>
            <a:endParaRPr dirty="0">
              <a:solidFill>
                <a:srgbClr val="404040"/>
              </a:solidFill>
              <a:highlight>
                <a:srgbClr val="FCFCFC"/>
              </a:highlight>
            </a:endParaRPr>
          </a:p>
          <a:p>
            <a:pPr marL="9525" lvl="0" indent="0" algn="l" rtl="0">
              <a:lnSpc>
                <a:spcPct val="100000"/>
              </a:lnSpc>
              <a:spcBef>
                <a:spcPts val="1800"/>
              </a:spcBef>
              <a:spcAft>
                <a:spcPts val="0"/>
              </a:spcAft>
              <a:buClr>
                <a:schemeClr val="dk1"/>
              </a:buClr>
              <a:buSzPts val="1100"/>
              <a:buFont typeface="Arial"/>
              <a:buNone/>
            </a:pPr>
            <a:r>
              <a:rPr lang="en-US" b="1" dirty="0">
                <a:solidFill>
                  <a:srgbClr val="404040"/>
                </a:solidFill>
                <a:highlight>
                  <a:srgbClr val="FCFCFC"/>
                </a:highlight>
              </a:rPr>
              <a:t>Pulse Oximetry</a:t>
            </a:r>
            <a:endParaRPr dirty="0">
              <a:solidFill>
                <a:srgbClr val="2980B9"/>
              </a:solidFill>
              <a:highlight>
                <a:srgbClr val="FCFCFC"/>
              </a:highlight>
            </a:endParaRPr>
          </a:p>
          <a:p>
            <a:pPr marL="0" lvl="0" indent="0" algn="l" rtl="0">
              <a:lnSpc>
                <a:spcPct val="100000"/>
              </a:lnSpc>
              <a:spcBef>
                <a:spcPts val="1800"/>
              </a:spcBef>
              <a:spcAft>
                <a:spcPts val="0"/>
              </a:spcAft>
              <a:buClr>
                <a:schemeClr val="dk1"/>
              </a:buClr>
              <a:buSzPts val="1100"/>
              <a:buFont typeface="Arial"/>
              <a:buNone/>
            </a:pPr>
            <a:r>
              <a:rPr lang="en-US" dirty="0">
                <a:solidFill>
                  <a:srgbClr val="404040"/>
                </a:solidFill>
                <a:highlight>
                  <a:srgbClr val="FCFCFC"/>
                </a:highlight>
              </a:rPr>
              <a:t>Pulse oximetry is based on the principle that the amount of RED and IR light absorbed varies, depending on the amount of oxygen in your blood.</a:t>
            </a:r>
            <a:endParaRPr dirty="0">
              <a:solidFill>
                <a:srgbClr val="404040"/>
              </a:solidFill>
              <a:highlight>
                <a:srgbClr val="FCFCFC"/>
              </a:highlight>
            </a:endParaRPr>
          </a:p>
          <a:p>
            <a:pPr marL="0" lvl="0" indent="0" algn="l" rtl="0">
              <a:lnSpc>
                <a:spcPct val="100000"/>
              </a:lnSpc>
              <a:spcBef>
                <a:spcPts val="18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eaa75b913b_0_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dirty="0">
                <a:solidFill>
                  <a:srgbClr val="0000FF"/>
                </a:solidFill>
                <a:highlight>
                  <a:srgbClr val="FFFFFF"/>
                </a:highlight>
                <a:latin typeface="Roboto"/>
                <a:ea typeface="Roboto"/>
                <a:cs typeface="Roboto"/>
                <a:sym typeface="Roboto"/>
              </a:rPr>
              <a:t>How does Pulse Oximetry work in </a:t>
            </a:r>
            <a:r>
              <a:rPr lang="en-US" dirty="0">
                <a:solidFill>
                  <a:srgbClr val="0000FF"/>
                </a:solidFill>
              </a:rPr>
              <a:t>MAX30102? </a:t>
            </a:r>
            <a:endParaRPr dirty="0">
              <a:solidFill>
                <a:srgbClr val="0000FF"/>
              </a:solidFill>
            </a:endParaRPr>
          </a:p>
        </p:txBody>
      </p:sp>
      <p:sp>
        <p:nvSpPr>
          <p:cNvPr id="149" name="Google Shape;149;g2eaa75b913b_0_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https://www.youtube.com/watch?v=MHPgamGQmDY</a:t>
            </a:r>
            <a:endParaRPr dirty="0"/>
          </a:p>
          <a:p>
            <a:pPr marL="0" lvl="0" indent="0" algn="l" rtl="0">
              <a:spcBef>
                <a:spcPts val="0"/>
              </a:spcBef>
              <a:spcAft>
                <a:spcPts val="0"/>
              </a:spcAft>
              <a:buNone/>
            </a:pPr>
            <a:endParaRPr dirty="0"/>
          </a:p>
        </p:txBody>
      </p:sp>
      <p:pic>
        <p:nvPicPr>
          <p:cNvPr id="150" name="Google Shape;150;g2eaa75b913b_0_10" descr="Pulse oximetry is an incredible piece of technology which is now used universally in critical care environments. In this video we review how these devices work, and the required level of knowledge for those sitting intensive care, anaesthetic and emergency medicine first part examinations." title="How does Pulse Oximetry work?">
            <a:hlinkClick r:id="rId4"/>
          </p:cNvPr>
          <p:cNvPicPr preferRelativeResize="0"/>
          <p:nvPr/>
        </p:nvPicPr>
        <p:blipFill>
          <a:blip r:embed="rId5">
            <a:alphaModFix/>
          </a:blip>
          <a:stretch>
            <a:fillRect/>
          </a:stretch>
        </p:blipFill>
        <p:spPr>
          <a:xfrm>
            <a:off x="1885675" y="1604025"/>
            <a:ext cx="4947900" cy="278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352825" y="698156"/>
            <a:ext cx="8586600" cy="665343"/>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207407"/>
              <a:buNone/>
            </a:pPr>
            <a:r>
              <a:rPr lang="en-US" sz="1500" b="1" dirty="0">
                <a:solidFill>
                  <a:srgbClr val="0000FF"/>
                </a:solidFill>
              </a:rPr>
              <a:t> </a:t>
            </a:r>
            <a:endParaRPr sz="1500" b="1" dirty="0">
              <a:solidFill>
                <a:srgbClr val="0000FF"/>
              </a:solidFill>
            </a:endParaRPr>
          </a:p>
          <a:p>
            <a:pPr marL="0" lvl="0" indent="0" algn="l" rtl="0">
              <a:lnSpc>
                <a:spcPct val="100000"/>
              </a:lnSpc>
              <a:spcBef>
                <a:spcPts val="0"/>
              </a:spcBef>
              <a:spcAft>
                <a:spcPts val="0"/>
              </a:spcAft>
              <a:buSzPct val="207407"/>
              <a:buNone/>
            </a:pPr>
            <a:endParaRPr sz="1500" b="1" dirty="0">
              <a:solidFill>
                <a:srgbClr val="0000FF"/>
              </a:solidFill>
            </a:endParaRPr>
          </a:p>
        </p:txBody>
      </p:sp>
      <p:graphicFrame>
        <p:nvGraphicFramePr>
          <p:cNvPr id="156" name="Google Shape;156;p10"/>
          <p:cNvGraphicFramePr/>
          <p:nvPr>
            <p:extLst>
              <p:ext uri="{D42A27DB-BD31-4B8C-83A1-F6EECF244321}">
                <p14:modId xmlns:p14="http://schemas.microsoft.com/office/powerpoint/2010/main" val="1675064071"/>
              </p:ext>
            </p:extLst>
          </p:nvPr>
        </p:nvGraphicFramePr>
        <p:xfrm>
          <a:off x="204575" y="616656"/>
          <a:ext cx="8734850" cy="3828687"/>
        </p:xfrm>
        <a:graphic>
          <a:graphicData uri="http://schemas.openxmlformats.org/drawingml/2006/table">
            <a:tbl>
              <a:tblPr firstRow="1" bandRow="1">
                <a:noFill/>
                <a:tableStyleId>{2374BCF6-948A-4347-9CD5-EB5E51A76757}</a:tableStyleId>
              </a:tblPr>
              <a:tblGrid>
                <a:gridCol w="8734850">
                  <a:extLst>
                    <a:ext uri="{9D8B030D-6E8A-4147-A177-3AD203B41FA5}">
                      <a16:colId xmlns:a16="http://schemas.microsoft.com/office/drawing/2014/main" val="20000"/>
                    </a:ext>
                  </a:extLst>
                </a:gridCol>
              </a:tblGrid>
              <a:tr h="3828687">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US" sz="1400" b="0" dirty="0">
                          <a:solidFill>
                            <a:srgbClr val="002060"/>
                          </a:solidFill>
                        </a:rPr>
                        <a:t>The microcontroller program sheet includes Program 1 (Example 5) to get the heart rate (HR) and Program 2 to get both HR and oxygen level on serial monitor.     </a:t>
                      </a: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lang="en-US" sz="1400" b="0" dirty="0">
                        <a:solidFill>
                          <a:srgbClr val="002060"/>
                        </a:solidFil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US" sz="1400" b="0" dirty="0">
                          <a:solidFill>
                            <a:srgbClr val="002060"/>
                          </a:solidFill>
                        </a:rPr>
                        <a:t>Watch the video at </a:t>
                      </a:r>
                      <a:r>
                        <a:rPr lang="en-US" sz="1400" b="0" u="sng" dirty="0">
                          <a:solidFill>
                            <a:srgbClr val="0000FF"/>
                          </a:solidFill>
                          <a:hlinkClick r:id="rId3">
                            <a:extLst>
                              <a:ext uri="{A12FA001-AC4F-418D-AE19-62706E023703}">
                                <ahyp:hlinkClr xmlns:ahyp="http://schemas.microsoft.com/office/drawing/2018/hyperlinkcolor" val="tx"/>
                              </a:ext>
                            </a:extLst>
                          </a:hlinkClick>
                        </a:rPr>
                        <a:t>https://www.youtube.com/watch?v=V5UvNVQsUsY&amp;t=2s</a:t>
                      </a:r>
                      <a:r>
                        <a:rPr lang="en-US" sz="1400" b="0" u="sng" dirty="0">
                          <a:solidFill>
                            <a:srgbClr val="002060"/>
                          </a:solidFill>
                        </a:rPr>
                        <a:t> </a:t>
                      </a:r>
                      <a:r>
                        <a:rPr lang="en-US" sz="1400" b="0" dirty="0">
                          <a:solidFill>
                            <a:srgbClr val="002060"/>
                          </a:solidFill>
                        </a:rPr>
                        <a:t>to install the SparkFun library from tools⇒ manage library⇒ search for MAX30102 ⇒ install.  </a:t>
                      </a:r>
                    </a:p>
                    <a:p>
                      <a:pPr marL="342900" marR="0" lvl="0" indent="-342900" algn="l" rtl="0">
                        <a:lnSpc>
                          <a:spcPct val="100000"/>
                        </a:lnSpc>
                        <a:spcBef>
                          <a:spcPts val="0"/>
                        </a:spcBef>
                        <a:spcAft>
                          <a:spcPts val="0"/>
                        </a:spcAft>
                        <a:buFont typeface="+mj-lt"/>
                        <a:buAutoNum type="arabicPeriod"/>
                      </a:pPr>
                      <a:endParaRPr lang="en-US" sz="1400" b="0" dirty="0">
                        <a:solidFill>
                          <a:srgbClr val="002060"/>
                        </a:solidFill>
                      </a:endParaRPr>
                    </a:p>
                    <a:p>
                      <a:pPr marL="342900" marR="0" lvl="0" indent="-342900" algn="l" rtl="0">
                        <a:lnSpc>
                          <a:spcPct val="100000"/>
                        </a:lnSpc>
                        <a:spcBef>
                          <a:spcPts val="0"/>
                        </a:spcBef>
                        <a:spcAft>
                          <a:spcPts val="0"/>
                        </a:spcAft>
                        <a:buFont typeface="+mj-lt"/>
                        <a:buAutoNum type="arabicPeriod"/>
                      </a:pPr>
                      <a:r>
                        <a:rPr lang="en-US" sz="1400" b="0" dirty="0">
                          <a:solidFill>
                            <a:srgbClr val="002060"/>
                          </a:solidFill>
                        </a:rPr>
                        <a:t>Then choose file⇒ examples⇒ sparkfun max30102⇒ example 5, compile and run.  </a:t>
                      </a:r>
                    </a:p>
                    <a:p>
                      <a:pPr marL="342900" marR="0" lvl="0" indent="-342900" algn="l" rtl="0">
                        <a:lnSpc>
                          <a:spcPct val="100000"/>
                        </a:lnSpc>
                        <a:spcBef>
                          <a:spcPts val="0"/>
                        </a:spcBef>
                        <a:spcAft>
                          <a:spcPts val="0"/>
                        </a:spcAft>
                        <a:buFont typeface="+mj-lt"/>
                        <a:buAutoNum type="arabicPeriod"/>
                      </a:pPr>
                      <a:endParaRPr lang="en-US" sz="1400" b="0" dirty="0">
                        <a:solidFill>
                          <a:srgbClr val="002060"/>
                        </a:solidFill>
                      </a:endParaRPr>
                    </a:p>
                    <a:p>
                      <a:pPr marL="342900" marR="0" lvl="0" indent="-342900" algn="l" rtl="0">
                        <a:lnSpc>
                          <a:spcPct val="100000"/>
                        </a:lnSpc>
                        <a:spcBef>
                          <a:spcPts val="0"/>
                        </a:spcBef>
                        <a:spcAft>
                          <a:spcPts val="0"/>
                        </a:spcAft>
                        <a:buFont typeface="+mj-lt"/>
                        <a:buAutoNum type="arabicPeriod"/>
                      </a:pPr>
                      <a:r>
                        <a:rPr lang="en-US" sz="1400" b="0" dirty="0">
                          <a:solidFill>
                            <a:srgbClr val="002060"/>
                          </a:solidFill>
                        </a:rPr>
                        <a:t>Choose serial monitor from tools to capture the HR. </a:t>
                      </a:r>
                    </a:p>
                    <a:p>
                      <a:pPr marL="342900" marR="0" lvl="0" indent="-342900" algn="l" rtl="0">
                        <a:lnSpc>
                          <a:spcPct val="100000"/>
                        </a:lnSpc>
                        <a:spcBef>
                          <a:spcPts val="0"/>
                        </a:spcBef>
                        <a:spcAft>
                          <a:spcPts val="0"/>
                        </a:spcAft>
                        <a:buFont typeface="+mj-lt"/>
                        <a:buAutoNum type="arabicPeriod"/>
                      </a:pPr>
                      <a:endParaRPr lang="en-US" sz="1400" b="0" dirty="0">
                        <a:solidFill>
                          <a:srgbClr val="002060"/>
                        </a:solidFill>
                      </a:endParaRPr>
                    </a:p>
                    <a:p>
                      <a:pPr marL="342900" marR="0" lvl="0" indent="-342900" algn="l" rtl="0">
                        <a:lnSpc>
                          <a:spcPct val="100000"/>
                        </a:lnSpc>
                        <a:spcBef>
                          <a:spcPts val="0"/>
                        </a:spcBef>
                        <a:spcAft>
                          <a:spcPts val="0"/>
                        </a:spcAft>
                        <a:buFont typeface="+mj-lt"/>
                        <a:buAutoNum type="arabicPeriod"/>
                      </a:pPr>
                      <a:r>
                        <a:rPr lang="en-US" sz="1400" b="0" dirty="0">
                          <a:solidFill>
                            <a:srgbClr val="002060"/>
                          </a:solidFill>
                        </a:rPr>
                        <a:t>Copy &amp; paste Program 2 from the program sheet to capture oxygen level and heart rate measurements.  (Note: You need to put your finger on the sensor!) </a:t>
                      </a:r>
                      <a:endParaRPr sz="1400" b="0" dirty="0">
                        <a:solidFill>
                          <a:srgbClr val="002060"/>
                        </a:solidFill>
                      </a:endParaRPr>
                    </a:p>
                    <a:p>
                      <a:pPr marL="0" marR="0" lvl="0" indent="0" algn="l" rtl="0">
                        <a:lnSpc>
                          <a:spcPct val="100000"/>
                        </a:lnSpc>
                        <a:spcBef>
                          <a:spcPts val="0"/>
                        </a:spcBef>
                        <a:spcAft>
                          <a:spcPts val="0"/>
                        </a:spcAft>
                        <a:buNone/>
                      </a:pPr>
                      <a:endParaRPr sz="1400" b="0" dirty="0">
                        <a:solidFill>
                          <a:srgbClr val="002060"/>
                        </a:solidFill>
                      </a:endParaRPr>
                    </a:p>
                  </a:txBody>
                  <a:tcPr marL="68575" marR="68575" marT="34300" marB="34300">
                    <a:solidFill>
                      <a:schemeClr val="lt1"/>
                    </a:solidFill>
                  </a:tcPr>
                </a:tc>
                <a:extLst>
                  <a:ext uri="{0D108BD9-81ED-4DB2-BD59-A6C34878D82A}">
                    <a16:rowId xmlns:a16="http://schemas.microsoft.com/office/drawing/2014/main" val="10000"/>
                  </a:ext>
                </a:extLst>
              </a:tr>
            </a:tbl>
          </a:graphicData>
        </a:graphic>
      </p:graphicFrame>
      <p:pic>
        <p:nvPicPr>
          <p:cNvPr id="157" name="Google Shape;157;p10" descr="Learn about MAX 30102 Heart Beat Sensor and how to use it. MAX30102 is a highly sensitive bio sensor which can used to get various human health parameters like Heartbeat, Oxygen level in blood and much more.&#10;&#10;Follow Us❤️/ Contact :&#10;Instagram: https://www.instagram.com/utgo_tech/&#10;Telegram:  https://t.me/UtGoTech&#10;&#10;---------------------------------------------------------&#10;&#10;Components Link:&#10;&#10;MAX30102 Module :                   https://amzn.to/3XbkZkN&#10;Arduino Uno Board :                   https://amzn.to/3GwFuS0&#10;Small Breadboard :                     https://amzn.to/3X1H8SB&#10;Jumper Wires :                            https://amzn.to/3IRqb9n&#10;&#10;&#10;Subscribe It's Free:-----    https://bit.ly/34GtRnZ&#10;&#10;&#10;----------------- In Video Content --------------------------------------------------------------------------------------&#10;MAX 30102 Datasheet:           http://bit.ly/2QVjcAF&#10;      &#10;------------------------------------------------------------------------------------------------------------------------------------&#10;&#10;&#10;---------------  Other Videos and Tutorials Links :-------------------------------------------------------------&#10;https://youtu.be/plFFiWqGFec       :  How to use RFID CARD READER&#10;https://youtu.be/5mo5l0B4cPQ     :  DigiSpark Tutorial&#10;https://youtu.be/uTahqsOS0Jw     :  How to  use Liquid Crystal Display | LCD&#10;https://youtu.be/eBItklNoDrY         :  HOW TO USE I2C LCD DISPLAY&#10;https://youtu.be/kbCqqb12B5o     :   How to program ESP8266 using Arduino IDE&#10;https://youtu.be/rNBHkGJebW0    :  How to host web pages using ESP8266&#10;------------------------------------------------------------------------------------------------------------------------------------&#10;&#10;&#10;Thanks for watching this Video. If you like this video then hit the LIKE button, share it.&#10;&#10;Please share your questions, suggestions and thoughts regarding this project in the comment section below :) &#10;&#10;Need any help, ask in the comment section .&#10;&#10;If you want to support me then please subscribe to my YouTube Channel&#10;https://bit.ly/34GtRnZ&#10;Thanks, see you again in my next tutorial.&#10;&#10;-----------------------------------------------------------------------------------------------------------------&#10;Here my social sites:&#10;Twitter: https://twitter.com/UtGo2&#10;Facebook: https://www.facebook.com/ut.go.524&#10;Instagram : https://www.instagram.com/utgo_tech/&#10;&#10;&#10;&#10;&#10;Like | Share | Subscribe | Comment&#10;&#10;&#10;&#10;&#10;&#10;&#10;Royalty Free Music from Bensound" title="What is MAX30102 and how to use it | Heart Beat Sensor | UtGo">
            <a:hlinkClick r:id="rId4"/>
          </p:cNvPr>
          <p:cNvPicPr preferRelativeResize="0"/>
          <p:nvPr/>
        </p:nvPicPr>
        <p:blipFill>
          <a:blip r:embed="rId5">
            <a:alphaModFix/>
          </a:blip>
          <a:stretch>
            <a:fillRect/>
          </a:stretch>
        </p:blipFill>
        <p:spPr>
          <a:xfrm>
            <a:off x="1660350" y="3351229"/>
            <a:ext cx="3232925" cy="1483150"/>
          </a:xfrm>
          <a:prstGeom prst="rect">
            <a:avLst/>
          </a:prstGeom>
          <a:noFill/>
          <a:ln>
            <a:noFill/>
          </a:ln>
        </p:spPr>
      </p:pic>
      <p:pic>
        <p:nvPicPr>
          <p:cNvPr id="158" name="Google Shape;158;p10"/>
          <p:cNvPicPr preferRelativeResize="0"/>
          <p:nvPr/>
        </p:nvPicPr>
        <p:blipFill>
          <a:blip r:embed="rId6">
            <a:alphaModFix/>
          </a:blip>
          <a:stretch>
            <a:fillRect/>
          </a:stretch>
        </p:blipFill>
        <p:spPr>
          <a:xfrm>
            <a:off x="6764318" y="3114158"/>
            <a:ext cx="1040607" cy="1957292"/>
          </a:xfrm>
          <a:prstGeom prst="rect">
            <a:avLst/>
          </a:prstGeom>
          <a:noFill/>
          <a:ln>
            <a:noFill/>
          </a:ln>
        </p:spPr>
      </p:pic>
      <p:sp>
        <p:nvSpPr>
          <p:cNvPr id="3" name="TextBox 2">
            <a:extLst>
              <a:ext uri="{FF2B5EF4-FFF2-40B4-BE49-F238E27FC236}">
                <a16:creationId xmlns:a16="http://schemas.microsoft.com/office/drawing/2014/main" id="{630584D3-3B02-C13B-1CD5-248B4FBB8FDB}"/>
              </a:ext>
            </a:extLst>
          </p:cNvPr>
          <p:cNvSpPr txBox="1"/>
          <p:nvPr/>
        </p:nvSpPr>
        <p:spPr>
          <a:xfrm>
            <a:off x="2360125" y="95930"/>
            <a:ext cx="4572000" cy="523220"/>
          </a:xfrm>
          <a:prstGeom prst="rect">
            <a:avLst/>
          </a:prstGeom>
          <a:noFill/>
        </p:spPr>
        <p:txBody>
          <a:bodyPr wrap="square">
            <a:spAutoFit/>
          </a:bodyPr>
          <a:lstStyle/>
          <a:p>
            <a:r>
              <a:rPr lang="en-US" sz="2800" dirty="0">
                <a:solidFill>
                  <a:srgbClr val="0000FF"/>
                </a:solidFill>
              </a:rPr>
              <a:t>Programming MAX30102</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0" y="161825"/>
            <a:ext cx="9144000" cy="789645"/>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US" sz="2700" dirty="0">
                <a:solidFill>
                  <a:srgbClr val="0000FF"/>
                </a:solidFill>
              </a:rPr>
              <a:t>Part 4: </a:t>
            </a:r>
            <a:r>
              <a:rPr lang="en-US" sz="2700" dirty="0">
                <a:solidFill>
                  <a:srgbClr val="0000FF"/>
                </a:solidFill>
                <a:effectLst/>
                <a:latin typeface="+mj-lt"/>
                <a:ea typeface="Cambria" panose="02040503050406030204" pitchFamily="18" charset="0"/>
              </a:rPr>
              <a:t>Understanding the </a:t>
            </a:r>
            <a:r>
              <a:rPr lang="en-US" sz="2700" dirty="0">
                <a:solidFill>
                  <a:srgbClr val="0000FF"/>
                </a:solidFill>
              </a:rPr>
              <a:t>AD8323</a:t>
            </a:r>
            <a:r>
              <a:rPr lang="en-US" sz="2700" dirty="0">
                <a:solidFill>
                  <a:srgbClr val="0000FF"/>
                </a:solidFill>
                <a:effectLst/>
                <a:latin typeface="+mj-lt"/>
                <a:ea typeface="Open Sans" panose="020B0606030504020204" pitchFamily="34" charset="0"/>
              </a:rPr>
              <a:t> </a:t>
            </a:r>
            <a:r>
              <a:rPr lang="en-US" sz="2700" dirty="0">
                <a:solidFill>
                  <a:srgbClr val="0000FF"/>
                </a:solidFill>
              </a:rPr>
              <a:t>ECG Sensor</a:t>
            </a:r>
            <a:br>
              <a:rPr lang="en-US" dirty="0"/>
            </a:br>
            <a:endParaRPr dirty="0"/>
          </a:p>
        </p:txBody>
      </p:sp>
      <p:pic>
        <p:nvPicPr>
          <p:cNvPr id="164" name="Google Shape;164;p12"/>
          <p:cNvPicPr preferRelativeResize="0"/>
          <p:nvPr/>
        </p:nvPicPr>
        <p:blipFill rotWithShape="1">
          <a:blip r:embed="rId3">
            <a:alphaModFix/>
          </a:blip>
          <a:srcRect/>
          <a:stretch/>
        </p:blipFill>
        <p:spPr>
          <a:xfrm>
            <a:off x="839337" y="1019752"/>
            <a:ext cx="4923430" cy="3349243"/>
          </a:xfrm>
          <a:prstGeom prst="rect">
            <a:avLst/>
          </a:prstGeom>
          <a:noFill/>
          <a:ln>
            <a:noFill/>
          </a:ln>
        </p:spPr>
      </p:pic>
      <p:sp>
        <p:nvSpPr>
          <p:cNvPr id="165" name="Google Shape;165;p12"/>
          <p:cNvSpPr txBox="1"/>
          <p:nvPr/>
        </p:nvSpPr>
        <p:spPr>
          <a:xfrm>
            <a:off x="4076416" y="4544389"/>
            <a:ext cx="457029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dirty="0">
                <a:solidFill>
                  <a:srgbClr val="000000"/>
                </a:solidFill>
                <a:latin typeface="Arial"/>
                <a:ea typeface="Arial"/>
                <a:cs typeface="Arial"/>
                <a:sym typeface="Arial"/>
              </a:rPr>
              <a:t>https://www.youtube.com/watch?v=01y_Vu_sAQU&amp;t=463s</a:t>
            </a:r>
            <a:endParaRPr dirty="0"/>
          </a:p>
        </p:txBody>
      </p:sp>
      <p:pic>
        <p:nvPicPr>
          <p:cNvPr id="166" name="Google Shape;166;p12"/>
          <p:cNvPicPr preferRelativeResize="0"/>
          <p:nvPr/>
        </p:nvPicPr>
        <p:blipFill rotWithShape="1">
          <a:blip r:embed="rId4">
            <a:alphaModFix/>
          </a:blip>
          <a:srcRect/>
          <a:stretch/>
        </p:blipFill>
        <p:spPr>
          <a:xfrm>
            <a:off x="6068989" y="1448463"/>
            <a:ext cx="2446361" cy="2246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ea970fde8f_0_54"/>
          <p:cNvSpPr txBox="1">
            <a:spLocks noGrp="1"/>
          </p:cNvSpPr>
          <p:nvPr>
            <p:ph type="title"/>
          </p:nvPr>
        </p:nvSpPr>
        <p:spPr>
          <a:xfrm>
            <a:off x="175585" y="1327621"/>
            <a:ext cx="4841258" cy="37201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p>
          <a:p>
            <a:pPr marL="0" lvl="0" indent="0" algn="l" rtl="0">
              <a:spcBef>
                <a:spcPts val="0"/>
              </a:spcBef>
              <a:spcAft>
                <a:spcPts val="0"/>
              </a:spcAft>
              <a:buClr>
                <a:schemeClr val="dk1"/>
              </a:buClr>
              <a:buFont typeface="Arial"/>
              <a:buNone/>
            </a:pPr>
            <a:endParaRPr sz="1050" dirty="0"/>
          </a:p>
        </p:txBody>
      </p:sp>
      <p:pic>
        <p:nvPicPr>
          <p:cNvPr id="172" name="Google Shape;172;g2ea970fde8f_0_54" descr="The AD8232 is an integrated signal conditioning block for ECG and other biopotential measurement applications. It is designed to extract, amplify, and filter small biopotential signals in the presence of noisy conditions, such as those created by motion or remote electrode placement. This design allows for an ultralow-power analog-to-digital converter (ADC) or an embedded microcontroller to acquire the output signal easily.&#10;&#10;The AD8232 can implement a two-pole high-pass filter for eliminating motion artifacts and the electrode half-cell potential.&#10;This filter is tightly coupled with the instrumentation architecture of the amplifier to allow both large gain and high-pass&#10;filtering in a single stage, thereby saving space and cost.&#10;An uncommitted operational amplifier enables the AD8232 to create a three-pole low-pass filter to remove additional noise.&#10;The user can select the frequency cutoff of all filters to suit different types of applications.&#10;&#10;1. Arduino Uno Board                                   Buy from Amazon: https://amzn.to/2TX1YCQ&#10;2. AECG Module AD8232                             Buy from Amazon: https://amzn.to/2Nqvr6V&#10;3. ECG Electrodes - 3 pieces                        Buy from Amazon: https://amzn.to/2Nqvr6V&#10;4. ECG Electrode Connector -3.5 mm         Buy from Amazon: https://amzn.to/2Nqvr6V&#10;5. Connecting Wires                                      Buy from Amazon: https://amzn.to/2NqCT1W&#10;&#10;Source Code &amp; Circuit Diagram : https://electronicsinnovation.com/low-cost-ad8232-based-ecg-heart-monitoring-system-using-arduino/&#10;&#10;To improve common-mode rejection of the line frequencies in the system and other undesired interferences, the AD8232 includes an amplifier for driven lead applications, such as right leg drive (RLD).&#10;The AD8232 includes a fast restore function that reduces the duration of otherwise long settling tails of the high-pass filters.&#10;After an abrupt signal change that rails the amplifier (such as a lead off condition), the AD8232 automatically adjusts to a higher filter cutoff. This feature allows the AD8232 to recover quickly, and therefore, to take valid measurements soon after connecting the electrodes to the subject.&#10;The AD8232 is available in a 4 mm × 4 mm, 20-lead LFCSP package. &#10;Performance is specified from 0°C to 70°C and is operational from −40°C to +85°C.&#10;&#10;Subscribe to Electronics Innovation &#10;► http://bit.ly/ElectronicsInnovation&#10;&#10;Visit Electronics Innovation.com for more Tutorials, Tips, Projects and How It Works videos:&#10;► http://electronicsinnovation.com/&#10;&#10;Like my page on Facebook:&#10;► https://www.facebook.com/ElectroniczInnovation&#10;&#10;Animation:&#10;OPENPediatrics(https://www.youtube.com/OPENPediatrics)&#10;Basic Cardiac Anatomy and Physiology(https://www.youtube.com/watch?v=V633r0Lo-_o)" title="Low-cost ECG &amp; Heart monitoring system with AD8232 using Arduino.">
            <a:hlinkClick r:id="rId3"/>
          </p:cNvPr>
          <p:cNvPicPr preferRelativeResize="0"/>
          <p:nvPr/>
        </p:nvPicPr>
        <p:blipFill>
          <a:blip r:embed="rId4">
            <a:alphaModFix/>
          </a:blip>
          <a:stretch>
            <a:fillRect/>
          </a:stretch>
        </p:blipFill>
        <p:spPr>
          <a:xfrm>
            <a:off x="4812957" y="1588762"/>
            <a:ext cx="3985817" cy="2278904"/>
          </a:xfrm>
          <a:prstGeom prst="rect">
            <a:avLst/>
          </a:prstGeom>
          <a:noFill/>
          <a:ln>
            <a:noFill/>
          </a:ln>
        </p:spPr>
      </p:pic>
      <p:sp>
        <p:nvSpPr>
          <p:cNvPr id="3" name="TextBox 2">
            <a:extLst>
              <a:ext uri="{FF2B5EF4-FFF2-40B4-BE49-F238E27FC236}">
                <a16:creationId xmlns:a16="http://schemas.microsoft.com/office/drawing/2014/main" id="{681F8AB8-445C-52CC-6F11-EFA510415BFC}"/>
              </a:ext>
            </a:extLst>
          </p:cNvPr>
          <p:cNvSpPr txBox="1"/>
          <p:nvPr/>
        </p:nvSpPr>
        <p:spPr>
          <a:xfrm>
            <a:off x="4767118" y="3990307"/>
            <a:ext cx="4201297" cy="276999"/>
          </a:xfrm>
          <a:prstGeom prst="rect">
            <a:avLst/>
          </a:prstGeom>
          <a:noFill/>
        </p:spPr>
        <p:txBody>
          <a:bodyPr wrap="square">
            <a:spAutoFit/>
          </a:bodyPr>
          <a:lstStyle/>
          <a:p>
            <a:r>
              <a:rPr lang="en-US" sz="1200" u="sng" dirty="0">
                <a:solidFill>
                  <a:schemeClr val="hlink"/>
                </a:solidFill>
                <a:hlinkClick r:id="rId5"/>
              </a:rPr>
              <a:t>https://www.youtube.com/watch?v=01y_Vu_sAQU&amp;t=463s</a:t>
            </a:r>
            <a:endParaRPr lang="en-US" sz="1200" dirty="0"/>
          </a:p>
        </p:txBody>
      </p:sp>
      <p:sp>
        <p:nvSpPr>
          <p:cNvPr id="5" name="TextBox 4">
            <a:extLst>
              <a:ext uri="{FF2B5EF4-FFF2-40B4-BE49-F238E27FC236}">
                <a16:creationId xmlns:a16="http://schemas.microsoft.com/office/drawing/2014/main" id="{C851AB45-E441-1F9B-D0C1-1D2AE0B4795A}"/>
              </a:ext>
            </a:extLst>
          </p:cNvPr>
          <p:cNvSpPr txBox="1"/>
          <p:nvPr/>
        </p:nvSpPr>
        <p:spPr>
          <a:xfrm>
            <a:off x="175585" y="1327621"/>
            <a:ext cx="4261786" cy="3323987"/>
          </a:xfrm>
          <a:prstGeom prst="rect">
            <a:avLst/>
          </a:prstGeom>
          <a:noFill/>
        </p:spPr>
        <p:txBody>
          <a:bodyPr wrap="square">
            <a:spAutoFit/>
          </a:bodyPr>
          <a:lstStyle/>
          <a:p>
            <a:pPr marL="342900" indent="-342900">
              <a:buFont typeface="+mj-lt"/>
              <a:buAutoNum type="arabicPeriod"/>
            </a:pPr>
            <a:r>
              <a:rPr lang="en-US" dirty="0"/>
              <a:t>Watch this video.</a:t>
            </a:r>
          </a:p>
          <a:p>
            <a:pPr marL="342900" indent="-342900">
              <a:buFont typeface="+mj-lt"/>
              <a:buAutoNum type="arabicPeriod"/>
            </a:pPr>
            <a:endParaRPr lang="en-US" dirty="0"/>
          </a:p>
          <a:p>
            <a:pPr marL="342900" indent="-342900">
              <a:buFont typeface="+mj-lt"/>
              <a:buAutoNum type="arabicPeriod"/>
            </a:pPr>
            <a:r>
              <a:rPr lang="en-US" dirty="0"/>
              <a:t>Connect the AD8323 sensor to the Arduino as in the video.</a:t>
            </a:r>
          </a:p>
          <a:p>
            <a:pPr marL="342900" indent="-342900">
              <a:buFont typeface="+mj-lt"/>
              <a:buAutoNum type="arabicPeriod"/>
            </a:pPr>
            <a:endParaRPr lang="en-US" dirty="0"/>
          </a:p>
          <a:p>
            <a:pPr marL="342900" indent="-342900">
              <a:buFont typeface="+mj-lt"/>
              <a:buAutoNum type="arabicPeriod"/>
            </a:pPr>
            <a:r>
              <a:rPr lang="en-US" dirty="0"/>
              <a:t>Copy and paste the program in Slide 18. </a:t>
            </a:r>
          </a:p>
          <a:p>
            <a:pPr marL="342900" indent="-342900">
              <a:buFont typeface="+mj-lt"/>
              <a:buAutoNum type="arabicPeriod"/>
            </a:pPr>
            <a:endParaRPr lang="en-US" dirty="0"/>
          </a:p>
          <a:p>
            <a:pPr marL="342900" indent="-342900">
              <a:buFont typeface="+mj-lt"/>
              <a:buAutoNum type="arabicPeriod"/>
            </a:pPr>
            <a:r>
              <a:rPr lang="en-US" dirty="0"/>
              <a:t>Compile and run. </a:t>
            </a:r>
          </a:p>
          <a:p>
            <a:pPr marL="342900" indent="-342900">
              <a:buFont typeface="+mj-lt"/>
              <a:buAutoNum type="arabicPeriod"/>
            </a:pPr>
            <a:endParaRPr lang="en-US" dirty="0"/>
          </a:p>
          <a:p>
            <a:pPr marL="342900" indent="-342900">
              <a:buFont typeface="+mj-lt"/>
              <a:buAutoNum type="arabicPeriod"/>
            </a:pPr>
            <a:r>
              <a:rPr lang="en-US" dirty="0"/>
              <a:t>Choose serial plotter to capture ECG. </a:t>
            </a:r>
          </a:p>
          <a:p>
            <a:pPr marL="342900" indent="-342900">
              <a:buFont typeface="+mj-lt"/>
              <a:buAutoNum type="arabicPeriod"/>
            </a:pPr>
            <a:endParaRPr lang="en-US" dirty="0"/>
          </a:p>
          <a:p>
            <a:pPr marL="342900" indent="-342900">
              <a:buFont typeface="+mj-lt"/>
              <a:buAutoNum type="arabicPeriod"/>
            </a:pPr>
            <a:r>
              <a:rPr lang="en-US" dirty="0"/>
              <a:t>Place the leads on the right position as in the video. </a:t>
            </a:r>
          </a:p>
          <a:p>
            <a:pPr marL="342900" indent="-342900">
              <a:buFont typeface="+mj-lt"/>
              <a:buAutoNum type="arabicPeriod"/>
            </a:pPr>
            <a:endParaRPr lang="en-US" dirty="0"/>
          </a:p>
          <a:p>
            <a:pPr marL="342900" indent="-342900">
              <a:buFont typeface="+mj-lt"/>
              <a:buAutoNum type="arabicPeriod"/>
            </a:pPr>
            <a:r>
              <a:rPr lang="en-US" dirty="0"/>
              <a:t>Compute the peaks for 15 seconds. </a:t>
            </a:r>
          </a:p>
        </p:txBody>
      </p:sp>
      <p:sp>
        <p:nvSpPr>
          <p:cNvPr id="7" name="TextBox 6">
            <a:extLst>
              <a:ext uri="{FF2B5EF4-FFF2-40B4-BE49-F238E27FC236}">
                <a16:creationId xmlns:a16="http://schemas.microsoft.com/office/drawing/2014/main" id="{AF96A7F5-AB30-FD78-D624-372DF9702797}"/>
              </a:ext>
            </a:extLst>
          </p:cNvPr>
          <p:cNvSpPr txBox="1"/>
          <p:nvPr/>
        </p:nvSpPr>
        <p:spPr>
          <a:xfrm>
            <a:off x="889685" y="395197"/>
            <a:ext cx="7098957" cy="523220"/>
          </a:xfrm>
          <a:prstGeom prst="rect">
            <a:avLst/>
          </a:prstGeom>
          <a:noFill/>
        </p:spPr>
        <p:txBody>
          <a:bodyPr wrap="square">
            <a:spAutoFit/>
          </a:bodyPr>
          <a:lstStyle/>
          <a:p>
            <a:pPr algn="ctr"/>
            <a:r>
              <a:rPr lang="en-US" sz="2800" dirty="0">
                <a:solidFill>
                  <a:srgbClr val="0000FF"/>
                </a:solidFill>
                <a:effectLst/>
                <a:latin typeface="+mj-lt"/>
                <a:ea typeface="Cambria" panose="02040503050406030204" pitchFamily="18" charset="0"/>
              </a:rPr>
              <a:t>Programming </a:t>
            </a:r>
            <a:r>
              <a:rPr lang="en-US" sz="2800" dirty="0">
                <a:solidFill>
                  <a:srgbClr val="0000FF"/>
                </a:solidFill>
              </a:rPr>
              <a:t>AD8323</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218375" y="799204"/>
            <a:ext cx="8684400" cy="6959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600" dirty="0">
                <a:solidFill>
                  <a:schemeClr val="tx1"/>
                </a:solidFill>
              </a:rPr>
              <a:t>(Note: You can see the values on serial monitor or see the ECG signal on serial plotter by choosing that from the toolbar in the IDE.)</a:t>
            </a:r>
            <a:endParaRPr sz="1600" b="1" dirty="0">
              <a:solidFill>
                <a:schemeClr val="tx1"/>
              </a:solidFill>
            </a:endParaRPr>
          </a:p>
        </p:txBody>
      </p:sp>
      <p:pic>
        <p:nvPicPr>
          <p:cNvPr id="178" name="Google Shape;178;p13"/>
          <p:cNvPicPr preferRelativeResize="0">
            <a:picLocks noGrp="1"/>
          </p:cNvPicPr>
          <p:nvPr>
            <p:ph type="body" idx="1"/>
          </p:nvPr>
        </p:nvPicPr>
        <p:blipFill rotWithShape="1">
          <a:blip r:embed="rId3">
            <a:alphaModFix/>
          </a:blip>
          <a:srcRect/>
          <a:stretch/>
        </p:blipFill>
        <p:spPr>
          <a:xfrm>
            <a:off x="218375" y="1561225"/>
            <a:ext cx="4773916" cy="3374291"/>
          </a:xfrm>
          <a:prstGeom prst="rect">
            <a:avLst/>
          </a:prstGeom>
          <a:noFill/>
          <a:ln>
            <a:noFill/>
          </a:ln>
        </p:spPr>
      </p:pic>
      <p:sp>
        <p:nvSpPr>
          <p:cNvPr id="179" name="Google Shape;179;p13"/>
          <p:cNvSpPr txBox="1"/>
          <p:nvPr/>
        </p:nvSpPr>
        <p:spPr>
          <a:xfrm>
            <a:off x="5296225" y="1950463"/>
            <a:ext cx="3629400" cy="2862900"/>
          </a:xfrm>
          <a:prstGeom prst="rect">
            <a:avLst/>
          </a:prstGeom>
          <a:solidFill>
            <a:schemeClr val="lt1"/>
          </a:solidFill>
          <a:ln w="9525"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FF"/>
                </a:solidFill>
                <a:latin typeface="Open Sans"/>
                <a:ea typeface="Open Sans"/>
                <a:cs typeface="Open Sans"/>
                <a:sym typeface="Open Sans"/>
              </a:rPr>
              <a:t>void setup() {</a:t>
            </a:r>
            <a:endParaRPr sz="1200" dirty="0">
              <a:solidFill>
                <a:srgbClr val="0000FF"/>
              </a:solidFill>
            </a:endParaRPr>
          </a:p>
          <a:p>
            <a:pPr marL="0" marR="0" lvl="0" indent="0" algn="l" rtl="0">
              <a:lnSpc>
                <a:spcPct val="100000"/>
              </a:lnSpc>
              <a:spcBef>
                <a:spcPts val="0"/>
              </a:spcBef>
              <a:spcAft>
                <a:spcPts val="0"/>
              </a:spcAft>
              <a:buNone/>
            </a:pPr>
            <a:r>
              <a:rPr lang="en-US" sz="1200" b="0" i="0" u="none" strike="noStrike" cap="none" dirty="0">
                <a:solidFill>
                  <a:srgbClr val="0000FF"/>
                </a:solidFill>
                <a:latin typeface="Open Sans"/>
                <a:ea typeface="Open Sans"/>
                <a:cs typeface="Open Sans"/>
                <a:sym typeface="Open Sans"/>
              </a:rPr>
              <a:t>Serial.begin(9600);</a:t>
            </a:r>
            <a:br>
              <a:rPr lang="en-US" sz="1200" b="0" i="0" u="none" strike="noStrike" cap="none" dirty="0">
                <a:solidFill>
                  <a:srgbClr val="0000FF"/>
                </a:solidFill>
                <a:latin typeface="Open Sans"/>
                <a:ea typeface="Open Sans"/>
                <a:cs typeface="Open Sans"/>
                <a:sym typeface="Open Sans"/>
              </a:rPr>
            </a:br>
            <a:r>
              <a:rPr lang="en-US" sz="1200" b="0" i="0" u="none" strike="noStrike" cap="none" dirty="0">
                <a:solidFill>
                  <a:srgbClr val="0000FF"/>
                </a:solidFill>
                <a:latin typeface="Open Sans"/>
                <a:ea typeface="Open Sans"/>
                <a:cs typeface="Open Sans"/>
                <a:sym typeface="Open Sans"/>
              </a:rPr>
              <a:t>pinMode(10,INPUT);</a:t>
            </a:r>
            <a:br>
              <a:rPr lang="en-US" sz="1200" b="0" i="0" u="none" strike="noStrike" cap="none" dirty="0">
                <a:solidFill>
                  <a:srgbClr val="0000FF"/>
                </a:solidFill>
                <a:latin typeface="Open Sans"/>
                <a:ea typeface="Open Sans"/>
                <a:cs typeface="Open Sans"/>
                <a:sym typeface="Open Sans"/>
              </a:rPr>
            </a:br>
            <a:r>
              <a:rPr lang="en-US" sz="1200" b="0" i="0" u="none" strike="noStrike" cap="none" dirty="0">
                <a:solidFill>
                  <a:srgbClr val="0000FF"/>
                </a:solidFill>
                <a:latin typeface="Open Sans"/>
                <a:ea typeface="Open Sans"/>
                <a:cs typeface="Open Sans"/>
                <a:sym typeface="Open Sans"/>
              </a:rPr>
              <a:t>pinMode(11,INPUT);</a:t>
            </a:r>
            <a:endParaRPr sz="1200" dirty="0">
              <a:solidFill>
                <a:srgbClr val="0000FF"/>
              </a:solidFill>
            </a:endParaRPr>
          </a:p>
          <a:p>
            <a:pPr marL="0" marR="0" lvl="0" indent="0" algn="l" rtl="0">
              <a:lnSpc>
                <a:spcPct val="100000"/>
              </a:lnSpc>
              <a:spcBef>
                <a:spcPts val="0"/>
              </a:spcBef>
              <a:spcAft>
                <a:spcPts val="0"/>
              </a:spcAft>
              <a:buNone/>
            </a:pPr>
            <a:r>
              <a:rPr lang="en-US" sz="1200" b="0" i="0" u="none" strike="noStrike" cap="none" dirty="0">
                <a:solidFill>
                  <a:srgbClr val="0000FF"/>
                </a:solidFill>
                <a:latin typeface="Open Sans"/>
                <a:ea typeface="Open Sans"/>
                <a:cs typeface="Open Sans"/>
                <a:sym typeface="Open Sans"/>
              </a:rPr>
              <a:t>}</a:t>
            </a:r>
            <a:endParaRPr sz="1200" dirty="0">
              <a:solidFill>
                <a:srgbClr val="0000FF"/>
              </a:solidFill>
            </a:endParaRPr>
          </a:p>
          <a:p>
            <a:pPr marL="0" marR="0" lvl="0" indent="0" algn="l" rtl="0">
              <a:lnSpc>
                <a:spcPct val="100000"/>
              </a:lnSpc>
              <a:spcBef>
                <a:spcPts val="0"/>
              </a:spcBef>
              <a:spcAft>
                <a:spcPts val="0"/>
              </a:spcAft>
              <a:buNone/>
            </a:pPr>
            <a:r>
              <a:rPr lang="en-US" sz="1200" b="0" i="0" u="none" strike="noStrike" cap="none" dirty="0">
                <a:solidFill>
                  <a:srgbClr val="0000FF"/>
                </a:solidFill>
                <a:latin typeface="Open Sans"/>
                <a:ea typeface="Open Sans"/>
                <a:cs typeface="Open Sans"/>
                <a:sym typeface="Open Sans"/>
              </a:rPr>
              <a:t>void loop() {</a:t>
            </a:r>
            <a:endParaRPr sz="1200" dirty="0">
              <a:solidFill>
                <a:srgbClr val="0000FF"/>
              </a:solidFill>
            </a:endParaRPr>
          </a:p>
          <a:p>
            <a:pPr marL="0" marR="0" lvl="0" indent="0" algn="l" rtl="0">
              <a:lnSpc>
                <a:spcPct val="100000"/>
              </a:lnSpc>
              <a:spcBef>
                <a:spcPts val="0"/>
              </a:spcBef>
              <a:spcAft>
                <a:spcPts val="0"/>
              </a:spcAft>
              <a:buNone/>
            </a:pPr>
            <a:r>
              <a:rPr lang="en-US" sz="1200" b="0" i="0" u="none" strike="noStrike" cap="none" dirty="0">
                <a:solidFill>
                  <a:srgbClr val="0000FF"/>
                </a:solidFill>
                <a:latin typeface="Open Sans"/>
                <a:ea typeface="Open Sans"/>
                <a:cs typeface="Open Sans"/>
                <a:sym typeface="Open Sans"/>
              </a:rPr>
              <a:t>if((digitalRead(10)==1)||(digitalRead(11)==1))</a:t>
            </a:r>
            <a:endParaRPr sz="1200" dirty="0">
              <a:solidFill>
                <a:srgbClr val="0000FF"/>
              </a:solidFill>
            </a:endParaRPr>
          </a:p>
          <a:p>
            <a:pPr marL="0" marR="0" lvl="0" indent="0" algn="l" rtl="0">
              <a:lnSpc>
                <a:spcPct val="100000"/>
              </a:lnSpc>
              <a:spcBef>
                <a:spcPts val="0"/>
              </a:spcBef>
              <a:spcAft>
                <a:spcPts val="0"/>
              </a:spcAft>
              <a:buNone/>
            </a:pPr>
            <a:r>
              <a:rPr lang="en-US" sz="1200" b="0" i="0" u="none" strike="noStrike" cap="none" dirty="0">
                <a:solidFill>
                  <a:srgbClr val="0000FF"/>
                </a:solidFill>
                <a:latin typeface="Open Sans"/>
                <a:ea typeface="Open Sans"/>
                <a:cs typeface="Open Sans"/>
                <a:sym typeface="Open Sans"/>
              </a:rPr>
              <a:t>{</a:t>
            </a:r>
            <a:br>
              <a:rPr lang="en-US" sz="1200" b="0" i="0" u="none" strike="noStrike" cap="none" dirty="0">
                <a:solidFill>
                  <a:srgbClr val="0000FF"/>
                </a:solidFill>
                <a:latin typeface="Open Sans"/>
                <a:ea typeface="Open Sans"/>
                <a:cs typeface="Open Sans"/>
                <a:sym typeface="Open Sans"/>
              </a:rPr>
            </a:br>
            <a:r>
              <a:rPr lang="en-US" sz="1200" b="0" i="0" u="none" strike="noStrike" cap="none" dirty="0">
                <a:solidFill>
                  <a:srgbClr val="0000FF"/>
                </a:solidFill>
                <a:latin typeface="Open Sans"/>
                <a:ea typeface="Open Sans"/>
                <a:cs typeface="Open Sans"/>
                <a:sym typeface="Open Sans"/>
              </a:rPr>
              <a:t>Serial.println(“:D");</a:t>
            </a:r>
            <a:br>
              <a:rPr lang="en-US" sz="1200" b="0" i="0" u="none" strike="noStrike" cap="none" dirty="0">
                <a:solidFill>
                  <a:srgbClr val="0000FF"/>
                </a:solidFill>
                <a:latin typeface="Open Sans"/>
                <a:ea typeface="Open Sans"/>
                <a:cs typeface="Open Sans"/>
                <a:sym typeface="Open Sans"/>
              </a:rPr>
            </a:br>
            <a:r>
              <a:rPr lang="en-US" sz="1200" b="0" i="0" u="none" strike="noStrike" cap="none" dirty="0">
                <a:solidFill>
                  <a:srgbClr val="0000FF"/>
                </a:solidFill>
                <a:latin typeface="Open Sans"/>
                <a:ea typeface="Open Sans"/>
                <a:cs typeface="Open Sans"/>
                <a:sym typeface="Open Sans"/>
              </a:rPr>
              <a:t>}</a:t>
            </a:r>
            <a:br>
              <a:rPr lang="en-US" sz="1200" b="0" i="0" u="none" strike="noStrike" cap="none" dirty="0">
                <a:solidFill>
                  <a:srgbClr val="0000FF"/>
                </a:solidFill>
                <a:latin typeface="Open Sans"/>
                <a:ea typeface="Open Sans"/>
                <a:cs typeface="Open Sans"/>
                <a:sym typeface="Open Sans"/>
              </a:rPr>
            </a:br>
            <a:r>
              <a:rPr lang="en-US" sz="1200" b="0" i="0" u="none" strike="noStrike" cap="none" dirty="0">
                <a:solidFill>
                  <a:srgbClr val="0000FF"/>
                </a:solidFill>
                <a:latin typeface="Open Sans"/>
                <a:ea typeface="Open Sans"/>
                <a:cs typeface="Open Sans"/>
                <a:sym typeface="Open Sans"/>
              </a:rPr>
              <a:t>else{</a:t>
            </a:r>
            <a:br>
              <a:rPr lang="en-US" sz="1200" b="0" i="0" u="none" strike="noStrike" cap="none" dirty="0">
                <a:solidFill>
                  <a:srgbClr val="0000FF"/>
                </a:solidFill>
                <a:latin typeface="Open Sans"/>
                <a:ea typeface="Open Sans"/>
                <a:cs typeface="Open Sans"/>
                <a:sym typeface="Open Sans"/>
              </a:rPr>
            </a:br>
            <a:r>
              <a:rPr lang="en-US" sz="1200" b="0" i="0" u="none" strike="noStrike" cap="none" dirty="0">
                <a:solidFill>
                  <a:srgbClr val="0000FF"/>
                </a:solidFill>
                <a:latin typeface="Open Sans"/>
                <a:ea typeface="Open Sans"/>
                <a:cs typeface="Open Sans"/>
                <a:sym typeface="Open Sans"/>
              </a:rPr>
              <a:t>Serial.println(analogRead(A0));</a:t>
            </a:r>
            <a:br>
              <a:rPr lang="en-US" sz="1200" b="0" i="0" u="none" strike="noStrike" cap="none" dirty="0">
                <a:solidFill>
                  <a:srgbClr val="0000FF"/>
                </a:solidFill>
                <a:latin typeface="Open Sans"/>
                <a:ea typeface="Open Sans"/>
                <a:cs typeface="Open Sans"/>
                <a:sym typeface="Open Sans"/>
              </a:rPr>
            </a:br>
            <a:r>
              <a:rPr lang="en-US" sz="1200" b="0" i="0" u="none" strike="noStrike" cap="none" dirty="0">
                <a:solidFill>
                  <a:srgbClr val="0000FF"/>
                </a:solidFill>
                <a:latin typeface="Open Sans"/>
                <a:ea typeface="Open Sans"/>
                <a:cs typeface="Open Sans"/>
                <a:sym typeface="Open Sans"/>
              </a:rPr>
              <a:t>}</a:t>
            </a:r>
            <a:br>
              <a:rPr lang="en-US" sz="1200" b="0" i="0" u="none" strike="noStrike" cap="none" dirty="0">
                <a:solidFill>
                  <a:srgbClr val="0000FF"/>
                </a:solidFill>
                <a:latin typeface="Open Sans"/>
                <a:ea typeface="Open Sans"/>
                <a:cs typeface="Open Sans"/>
                <a:sym typeface="Open Sans"/>
              </a:rPr>
            </a:br>
            <a:r>
              <a:rPr lang="en-US" sz="1200" b="0" i="0" u="none" strike="noStrike" cap="none" dirty="0">
                <a:solidFill>
                  <a:srgbClr val="0000FF"/>
                </a:solidFill>
                <a:latin typeface="Open Sans"/>
                <a:ea typeface="Open Sans"/>
                <a:cs typeface="Open Sans"/>
                <a:sym typeface="Open Sans"/>
              </a:rPr>
              <a:t>delay(10);</a:t>
            </a:r>
            <a:endParaRPr sz="1200" dirty="0">
              <a:solidFill>
                <a:srgbClr val="0000FF"/>
              </a:solidFill>
            </a:endParaRPr>
          </a:p>
          <a:p>
            <a:pPr marL="0" marR="0" lvl="0" indent="0" algn="l" rtl="0">
              <a:lnSpc>
                <a:spcPct val="100000"/>
              </a:lnSpc>
              <a:spcBef>
                <a:spcPts val="0"/>
              </a:spcBef>
              <a:spcAft>
                <a:spcPts val="0"/>
              </a:spcAft>
              <a:buNone/>
            </a:pPr>
            <a:r>
              <a:rPr lang="en-US" sz="1200" b="0" i="0" u="none" strike="noStrike" cap="none" dirty="0">
                <a:solidFill>
                  <a:srgbClr val="0000FF"/>
                </a:solidFill>
                <a:latin typeface="Open Sans"/>
                <a:ea typeface="Open Sans"/>
                <a:cs typeface="Open Sans"/>
                <a:sym typeface="Open Sans"/>
              </a:rPr>
              <a:t>}</a:t>
            </a:r>
            <a:endParaRPr sz="1200" dirty="0">
              <a:solidFill>
                <a:srgbClr val="0000FF"/>
              </a:solidFill>
            </a:endParaRPr>
          </a:p>
        </p:txBody>
      </p:sp>
      <p:sp>
        <p:nvSpPr>
          <p:cNvPr id="3" name="TextBox 2">
            <a:extLst>
              <a:ext uri="{FF2B5EF4-FFF2-40B4-BE49-F238E27FC236}">
                <a16:creationId xmlns:a16="http://schemas.microsoft.com/office/drawing/2014/main" id="{5A34D5E3-8D11-6E1C-F8B1-96BD67C680D9}"/>
              </a:ext>
            </a:extLst>
          </p:cNvPr>
          <p:cNvSpPr txBox="1"/>
          <p:nvPr/>
        </p:nvSpPr>
        <p:spPr>
          <a:xfrm>
            <a:off x="488091" y="263779"/>
            <a:ext cx="8180173" cy="461665"/>
          </a:xfrm>
          <a:prstGeom prst="rect">
            <a:avLst/>
          </a:prstGeom>
          <a:noFill/>
        </p:spPr>
        <p:txBody>
          <a:bodyPr wrap="square">
            <a:spAutoFit/>
          </a:bodyPr>
          <a:lstStyle/>
          <a:p>
            <a:pPr algn="ctr"/>
            <a:r>
              <a:rPr lang="en-US" sz="2400" dirty="0">
                <a:solidFill>
                  <a:srgbClr val="0000FF"/>
                </a:solidFill>
              </a:rPr>
              <a:t>ECG Code: Program to Capture the ECG Signal</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ea93bd0a38_0_31"/>
          <p:cNvSpPr txBox="1">
            <a:spLocks noGrp="1"/>
          </p:cNvSpPr>
          <p:nvPr>
            <p:ph type="title"/>
          </p:nvPr>
        </p:nvSpPr>
        <p:spPr>
          <a:xfrm>
            <a:off x="311700" y="136875"/>
            <a:ext cx="8520600" cy="5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t>Sample of the output on serial plotter and monitor/Arduino</a:t>
            </a:r>
            <a:r>
              <a:rPr lang="en-US" dirty="0"/>
              <a:t> </a:t>
            </a:r>
            <a:endParaRPr dirty="0"/>
          </a:p>
        </p:txBody>
      </p:sp>
      <p:sp>
        <p:nvSpPr>
          <p:cNvPr id="185" name="Google Shape;185;g2ea93bd0a38_0_31"/>
          <p:cNvSpPr txBox="1">
            <a:spLocks noGrp="1"/>
          </p:cNvSpPr>
          <p:nvPr>
            <p:ph type="body" idx="1"/>
          </p:nvPr>
        </p:nvSpPr>
        <p:spPr>
          <a:xfrm>
            <a:off x="311700" y="873125"/>
            <a:ext cx="8520600" cy="369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186" name="Google Shape;186;g2ea93bd0a38_0_31"/>
          <p:cNvPicPr preferRelativeResize="0"/>
          <p:nvPr/>
        </p:nvPicPr>
        <p:blipFill>
          <a:blip r:embed="rId3">
            <a:alphaModFix/>
          </a:blip>
          <a:stretch>
            <a:fillRect/>
          </a:stretch>
        </p:blipFill>
        <p:spPr>
          <a:xfrm>
            <a:off x="452900" y="1373700"/>
            <a:ext cx="4585800" cy="2595050"/>
          </a:xfrm>
          <a:prstGeom prst="rect">
            <a:avLst/>
          </a:prstGeom>
          <a:noFill/>
          <a:ln>
            <a:noFill/>
          </a:ln>
        </p:spPr>
      </p:pic>
      <p:pic>
        <p:nvPicPr>
          <p:cNvPr id="187" name="Google Shape;187;g2ea93bd0a38_0_31"/>
          <p:cNvPicPr preferRelativeResize="0"/>
          <p:nvPr/>
        </p:nvPicPr>
        <p:blipFill>
          <a:blip r:embed="rId4">
            <a:alphaModFix/>
          </a:blip>
          <a:stretch>
            <a:fillRect/>
          </a:stretch>
        </p:blipFill>
        <p:spPr>
          <a:xfrm>
            <a:off x="5524800" y="1208424"/>
            <a:ext cx="2422050" cy="314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ctrTitle"/>
          </p:nvPr>
        </p:nvSpPr>
        <p:spPr>
          <a:xfrm>
            <a:off x="315098" y="304801"/>
            <a:ext cx="8542402" cy="43042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2800" dirty="0">
                <a:solidFill>
                  <a:srgbClr val="0000FF"/>
                </a:solidFill>
                <a:latin typeface="+mn-lt"/>
                <a:ea typeface="Open Sans"/>
                <a:cs typeface="Open Sans"/>
                <a:sym typeface="Open Sans"/>
              </a:rPr>
              <a:t>Microcontroller-Based Instruments for Medical Use</a:t>
            </a:r>
            <a:endParaRPr sz="2800" dirty="0">
              <a:solidFill>
                <a:srgbClr val="0000FF"/>
              </a:solidFill>
              <a:latin typeface="+mn-lt"/>
            </a:endParaRPr>
          </a:p>
        </p:txBody>
      </p:sp>
      <p:sp>
        <p:nvSpPr>
          <p:cNvPr id="67" name="Google Shape;67;p2"/>
          <p:cNvSpPr txBox="1">
            <a:spLocks noGrp="1"/>
          </p:cNvSpPr>
          <p:nvPr>
            <p:ph type="subTitle" idx="1"/>
          </p:nvPr>
        </p:nvSpPr>
        <p:spPr>
          <a:xfrm>
            <a:off x="208123" y="735227"/>
            <a:ext cx="8727754" cy="3663778"/>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FF"/>
              </a:buClr>
              <a:buSzPct val="117647"/>
              <a:buNone/>
            </a:pPr>
            <a:r>
              <a:rPr lang="en-US" sz="1800" dirty="0"/>
              <a:t>Part 1: Introduction to electrocardiogram (ECG) signals, heart rate, arrhythmia  (tachycardia and bradycardia), and blood oxygen levels </a:t>
            </a:r>
            <a:endParaRPr sz="1800" dirty="0"/>
          </a:p>
          <a:p>
            <a:pPr marL="457200" lvl="0" indent="-342900" algn="l" rtl="0">
              <a:lnSpc>
                <a:spcPct val="100000"/>
              </a:lnSpc>
              <a:spcBef>
                <a:spcPts val="0"/>
              </a:spcBef>
              <a:spcAft>
                <a:spcPts val="0"/>
              </a:spcAft>
              <a:buClr>
                <a:srgbClr val="0000FF"/>
              </a:buClr>
              <a:buSzPct val="117647"/>
              <a:buNone/>
            </a:pPr>
            <a:endParaRPr sz="1800" dirty="0"/>
          </a:p>
          <a:p>
            <a:pPr marL="457200" lvl="0" indent="-342900" algn="l" rtl="0">
              <a:lnSpc>
                <a:spcPct val="100000"/>
              </a:lnSpc>
              <a:spcBef>
                <a:spcPts val="0"/>
              </a:spcBef>
              <a:spcAft>
                <a:spcPts val="0"/>
              </a:spcAft>
              <a:buClr>
                <a:srgbClr val="0000FF"/>
              </a:buClr>
              <a:buSzPct val="117647"/>
              <a:buNone/>
            </a:pPr>
            <a:r>
              <a:rPr lang="en-US" sz="1800" dirty="0"/>
              <a:t>Part 2: Understanding the Arduino microcontroller</a:t>
            </a:r>
            <a:endParaRPr sz="1800" dirty="0"/>
          </a:p>
          <a:p>
            <a:pPr marL="457200" lvl="0" indent="-342900" algn="l" rtl="0">
              <a:lnSpc>
                <a:spcPct val="100000"/>
              </a:lnSpc>
              <a:spcBef>
                <a:spcPts val="0"/>
              </a:spcBef>
              <a:spcAft>
                <a:spcPts val="0"/>
              </a:spcAft>
              <a:buClr>
                <a:srgbClr val="0000FF"/>
              </a:buClr>
              <a:buSzPct val="117647"/>
              <a:buNone/>
            </a:pPr>
            <a:endParaRPr sz="1800" dirty="0"/>
          </a:p>
          <a:p>
            <a:pPr marL="457200" lvl="0" indent="-342900" algn="l" rtl="0">
              <a:lnSpc>
                <a:spcPct val="100000"/>
              </a:lnSpc>
              <a:spcBef>
                <a:spcPts val="0"/>
              </a:spcBef>
              <a:spcAft>
                <a:spcPts val="0"/>
              </a:spcAft>
              <a:buClr>
                <a:srgbClr val="0000FF"/>
              </a:buClr>
              <a:buSzPct val="117647"/>
              <a:buNone/>
            </a:pPr>
            <a:r>
              <a:rPr lang="en-US" sz="1800" dirty="0">
                <a:latin typeface="+mj-lt"/>
              </a:rPr>
              <a:t>Part 3: Introduction to the </a:t>
            </a:r>
            <a:r>
              <a:rPr lang="en-US" sz="1800" dirty="0">
                <a:effectLst/>
                <a:latin typeface="+mj-lt"/>
                <a:ea typeface="Open Sans" panose="020B0606030504020204" pitchFamily="34" charset="0"/>
              </a:rPr>
              <a:t>MAX30102 spectrometer, which measures h</a:t>
            </a:r>
            <a:r>
              <a:rPr lang="en-US" sz="1800" dirty="0">
                <a:latin typeface="+mj-lt"/>
              </a:rPr>
              <a:t>eart sensor and oxygen level</a:t>
            </a:r>
          </a:p>
          <a:p>
            <a:pPr marL="457200" lvl="0" indent="-342900" algn="l" rtl="0">
              <a:lnSpc>
                <a:spcPct val="100000"/>
              </a:lnSpc>
              <a:spcBef>
                <a:spcPts val="0"/>
              </a:spcBef>
              <a:spcAft>
                <a:spcPts val="0"/>
              </a:spcAft>
              <a:buClr>
                <a:srgbClr val="0000FF"/>
              </a:buClr>
              <a:buSzPct val="117647"/>
              <a:buNone/>
            </a:pPr>
            <a:endParaRPr sz="1800" dirty="0"/>
          </a:p>
          <a:p>
            <a:pPr marL="457200" lvl="0" indent="-342900" algn="l" rtl="0">
              <a:lnSpc>
                <a:spcPct val="100000"/>
              </a:lnSpc>
              <a:spcBef>
                <a:spcPts val="0"/>
              </a:spcBef>
              <a:spcAft>
                <a:spcPts val="0"/>
              </a:spcAft>
              <a:buClr>
                <a:srgbClr val="0000FF"/>
              </a:buClr>
              <a:buSzPct val="117647"/>
              <a:buNone/>
            </a:pPr>
            <a:r>
              <a:rPr lang="en-US" sz="1800" dirty="0"/>
              <a:t>Part 4: Program to get the heart rate and oxygen level on serial monitor </a:t>
            </a:r>
            <a:endParaRPr sz="1800" dirty="0"/>
          </a:p>
          <a:p>
            <a:pPr marL="457200" lvl="0" indent="-342900" algn="l" rtl="0">
              <a:lnSpc>
                <a:spcPct val="100000"/>
              </a:lnSpc>
              <a:spcBef>
                <a:spcPts val="0"/>
              </a:spcBef>
              <a:spcAft>
                <a:spcPts val="0"/>
              </a:spcAft>
              <a:buClr>
                <a:srgbClr val="0000FF"/>
              </a:buClr>
              <a:buSzPct val="117647"/>
              <a:buNone/>
            </a:pPr>
            <a:endParaRPr sz="1800" dirty="0"/>
          </a:p>
          <a:p>
            <a:pPr marL="457200" lvl="0" indent="-342900" algn="l" rtl="0">
              <a:lnSpc>
                <a:spcPct val="100000"/>
              </a:lnSpc>
              <a:spcBef>
                <a:spcPts val="0"/>
              </a:spcBef>
              <a:spcAft>
                <a:spcPts val="0"/>
              </a:spcAft>
              <a:buClr>
                <a:srgbClr val="0000FF"/>
              </a:buClr>
              <a:buSzPct val="117647"/>
              <a:buNone/>
            </a:pPr>
            <a:r>
              <a:rPr lang="en-US" sz="1800" dirty="0"/>
              <a:t>Part 5: Introduction to the AD8323 ECG sensor</a:t>
            </a:r>
          </a:p>
          <a:p>
            <a:pPr marL="457200" lvl="0" indent="-342900" algn="l" rtl="0">
              <a:lnSpc>
                <a:spcPct val="100000"/>
              </a:lnSpc>
              <a:spcBef>
                <a:spcPts val="0"/>
              </a:spcBef>
              <a:spcAft>
                <a:spcPts val="0"/>
              </a:spcAft>
              <a:buClr>
                <a:srgbClr val="0000FF"/>
              </a:buClr>
              <a:buSzPct val="117647"/>
              <a:buNone/>
            </a:pPr>
            <a:endParaRPr sz="1800" dirty="0"/>
          </a:p>
          <a:p>
            <a:pPr marL="457200" lvl="0" indent="-342900" algn="l" rtl="0">
              <a:lnSpc>
                <a:spcPct val="100000"/>
              </a:lnSpc>
              <a:spcBef>
                <a:spcPts val="0"/>
              </a:spcBef>
              <a:spcAft>
                <a:spcPts val="0"/>
              </a:spcAft>
              <a:buClr>
                <a:srgbClr val="0000FF"/>
              </a:buClr>
              <a:buSzPct val="117647"/>
              <a:buNone/>
            </a:pPr>
            <a:r>
              <a:rPr lang="en-US" sz="1800" dirty="0"/>
              <a:t>Part 6: Program to capture the ECG signal</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188250" y="123300"/>
            <a:ext cx="8699700" cy="60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ct val="111111"/>
              <a:buNone/>
            </a:pPr>
            <a:r>
              <a:rPr lang="en-US" dirty="0">
                <a:solidFill>
                  <a:srgbClr val="0000FF"/>
                </a:solidFill>
              </a:rPr>
              <a:t>Part 1: Electrocardiogram (ECG) signal   </a:t>
            </a:r>
            <a:br>
              <a:rPr lang="en-US" dirty="0"/>
            </a:br>
            <a:endParaRPr lang="en-US" dirty="0"/>
          </a:p>
        </p:txBody>
      </p:sp>
      <p:sp>
        <p:nvSpPr>
          <p:cNvPr id="74" name="Google Shape;74;p3"/>
          <p:cNvSpPr txBox="1">
            <a:spLocks noGrp="1"/>
          </p:cNvSpPr>
          <p:nvPr>
            <p:ph type="body" idx="1"/>
          </p:nvPr>
        </p:nvSpPr>
        <p:spPr>
          <a:xfrm>
            <a:off x="333633" y="620814"/>
            <a:ext cx="8192529" cy="82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dirty="0">
                <a:solidFill>
                  <a:srgbClr val="000000"/>
                </a:solidFill>
              </a:rPr>
              <a:t>An electrocardiogram (ECG or EKG) is a measure of how the electrical activity of the heart changes over time as action potentials propagate throughout the heart during each cardiac cycle.</a:t>
            </a:r>
            <a:r>
              <a:rPr lang="en-US" sz="1600" dirty="0">
                <a:solidFill>
                  <a:srgbClr val="000000"/>
                </a:solidFill>
                <a:latin typeface="Lato"/>
                <a:ea typeface="Lato"/>
                <a:cs typeface="Lato"/>
                <a:sym typeface="Lato"/>
              </a:rPr>
              <a:t> </a:t>
            </a:r>
            <a:endParaRPr sz="1600" dirty="0"/>
          </a:p>
          <a:p>
            <a:pPr marL="457200" lvl="0" indent="-228600" algn="l" rtl="0">
              <a:lnSpc>
                <a:spcPct val="115000"/>
              </a:lnSpc>
              <a:spcBef>
                <a:spcPts val="0"/>
              </a:spcBef>
              <a:spcAft>
                <a:spcPts val="0"/>
              </a:spcAft>
              <a:buSzPts val="1800"/>
              <a:buNone/>
            </a:pPr>
            <a:endParaRPr dirty="0"/>
          </a:p>
        </p:txBody>
      </p:sp>
      <p:pic>
        <p:nvPicPr>
          <p:cNvPr id="75" name="Google Shape;75;p3"/>
          <p:cNvPicPr preferRelativeResize="0"/>
          <p:nvPr/>
        </p:nvPicPr>
        <p:blipFill>
          <a:blip r:embed="rId3">
            <a:alphaModFix/>
          </a:blip>
          <a:stretch>
            <a:fillRect/>
          </a:stretch>
        </p:blipFill>
        <p:spPr>
          <a:xfrm>
            <a:off x="530121" y="1558525"/>
            <a:ext cx="3956903" cy="3241350"/>
          </a:xfrm>
          <a:prstGeom prst="rect">
            <a:avLst/>
          </a:prstGeom>
          <a:noFill/>
          <a:ln>
            <a:noFill/>
          </a:ln>
        </p:spPr>
      </p:pic>
      <p:pic>
        <p:nvPicPr>
          <p:cNvPr id="76" name="Google Shape;76;p3"/>
          <p:cNvPicPr preferRelativeResize="0"/>
          <p:nvPr/>
        </p:nvPicPr>
        <p:blipFill>
          <a:blip r:embed="rId4">
            <a:alphaModFix/>
          </a:blip>
          <a:stretch>
            <a:fillRect/>
          </a:stretch>
        </p:blipFill>
        <p:spPr>
          <a:xfrm>
            <a:off x="4655101" y="1519700"/>
            <a:ext cx="3794401" cy="3280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2eaa115ad24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00FF"/>
                </a:solidFill>
              </a:rPr>
              <a:t>Electrocardiogram Signals Video</a:t>
            </a:r>
            <a:endParaRPr dirty="0">
              <a:solidFill>
                <a:srgbClr val="0000FF"/>
              </a:solidFill>
            </a:endParaRPr>
          </a:p>
        </p:txBody>
      </p:sp>
      <p:sp>
        <p:nvSpPr>
          <p:cNvPr id="82" name="Google Shape;82;g2eaa115ad24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hlink"/>
                </a:solidFill>
                <a:hlinkClick r:id="rId3"/>
              </a:rPr>
              <a:t>https://www.youtube.com/watch?v=ocSd7opNFD8</a:t>
            </a:r>
            <a:r>
              <a:rPr lang="en-US" u="sng" dirty="0">
                <a:solidFill>
                  <a:schemeClr val="hlink"/>
                </a:solidFill>
              </a:rPr>
              <a:t> </a:t>
            </a:r>
            <a:r>
              <a:rPr lang="en-US" dirty="0"/>
              <a:t>(4:12 minutes) </a:t>
            </a:r>
            <a:endParaRPr dirty="0"/>
          </a:p>
          <a:p>
            <a:pPr marL="0" lvl="0" indent="0" algn="l" rtl="0">
              <a:spcBef>
                <a:spcPts val="0"/>
              </a:spcBef>
              <a:spcAft>
                <a:spcPts val="0"/>
              </a:spcAft>
              <a:buNone/>
            </a:pPr>
            <a:endParaRPr dirty="0"/>
          </a:p>
        </p:txBody>
      </p:sp>
      <p:pic>
        <p:nvPicPr>
          <p:cNvPr id="83" name="Google Shape;83;g2eaa115ad24_0_0" descr="ECG (EKG) waveform explained and labeled in only 4 minutes. When performing ECG / EKG interpretation and analyzing heart rhythms, it is important to know the parts of the ECG waveform. &#10;&#10;ECG interpretation Quiz: https://www.registerednursern.com/ecg-ekg-interpretation-basic-quiz-nurses/&#10;&#10;In this video, you'll learn the parts of the ECG (EKG) waveform such as the P wave, PR segment, ST segment, QRS complex, QT interval, PR interval, T wave, and more.&#10;&#10;Need help with ECG interpretation and heart rhythms? Check out our ECG series:&#10;https://www.youtube.com/watch?v=69-GmO4GmEY&amp;list=PLQrdx7rRsKfU-A9UTclI0tOYrNJ1N5SNt&#10;&#10;#ECG #EKG #nursing&#10;&#10;Website: https://www.registerednursern.com/ &#10;More Videos: https://www.youtube.com/watch?v=R2XMro13dD0&amp;list=UUPyMN8DzkFl2__xnTEiGZ1w &#10;Nursing Gear: https://teespring.com/stores/registerednursern &#10;Instagram: https://www.instagram.com/registerednursern_com/ &#10;Facebook: https://www.facebook.com/RegisteredNurseRNs &#10;Twitter: https://twitter.com/NursesRN﻿ &#10; &#10;Popular Playlists: &#10; &#10;NCLEX Reviews: https://www.youtube.com/playlist?list=PLQrdx7rRsKfWtwCDmLHyX2UeHofCIcgo0 &#10;Fluid &amp; Electrolytes: https://www.youtube.com/playlist?list=PLQrdx7rRsKfWJSZ9pL8L3Q1dzdlxUzeKv &#10;Nursing Skills: https://www.youtube.com/playlist?list=PLQrdx7rRsKfUhd_qQYEbp0Eab3uUKhgKb" title="ECG Waveform Explained and Labeled | ECG Interpretation Nursing NCLEX">
            <a:hlinkClick r:id="rId4"/>
          </p:cNvPr>
          <p:cNvPicPr preferRelativeResize="0"/>
          <p:nvPr/>
        </p:nvPicPr>
        <p:blipFill>
          <a:blip r:embed="rId5">
            <a:alphaModFix/>
          </a:blip>
          <a:stretch>
            <a:fillRect/>
          </a:stretch>
        </p:blipFill>
        <p:spPr>
          <a:xfrm>
            <a:off x="2258800" y="1747650"/>
            <a:ext cx="4440475" cy="2497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a:spLocks noGrp="1"/>
          </p:cNvSpPr>
          <p:nvPr>
            <p:ph type="title"/>
          </p:nvPr>
        </p:nvSpPr>
        <p:spPr>
          <a:xfrm>
            <a:off x="628650" y="158259"/>
            <a:ext cx="7716428" cy="58148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00FF"/>
                </a:solidFill>
                <a:latin typeface="+mn-lt"/>
                <a:ea typeface="Lato"/>
                <a:cs typeface="Lato"/>
                <a:sym typeface="Lato"/>
              </a:rPr>
              <a:t>ECG Cycle Breakdown</a:t>
            </a:r>
            <a:endParaRPr dirty="0">
              <a:solidFill>
                <a:srgbClr val="0000FF"/>
              </a:solidFill>
              <a:latin typeface="+mn-lt"/>
            </a:endParaRPr>
          </a:p>
        </p:txBody>
      </p:sp>
      <p:sp>
        <p:nvSpPr>
          <p:cNvPr id="89" name="Google Shape;89;p4"/>
          <p:cNvSpPr txBox="1">
            <a:spLocks noGrp="1"/>
          </p:cNvSpPr>
          <p:nvPr>
            <p:ph type="body" idx="1"/>
          </p:nvPr>
        </p:nvSpPr>
        <p:spPr>
          <a:xfrm>
            <a:off x="135924" y="739739"/>
            <a:ext cx="8804190" cy="4068566"/>
          </a:xfrm>
          <a:prstGeom prst="rect">
            <a:avLst/>
          </a:prstGeom>
          <a:noFill/>
          <a:ln>
            <a:noFill/>
          </a:ln>
        </p:spPr>
        <p:txBody>
          <a:bodyPr spcFirstLastPara="1" wrap="square" lIns="91425" tIns="91425" rIns="91425" bIns="91425" anchor="t" anchorCtr="0">
            <a:noAutofit/>
          </a:bodyPr>
          <a:lstStyle/>
          <a:p>
            <a:pPr marL="457200" indent="-331788">
              <a:lnSpc>
                <a:spcPct val="120000"/>
              </a:lnSpc>
              <a:buSzPts val="1900"/>
              <a:buFont typeface="Arial"/>
              <a:buChar char="•"/>
            </a:pPr>
            <a:r>
              <a:rPr lang="en-US" sz="1600" dirty="0">
                <a:solidFill>
                  <a:srgbClr val="000000"/>
                </a:solidFill>
                <a:latin typeface="+mn-lt"/>
                <a:ea typeface="Lato"/>
                <a:cs typeface="Lato"/>
                <a:sym typeface="Lato"/>
              </a:rPr>
              <a:t>P Wave – Represents the movement of an electrical wave originating at the sinoatrial (SA) node and resulting in the depolarization of the left and right atria.</a:t>
            </a:r>
          </a:p>
          <a:p>
            <a:pPr marL="457200" indent="-331788">
              <a:lnSpc>
                <a:spcPct val="120000"/>
              </a:lnSpc>
              <a:buSzPts val="1900"/>
              <a:buFont typeface="Arial"/>
              <a:buChar char="•"/>
            </a:pPr>
            <a:endParaRPr sz="1600" dirty="0">
              <a:solidFill>
                <a:srgbClr val="000000"/>
              </a:solidFill>
              <a:latin typeface="+mn-lt"/>
              <a:ea typeface="Lato"/>
              <a:cs typeface="Lato"/>
            </a:endParaRPr>
          </a:p>
          <a:p>
            <a:pPr marL="457200" indent="-331788">
              <a:lnSpc>
                <a:spcPct val="120000"/>
              </a:lnSpc>
              <a:buSzPts val="1900"/>
              <a:buFont typeface="Arial"/>
              <a:buChar char="•"/>
            </a:pPr>
            <a:r>
              <a:rPr lang="en-US" sz="1600" dirty="0">
                <a:solidFill>
                  <a:srgbClr val="000000"/>
                </a:solidFill>
                <a:latin typeface="+mn-lt"/>
                <a:ea typeface="Lato"/>
                <a:cs typeface="Lato"/>
                <a:sym typeface="Lato"/>
              </a:rPr>
              <a:t>P-R Segment – The pause in electrical activity caused by a delay in conduction of the electrical current at the atrioventricular (AV) node to allow blood to flow from the atria to the ventricles before ventricular contraction occurs.</a:t>
            </a:r>
          </a:p>
          <a:p>
            <a:pPr marL="457200" indent="-331788">
              <a:lnSpc>
                <a:spcPct val="120000"/>
              </a:lnSpc>
              <a:buSzPts val="1900"/>
              <a:buFont typeface="Arial"/>
              <a:buChar char="•"/>
            </a:pPr>
            <a:endParaRPr sz="1600" dirty="0">
              <a:solidFill>
                <a:srgbClr val="000000"/>
              </a:solidFill>
              <a:latin typeface="+mn-lt"/>
              <a:ea typeface="Lato"/>
              <a:cs typeface="Lato"/>
            </a:endParaRPr>
          </a:p>
          <a:p>
            <a:pPr marL="457200" indent="-331788">
              <a:lnSpc>
                <a:spcPct val="120000"/>
              </a:lnSpc>
              <a:buSzPts val="1900"/>
              <a:buFont typeface="Arial"/>
              <a:buChar char="•"/>
            </a:pPr>
            <a:r>
              <a:rPr lang="en-US" sz="1600" dirty="0">
                <a:solidFill>
                  <a:srgbClr val="000000"/>
                </a:solidFill>
                <a:latin typeface="+mn-lt"/>
                <a:ea typeface="Lato"/>
                <a:cs typeface="Lato"/>
                <a:sym typeface="Lato"/>
              </a:rPr>
              <a:t>P-R Interval – The time between the beginning of atrial depolarization and the beginning of ventricle depolarization. A change in P-R interval is often an indicator of the activity of the parasympathetic nervous system on the heart.</a:t>
            </a:r>
          </a:p>
          <a:p>
            <a:pPr marL="457200" indent="-331788">
              <a:lnSpc>
                <a:spcPct val="120000"/>
              </a:lnSpc>
              <a:buSzPts val="1900"/>
              <a:buFont typeface="Arial"/>
              <a:buChar char="•"/>
            </a:pPr>
            <a:endParaRPr sz="1600" dirty="0">
              <a:solidFill>
                <a:srgbClr val="000000"/>
              </a:solidFill>
              <a:latin typeface="+mn-lt"/>
              <a:ea typeface="Lato"/>
              <a:cs typeface="Lato"/>
            </a:endParaRPr>
          </a:p>
          <a:p>
            <a:pPr marL="457200" indent="-331788">
              <a:lnSpc>
                <a:spcPct val="120000"/>
              </a:lnSpc>
              <a:buSzPts val="1900"/>
              <a:buFont typeface="Arial"/>
              <a:buChar char="•"/>
            </a:pPr>
            <a:r>
              <a:rPr lang="en-US" sz="1600" dirty="0">
                <a:solidFill>
                  <a:srgbClr val="000000"/>
                </a:solidFill>
                <a:latin typeface="+mn-lt"/>
                <a:ea typeface="Lato"/>
                <a:cs typeface="Lato"/>
                <a:sym typeface="Lato"/>
              </a:rPr>
              <a:t>QRS Complex – Represents the electrical activity from the beginning of the Q wave to the end of the S wave and the complete depolarization of the ventricles, leading to ventricular contraction and ejection of blood into the aorta and pulmonary arteries.</a:t>
            </a:r>
            <a:endParaRPr sz="1600" dirty="0">
              <a:solidFill>
                <a:srgbClr val="000000"/>
              </a:solidFill>
              <a:latin typeface="+mn-lt"/>
              <a:ea typeface="Lato"/>
              <a:cs typeface="Lato"/>
            </a:endParaRPr>
          </a:p>
          <a:p>
            <a:pPr marL="457200" lvl="0" indent="-228600" algn="l" rtl="0">
              <a:lnSpc>
                <a:spcPct val="115000"/>
              </a:lnSpc>
              <a:spcBef>
                <a:spcPts val="0"/>
              </a:spcBef>
              <a:spcAft>
                <a:spcPts val="0"/>
              </a:spcAft>
              <a:buSzPct val="57599"/>
              <a:buNone/>
            </a:pPr>
            <a:endParaRPr sz="16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654909" y="153915"/>
            <a:ext cx="6763246" cy="78640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rgbClr val="0000FF"/>
                </a:solidFill>
                <a:latin typeface="+mn-lt"/>
                <a:ea typeface="Lato"/>
                <a:cs typeface="Lato"/>
                <a:sym typeface="Lato"/>
              </a:rPr>
              <a:t>ECG Cycle Breakdown (continued)</a:t>
            </a:r>
            <a:endParaRPr dirty="0">
              <a:solidFill>
                <a:srgbClr val="0000FF"/>
              </a:solidFill>
              <a:latin typeface="+mn-lt"/>
            </a:endParaRPr>
          </a:p>
        </p:txBody>
      </p:sp>
      <p:sp>
        <p:nvSpPr>
          <p:cNvPr id="95" name="Google Shape;95;p5"/>
          <p:cNvSpPr txBox="1">
            <a:spLocks noGrp="1"/>
          </p:cNvSpPr>
          <p:nvPr>
            <p:ph type="body" idx="1"/>
          </p:nvPr>
        </p:nvSpPr>
        <p:spPr>
          <a:xfrm>
            <a:off x="265671" y="940336"/>
            <a:ext cx="8538518" cy="34494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Font typeface="Arial"/>
              <a:buChar char="•"/>
            </a:pPr>
            <a:r>
              <a:rPr lang="en-US" sz="1600" dirty="0">
                <a:solidFill>
                  <a:srgbClr val="000000"/>
                </a:solidFill>
                <a:latin typeface="+mn-lt"/>
                <a:ea typeface="Lato"/>
                <a:cs typeface="Lato"/>
                <a:sym typeface="Lato"/>
              </a:rPr>
              <a:t>S-T Segment – The pause in electrical activity after the complete depolarization of the ventricles to allow blood to flow out of the ventricles before ventricular relaxation begins and the heart fills for the next contraction.</a:t>
            </a:r>
          </a:p>
          <a:p>
            <a:pPr marL="107950" lvl="0" indent="0" algn="l" rtl="0">
              <a:lnSpc>
                <a:spcPct val="100000"/>
              </a:lnSpc>
              <a:spcBef>
                <a:spcPts val="0"/>
              </a:spcBef>
              <a:spcAft>
                <a:spcPts val="0"/>
              </a:spcAft>
              <a:buSzPts val="1900"/>
              <a:buNone/>
            </a:pPr>
            <a:endParaRPr sz="1600" dirty="0">
              <a:latin typeface="+mn-lt"/>
            </a:endParaRPr>
          </a:p>
          <a:p>
            <a:pPr marL="457200" lvl="0" indent="-349250" algn="l" rtl="0">
              <a:lnSpc>
                <a:spcPct val="100000"/>
              </a:lnSpc>
              <a:spcBef>
                <a:spcPts val="0"/>
              </a:spcBef>
              <a:spcAft>
                <a:spcPts val="0"/>
              </a:spcAft>
              <a:buSzPts val="1900"/>
              <a:buFont typeface="Arial"/>
              <a:buChar char="•"/>
            </a:pPr>
            <a:r>
              <a:rPr lang="en-US" sz="1600" dirty="0">
                <a:solidFill>
                  <a:srgbClr val="000000"/>
                </a:solidFill>
                <a:latin typeface="+mn-lt"/>
                <a:ea typeface="Lato"/>
                <a:cs typeface="Lato"/>
                <a:sym typeface="Lato"/>
              </a:rPr>
              <a:t>S-T Interval – The time between the end of ventricular depolarization (S wave) and the end of repolarization (T wave end).</a:t>
            </a:r>
          </a:p>
          <a:p>
            <a:pPr marL="107950" lvl="0" indent="0" algn="l" rtl="0">
              <a:lnSpc>
                <a:spcPct val="100000"/>
              </a:lnSpc>
              <a:spcBef>
                <a:spcPts val="0"/>
              </a:spcBef>
              <a:spcAft>
                <a:spcPts val="0"/>
              </a:spcAft>
              <a:buSzPts val="1900"/>
              <a:buNone/>
            </a:pPr>
            <a:endParaRPr sz="1600" dirty="0">
              <a:latin typeface="+mn-lt"/>
            </a:endParaRPr>
          </a:p>
          <a:p>
            <a:pPr marL="457200" lvl="0" indent="-349250" algn="l" rtl="0">
              <a:lnSpc>
                <a:spcPct val="100000"/>
              </a:lnSpc>
              <a:spcBef>
                <a:spcPts val="0"/>
              </a:spcBef>
              <a:spcAft>
                <a:spcPts val="0"/>
              </a:spcAft>
              <a:buSzPts val="1900"/>
              <a:buFont typeface="Arial"/>
              <a:buChar char="•"/>
            </a:pPr>
            <a:r>
              <a:rPr lang="en-US" sz="1600" dirty="0">
                <a:solidFill>
                  <a:srgbClr val="000000"/>
                </a:solidFill>
                <a:latin typeface="+mn-lt"/>
                <a:ea typeface="Lato"/>
                <a:cs typeface="Lato"/>
                <a:sym typeface="Lato"/>
              </a:rPr>
              <a:t>Q-T Interval – The time between the beginning of the ventricular depolarization (Q wave) and the end of repolarization (T wave end).</a:t>
            </a:r>
          </a:p>
          <a:p>
            <a:pPr marL="107950" lvl="0" indent="0" algn="l" rtl="0">
              <a:lnSpc>
                <a:spcPct val="100000"/>
              </a:lnSpc>
              <a:spcBef>
                <a:spcPts val="0"/>
              </a:spcBef>
              <a:spcAft>
                <a:spcPts val="0"/>
              </a:spcAft>
              <a:buSzPts val="1900"/>
              <a:buNone/>
            </a:pPr>
            <a:endParaRPr sz="1600" dirty="0">
              <a:latin typeface="+mn-lt"/>
            </a:endParaRPr>
          </a:p>
          <a:p>
            <a:pPr marL="457200" lvl="0" indent="-349250" algn="l" rtl="0">
              <a:lnSpc>
                <a:spcPct val="100000"/>
              </a:lnSpc>
              <a:spcBef>
                <a:spcPts val="0"/>
              </a:spcBef>
              <a:spcAft>
                <a:spcPts val="0"/>
              </a:spcAft>
              <a:buSzPts val="1900"/>
              <a:buFont typeface="Arial"/>
              <a:buChar char="•"/>
            </a:pPr>
            <a:r>
              <a:rPr lang="en-US" sz="1600" dirty="0">
                <a:solidFill>
                  <a:srgbClr val="000000"/>
                </a:solidFill>
                <a:latin typeface="+mn-lt"/>
                <a:ea typeface="Lato"/>
                <a:cs typeface="Lato"/>
                <a:sym typeface="Lato"/>
              </a:rPr>
              <a:t>T Wave – Represents the repolarization of the ventricles.</a:t>
            </a:r>
            <a:endParaRPr sz="1600" dirty="0">
              <a:latin typeface="+mn-lt"/>
            </a:endParaRPr>
          </a:p>
          <a:p>
            <a:pPr marL="457200" lvl="0" indent="-228600" algn="l" rtl="0">
              <a:lnSpc>
                <a:spcPct val="95000"/>
              </a:lnSpc>
              <a:spcBef>
                <a:spcPts val="0"/>
              </a:spcBef>
              <a:spcAft>
                <a:spcPts val="0"/>
              </a:spcAft>
              <a:buSzPts val="1800"/>
              <a:buNone/>
            </a:pPr>
            <a:endParaRPr sz="176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a:spLocks noGrp="1"/>
          </p:cNvSpPr>
          <p:nvPr>
            <p:ph type="title"/>
          </p:nvPr>
        </p:nvSpPr>
        <p:spPr>
          <a:xfrm>
            <a:off x="498091" y="1991089"/>
            <a:ext cx="3311611" cy="20110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600" dirty="0">
                <a:solidFill>
                  <a:schemeClr val="tx1"/>
                </a:solidFill>
              </a:rPr>
              <a:t>ECG time and voltage</a:t>
            </a:r>
            <a:br>
              <a:rPr lang="en-US" sz="1600" dirty="0">
                <a:solidFill>
                  <a:schemeClr val="tx1"/>
                </a:solidFill>
              </a:rPr>
            </a:br>
            <a:r>
              <a:rPr lang="en-US" sz="1600" dirty="0">
                <a:solidFill>
                  <a:schemeClr val="tx1"/>
                </a:solidFill>
              </a:rPr>
              <a:t>ECG voltage: 0.5- 0.9 mv </a:t>
            </a:r>
            <a:br>
              <a:rPr lang="en-US" sz="1600" dirty="0">
                <a:solidFill>
                  <a:schemeClr val="tx1"/>
                </a:solidFill>
              </a:rPr>
            </a:br>
            <a:r>
              <a:rPr lang="en-US" sz="1600" dirty="0">
                <a:solidFill>
                  <a:schemeClr val="tx1"/>
                </a:solidFill>
              </a:rPr>
              <a:t>ECG period is about 1sec</a:t>
            </a:r>
            <a:br>
              <a:rPr lang="en-US" sz="1600" dirty="0">
                <a:solidFill>
                  <a:schemeClr val="tx1"/>
                </a:solidFill>
              </a:rPr>
            </a:br>
            <a:r>
              <a:rPr lang="en-US" sz="1600" dirty="0">
                <a:solidFill>
                  <a:schemeClr val="tx1"/>
                </a:solidFill>
              </a:rPr>
              <a:t>Normal heart rate: 60 – 120 BPM</a:t>
            </a:r>
            <a:br>
              <a:rPr lang="en-US" sz="1600" dirty="0">
                <a:solidFill>
                  <a:schemeClr val="tx1"/>
                </a:solidFill>
              </a:rPr>
            </a:br>
            <a:r>
              <a:rPr lang="en-US" sz="1600" dirty="0">
                <a:solidFill>
                  <a:schemeClr val="tx1"/>
                </a:solidFill>
              </a:rPr>
              <a:t>Tachycardia: above 100 BPM</a:t>
            </a:r>
            <a:br>
              <a:rPr lang="en-US" sz="1600" dirty="0">
                <a:solidFill>
                  <a:schemeClr val="tx1"/>
                </a:solidFill>
              </a:rPr>
            </a:br>
            <a:r>
              <a:rPr lang="en-US" sz="1600" dirty="0">
                <a:solidFill>
                  <a:schemeClr val="tx1"/>
                </a:solidFill>
              </a:rPr>
              <a:t>Bradycardia: below 60 BPM</a:t>
            </a:r>
            <a:endParaRPr sz="1600" dirty="0">
              <a:solidFill>
                <a:schemeClr val="tx1"/>
              </a:solidFill>
            </a:endParaRPr>
          </a:p>
        </p:txBody>
      </p:sp>
      <p:pic>
        <p:nvPicPr>
          <p:cNvPr id="101" name="Google Shape;101;p6"/>
          <p:cNvPicPr preferRelativeResize="0">
            <a:picLocks noGrp="1"/>
          </p:cNvPicPr>
          <p:nvPr>
            <p:ph type="body" idx="1"/>
          </p:nvPr>
        </p:nvPicPr>
        <p:blipFill rotWithShape="1">
          <a:blip r:embed="rId3">
            <a:alphaModFix/>
          </a:blip>
          <a:srcRect/>
          <a:stretch/>
        </p:blipFill>
        <p:spPr>
          <a:xfrm>
            <a:off x="3809702" y="1096126"/>
            <a:ext cx="5040900" cy="3801000"/>
          </a:xfrm>
          <a:prstGeom prst="rect">
            <a:avLst/>
          </a:prstGeom>
          <a:noFill/>
          <a:ln>
            <a:noFill/>
          </a:ln>
        </p:spPr>
      </p:pic>
      <p:sp>
        <p:nvSpPr>
          <p:cNvPr id="2" name="Google Shape;94;p5">
            <a:extLst>
              <a:ext uri="{FF2B5EF4-FFF2-40B4-BE49-F238E27FC236}">
                <a16:creationId xmlns:a16="http://schemas.microsoft.com/office/drawing/2014/main" id="{CFFBDFE8-3C55-C6D7-E4E2-A7EB915439CA}"/>
              </a:ext>
            </a:extLst>
          </p:cNvPr>
          <p:cNvSpPr txBox="1">
            <a:spLocks/>
          </p:cNvSpPr>
          <p:nvPr/>
        </p:nvSpPr>
        <p:spPr>
          <a:xfrm>
            <a:off x="654909" y="153915"/>
            <a:ext cx="6763246" cy="7864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a:solidFill>
                  <a:srgbClr val="0000FF"/>
                </a:solidFill>
                <a:latin typeface="+mn-lt"/>
                <a:ea typeface="Lato"/>
                <a:cs typeface="Lato"/>
                <a:sym typeface="Lato"/>
              </a:rPr>
              <a:t>ECG Example</a:t>
            </a:r>
            <a:endParaRPr lang="en-US" dirty="0">
              <a:solidFill>
                <a:srgbClr val="0000FF"/>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216389" y="325688"/>
            <a:ext cx="8513516" cy="66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ct val="111111"/>
              <a:buNone/>
            </a:pPr>
            <a:r>
              <a:rPr lang="en-US" dirty="0">
                <a:solidFill>
                  <a:srgbClr val="0000FF"/>
                </a:solidFill>
              </a:rPr>
              <a:t>Blood Oxygen Levels</a:t>
            </a:r>
            <a:endParaRPr dirty="0">
              <a:solidFill>
                <a:srgbClr val="0000FF"/>
              </a:solidFill>
            </a:endParaRPr>
          </a:p>
        </p:txBody>
      </p:sp>
      <p:pic>
        <p:nvPicPr>
          <p:cNvPr id="107" name="Google Shape;107;p7"/>
          <p:cNvPicPr preferRelativeResize="0">
            <a:picLocks noGrp="1"/>
          </p:cNvPicPr>
          <p:nvPr>
            <p:ph type="body" idx="1"/>
          </p:nvPr>
        </p:nvPicPr>
        <p:blipFill rotWithShape="1">
          <a:blip r:embed="rId3">
            <a:alphaModFix/>
          </a:blip>
          <a:srcRect/>
          <a:stretch/>
        </p:blipFill>
        <p:spPr>
          <a:xfrm>
            <a:off x="4473147" y="1109221"/>
            <a:ext cx="4042932" cy="3352097"/>
          </a:xfrm>
          <a:prstGeom prst="rect">
            <a:avLst/>
          </a:prstGeom>
          <a:noFill/>
          <a:ln>
            <a:noFill/>
          </a:ln>
        </p:spPr>
      </p:pic>
      <p:sp>
        <p:nvSpPr>
          <p:cNvPr id="108" name="Google Shape;108;p7"/>
          <p:cNvSpPr txBox="1"/>
          <p:nvPr/>
        </p:nvSpPr>
        <p:spPr>
          <a:xfrm>
            <a:off x="169749" y="1595507"/>
            <a:ext cx="4275851" cy="255450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Blood oxygen levels refer to the amount of oxygen that is carried by hemoglobin in the red blood cells throughout the body. This oxygen is crucial for cellular metabolism and overall bodily functions. </a:t>
            </a:r>
          </a:p>
          <a:p>
            <a:pPr marL="0" marR="0" lvl="0" indent="0" rtl="0">
              <a:lnSpc>
                <a:spcPct val="100000"/>
              </a:lnSpc>
              <a:spcBef>
                <a:spcPts val="0"/>
              </a:spcBef>
              <a:spcAft>
                <a:spcPts val="0"/>
              </a:spcAft>
              <a:buNone/>
            </a:pPr>
            <a:endParaRPr lang="en-US" sz="1600" dirty="0"/>
          </a:p>
          <a:p>
            <a:pPr marL="0" marR="0" lvl="0" indent="0"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Blood oxygen levels are typically measured using a device called a pulse oximeter, which provides a percentage value known as SpO2 (peripheral capillary oxygen saturation.)</a:t>
            </a: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327454" y="295150"/>
            <a:ext cx="8625016" cy="525098"/>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US" dirty="0">
                <a:solidFill>
                  <a:srgbClr val="0000FF"/>
                </a:solidFill>
              </a:rPr>
              <a:t>Part 2: Understanding the Arduino Microcontroller</a:t>
            </a:r>
            <a:endParaRPr dirty="0">
              <a:solidFill>
                <a:schemeClr val="tx1"/>
              </a:solidFill>
            </a:endParaRPr>
          </a:p>
        </p:txBody>
      </p:sp>
      <p:pic>
        <p:nvPicPr>
          <p:cNvPr id="114" name="Google Shape;114;p8"/>
          <p:cNvPicPr preferRelativeResize="0">
            <a:picLocks noGrp="1"/>
          </p:cNvPicPr>
          <p:nvPr>
            <p:ph type="body" idx="1"/>
          </p:nvPr>
        </p:nvPicPr>
        <p:blipFill rotWithShape="1">
          <a:blip r:embed="rId3">
            <a:alphaModFix/>
          </a:blip>
          <a:srcRect/>
          <a:stretch/>
        </p:blipFill>
        <p:spPr>
          <a:xfrm>
            <a:off x="1179215" y="1668349"/>
            <a:ext cx="4193100" cy="2970000"/>
          </a:xfrm>
          <a:prstGeom prst="rect">
            <a:avLst/>
          </a:prstGeom>
          <a:noFill/>
          <a:ln>
            <a:noFill/>
          </a:ln>
        </p:spPr>
      </p:pic>
      <p:sp>
        <p:nvSpPr>
          <p:cNvPr id="115" name="Google Shape;115;p8"/>
          <p:cNvSpPr txBox="1"/>
          <p:nvPr/>
        </p:nvSpPr>
        <p:spPr>
          <a:xfrm>
            <a:off x="1075316" y="2034622"/>
            <a:ext cx="1027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dk2"/>
              </a:solidFill>
            </a:endParaRPr>
          </a:p>
        </p:txBody>
      </p:sp>
      <p:cxnSp>
        <p:nvCxnSpPr>
          <p:cNvPr id="116" name="Google Shape;116;p8"/>
          <p:cNvCxnSpPr/>
          <p:nvPr/>
        </p:nvCxnSpPr>
        <p:spPr>
          <a:xfrm flipH="1">
            <a:off x="3159566" y="2034622"/>
            <a:ext cx="2970600" cy="273600"/>
          </a:xfrm>
          <a:prstGeom prst="straightConnector1">
            <a:avLst/>
          </a:prstGeom>
          <a:noFill/>
          <a:ln w="38100" cap="flat" cmpd="sng">
            <a:solidFill>
              <a:srgbClr val="0000FF"/>
            </a:solidFill>
            <a:prstDash val="solid"/>
            <a:round/>
            <a:headEnd type="none" w="med" len="med"/>
            <a:tailEnd type="triangle" w="med" len="med"/>
          </a:ln>
        </p:spPr>
      </p:cxnSp>
      <p:sp>
        <p:nvSpPr>
          <p:cNvPr id="117" name="Google Shape;117;p8"/>
          <p:cNvSpPr txBox="1"/>
          <p:nvPr/>
        </p:nvSpPr>
        <p:spPr>
          <a:xfrm>
            <a:off x="6059916" y="1798047"/>
            <a:ext cx="2497138" cy="68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300" b="1" dirty="0">
                <a:solidFill>
                  <a:srgbClr val="0000FF"/>
                </a:solidFill>
              </a:rPr>
              <a:t>Digital pin LED_BUILTIN</a:t>
            </a:r>
            <a:endParaRPr sz="1300" b="1" dirty="0">
              <a:solidFill>
                <a:srgbClr val="0000FF"/>
              </a:solidFill>
            </a:endParaRPr>
          </a:p>
          <a:p>
            <a:pPr marL="0" marR="0" lvl="0" indent="0" algn="l" rtl="0">
              <a:spcBef>
                <a:spcPts val="0"/>
              </a:spcBef>
              <a:spcAft>
                <a:spcPts val="0"/>
              </a:spcAft>
              <a:buClr>
                <a:schemeClr val="dk1"/>
              </a:buClr>
              <a:buSzPts val="1100"/>
              <a:buFont typeface="Arial"/>
              <a:buNone/>
            </a:pPr>
            <a:r>
              <a:rPr lang="en-US" sz="1300" b="1" dirty="0">
                <a:solidFill>
                  <a:srgbClr val="0000FF"/>
                </a:solidFill>
              </a:rPr>
              <a:t>pin  13</a:t>
            </a:r>
            <a:endParaRPr sz="2000" b="1" dirty="0">
              <a:solidFill>
                <a:srgbClr val="0000FF"/>
              </a:solidFill>
            </a:endParaRPr>
          </a:p>
        </p:txBody>
      </p:sp>
      <p:sp>
        <p:nvSpPr>
          <p:cNvPr id="3" name="TextBox 2">
            <a:extLst>
              <a:ext uri="{FF2B5EF4-FFF2-40B4-BE49-F238E27FC236}">
                <a16:creationId xmlns:a16="http://schemas.microsoft.com/office/drawing/2014/main" id="{41A4DC63-01C1-E0CF-79F5-E1DCFBB9E052}"/>
              </a:ext>
            </a:extLst>
          </p:cNvPr>
          <p:cNvSpPr txBox="1"/>
          <p:nvPr/>
        </p:nvSpPr>
        <p:spPr>
          <a:xfrm>
            <a:off x="638025" y="860835"/>
            <a:ext cx="8003874" cy="307777"/>
          </a:xfrm>
          <a:prstGeom prst="rect">
            <a:avLst/>
          </a:prstGeom>
          <a:noFill/>
        </p:spPr>
        <p:txBody>
          <a:bodyPr wrap="square">
            <a:spAutoFit/>
          </a:bodyPr>
          <a:lstStyle/>
          <a:p>
            <a:r>
              <a:rPr lang="en-US" sz="1400" dirty="0">
                <a:solidFill>
                  <a:schemeClr val="tx1"/>
                </a:solidFill>
              </a:rPr>
              <a:t>Data sheet in this pdf file: </a:t>
            </a:r>
            <a:r>
              <a:rPr lang="en-US" sz="1400" dirty="0">
                <a:solidFill>
                  <a:schemeClr val="tx1"/>
                </a:solidFill>
                <a:hlinkClick r:id="rId4"/>
              </a:rPr>
              <a:t>https://docs.arduino.cc/resources/datasheets/A000066-datasheet.pdf</a:t>
            </a:r>
            <a:r>
              <a:rPr lang="en-US" sz="1400" dirty="0">
                <a:solidFill>
                  <a:schemeClr val="tx1"/>
                </a:solidFill>
              </a:rPr>
              <a:t> </a:t>
            </a:r>
            <a:endParaRPr lang="en-US"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1213</Words>
  <Application>Microsoft Macintosh PowerPoint</Application>
  <PresentationFormat>On-screen Show (16:9)</PresentationFormat>
  <Paragraphs>95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Roboto</vt:lpstr>
      <vt:lpstr>Open Sans</vt:lpstr>
      <vt:lpstr>Arial</vt:lpstr>
      <vt:lpstr>Lato</vt:lpstr>
      <vt:lpstr>Simple Light</vt:lpstr>
      <vt:lpstr>PowerPoint Presentation</vt:lpstr>
      <vt:lpstr>Microcontroller-Based Instruments for Medical Use</vt:lpstr>
      <vt:lpstr>Part 1: Electrocardiogram (ECG) signal    </vt:lpstr>
      <vt:lpstr>Electrocardiogram Signals Video</vt:lpstr>
      <vt:lpstr>ECG Cycle Breakdown</vt:lpstr>
      <vt:lpstr>ECG Cycle Breakdown (continued)</vt:lpstr>
      <vt:lpstr>ECG time and voltage ECG voltage: 0.5- 0.9 mv  ECG period is about 1sec Normal heart rate: 60 – 120 BPM Tachycardia: above 100 BPM Bradycardia: below 60 BPM</vt:lpstr>
      <vt:lpstr>Blood Oxygen Levels</vt:lpstr>
      <vt:lpstr>Part 2: Understanding the Arduino Microcontroller</vt:lpstr>
      <vt:lpstr>Setting up and programming the Arduino  https://youtu.be/iSTZ8vNMpTM  </vt:lpstr>
      <vt:lpstr>Part 3: Understanding the MAX30102 Spectrometer  Circuit diagram of Arduino with pulse oximeter and heart rate sensor (MAX30102) </vt:lpstr>
      <vt:lpstr>MAX30102 Sensor: Pulse Oximeter and Heart Rate Sensor</vt:lpstr>
      <vt:lpstr>Measurement Principles </vt:lpstr>
      <vt:lpstr>How does Pulse Oximetry work in MAX30102? </vt:lpstr>
      <vt:lpstr>  </vt:lpstr>
      <vt:lpstr>Part 4: Understanding the AD8323 ECG Sensor </vt:lpstr>
      <vt:lpstr> </vt:lpstr>
      <vt:lpstr>(Note: You can see the values on serial monitor or see the ECG signal on serial plotter by choosing that from the toolbar in the IDE.)</vt:lpstr>
      <vt:lpstr>Sample of the output on serial plotter and monitor/Arduino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Naim Chaker</dc:creator>
  <cp:lastModifiedBy>Beth McElroy</cp:lastModifiedBy>
  <cp:revision>14</cp:revision>
  <dcterms:modified xsi:type="dcterms:W3CDTF">2025-08-28T19:15:02Z</dcterms:modified>
</cp:coreProperties>
</file>