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00CC"/>
    <a:srgbClr val="CC66FF"/>
    <a:srgbClr val="E4C9FF"/>
    <a:srgbClr val="CC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047" autoAdjust="0"/>
    <p:restoredTop sz="78141" autoAdjust="0"/>
  </p:normalViewPr>
  <p:slideViewPr>
    <p:cSldViewPr snapToGrid="0">
      <p:cViewPr varScale="1">
        <p:scale>
          <a:sx n="49" d="100"/>
          <a:sy n="49" d="100"/>
        </p:scale>
        <p:origin x="56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9BD15-787F-457F-9896-85582415DA11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DCFF87-AEA9-4B4A-96E3-31A3EDBF6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peration_Crossroads_Baker_Edit.jpg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I-35W_Bridge_Collapse_Webster_Cars.JP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commons.wikimedia.org/wiki/File:Aloha_Airlines_Flight_243_fuselage.png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I-35W_Bridge_Collapse_Webster_Cars.JPG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af.mil/News/Photos/igphoto/2000797898/" TargetMode="External"/><Relationship Id="rId5" Type="http://schemas.openxmlformats.org/officeDocument/2006/relationships/hyperlink" Target="http://www.dtic.mil/whs/directives/corres/pdf/512205p.pdf" TargetMode="External"/><Relationship Id="rId4" Type="http://schemas.openxmlformats.org/officeDocument/2006/relationships/hyperlink" Target="https://commons.wikimedia.org/wiki/File:Aloha_Airlines_Flight_243_fuselage.png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ragus.com/en/company/eddy-current-testing-technology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suragus.com/en/technology/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Lesson Presentation, </a:t>
            </a:r>
            <a:r>
              <a:rPr lang="en-US" i="1" dirty="0" smtClean="0"/>
              <a:t>Exploring Nondestructive</a:t>
            </a:r>
            <a:r>
              <a:rPr lang="en-US" i="1" baseline="0" dirty="0" smtClean="0"/>
              <a:t> Exploration Methods </a:t>
            </a:r>
            <a:r>
              <a:rPr lang="en-US" baseline="0" dirty="0" smtClean="0"/>
              <a:t>Lesson, TeachEngineering.org</a:t>
            </a:r>
          </a:p>
          <a:p>
            <a:r>
              <a:rPr lang="en-US" baseline="0" dirty="0" smtClean="0"/>
              <a:t>///</a:t>
            </a:r>
          </a:p>
          <a:p>
            <a:r>
              <a:rPr lang="en-US" baseline="0" dirty="0" smtClean="0"/>
              <a:t>Image source: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1946 US Department of Defense, Wikimedia Commons (public domain)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https://commons.wikimedia.org/wiki/File:Operation_Crossroads_Baker_Edit.jpg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CFF87-AEA9-4B4A-96E3-31A3EDBF61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30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r>
              <a:rPr lang="en-US" baseline="0" dirty="0" smtClean="0"/>
              <a:t> timing: </a:t>
            </a:r>
            <a:r>
              <a:rPr lang="en-US" dirty="0" smtClean="0"/>
              <a:t>6 minutes + 3 minutes</a:t>
            </a:r>
          </a:p>
          <a:p>
            <a:r>
              <a:rPr lang="en-US" dirty="0" smtClean="0"/>
              <a:t>Image </a:t>
            </a:r>
            <a:r>
              <a:rPr lang="en-US" dirty="0" smtClean="0"/>
              <a:t>sources:</a:t>
            </a:r>
          </a:p>
          <a:p>
            <a:r>
              <a:rPr lang="en-US" dirty="0" smtClean="0"/>
              <a:t>(left, collapsed concrete roadway bridge)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2007 Tony Webster, Wikimedia Commons CC BY-SA 3.0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https://commons.wikimedia.org/wiki/File:I-35W_Bridge_Collapse_Webster_Cars.JPG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(right</a:t>
            </a:r>
            <a:r>
              <a:rPr lang="en-US" dirty="0" smtClean="0"/>
              <a:t>, damaged airplane)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1988 National Transportation Safety Board, Wikimedia Commons (public domain)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://commons.wikimedia.org/wiki/File:Aloha_Airlines_Flight_243_fuselage.png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CFF87-AEA9-4B4A-96E3-31A3EDBF61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56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sources:</a:t>
            </a:r>
          </a:p>
          <a:p>
            <a:r>
              <a:rPr lang="en-US" dirty="0" smtClean="0"/>
              <a:t>(</a:t>
            </a:r>
            <a:r>
              <a:rPr lang="en-US" baseline="0" dirty="0" smtClean="0"/>
              <a:t>lef</a:t>
            </a:r>
            <a:r>
              <a:rPr lang="en-US" dirty="0" smtClean="0"/>
              <a:t>t top, collapsed concrete roadway bridge</a:t>
            </a:r>
            <a:r>
              <a:rPr lang="en-US" dirty="0" smtClean="0"/>
              <a:t>)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2007 Tony Webster, Wikimedia Commons CC BY-SA 3.0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https://commons.wikimedia.org/wiki/File:I-35W_Bridge_Collapse_Webster_Cars.JPG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(</a:t>
            </a:r>
            <a:r>
              <a:rPr lang="en-US" dirty="0" smtClean="0"/>
              <a:t>left bottom, damaged airplane)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988 National Transportation Safety Board, Wikimedia Commons (public domain)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https://commons.wikimedia.org/wiki/File:Aloha_Airlines_Flight_243_fuselage.png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 smtClean="0"/>
          </a:p>
          <a:p>
            <a:r>
              <a:rPr lang="en-US" dirty="0" smtClean="0"/>
              <a:t>(right, airplane in sky)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2000 US Air Force (file photo; public domain), US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Department of Defense Directive 5122.5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September 27, 2000, 140528-F-PB123-102.jpg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http://www.af.mil/News/Photos/igphoto/2000797898/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CFF87-AEA9-4B4A-96E3-31A3EDBF61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601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providing students with printouts of the eddy current diagram to tape in their notebooks.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///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Image sources: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(left, rivet photo) 2016 Marianne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Livezey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Smart Sensors and Sensing Systems RET, College of Engineering, Michigan State University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(right,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eddy current diagram)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Suragus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Sensors and Instruments. Used with permission.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http://www.suragus.com/en/company/eddy-current-testing-technology/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https://www.suragus.com/en/technology/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CFF87-AEA9-4B4A-96E3-31A3EDBF61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260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sources:</a:t>
            </a:r>
          </a:p>
          <a:p>
            <a:r>
              <a:rPr lang="en-US" dirty="0" smtClean="0"/>
              <a:t>(left; eddy current diagram)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 Marianne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Livezey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Smart Sensors and Sensing Systems RET, College of Engineering, Michigan State University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(right, change of impedance graph) 2016 Marianne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Livezey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Smart Sensors and Sensing Systems RET, College of Engineering, Michigan State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CFF87-AEA9-4B4A-96E3-31A3EDBF61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31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Images source: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Oleksii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Karpenko, Smart Sensors and Sensing Systems RET, College of Engineering, Michigan State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CFF87-AEA9-4B4A-96E3-31A3EDBF61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89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Images source: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2016 Marianne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Livezey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Smart Sensors and Sensing Systems RET, College of Engineering, Michigan State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CFF87-AEA9-4B4A-96E3-31A3EDBF61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01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89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02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7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2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345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06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3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6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6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79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96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BF09E-0036-42B1-A330-ED3C4B2833DF}" type="datetimeFigureOut">
              <a:rPr lang="en-US" smtClean="0"/>
              <a:t>10/29/2017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1C681-BAB2-48B6-BC67-C190A98B7E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5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GQfUWvP0I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WVLT01V5Cq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248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2155" y="876994"/>
            <a:ext cx="9287691" cy="1972654"/>
          </a:xfrm>
          <a:solidFill>
            <a:srgbClr val="FFFFFF">
              <a:alpha val="10196"/>
            </a:srgbClr>
          </a:solidFill>
        </p:spPr>
        <p:txBody>
          <a:bodyPr>
            <a:no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Exploring</a:t>
            </a:r>
            <a:r>
              <a:rPr lang="en-US" sz="7200" b="1" dirty="0" smtClean="0">
                <a:solidFill>
                  <a:schemeClr val="accent5"/>
                </a:solidFill>
              </a:rPr>
              <a:t> Nondestructive </a:t>
            </a:r>
            <a:r>
              <a:rPr lang="en-US" sz="7200" b="1" dirty="0" smtClean="0">
                <a:solidFill>
                  <a:srgbClr val="00B050"/>
                </a:solidFill>
              </a:rPr>
              <a:t>Exploration</a:t>
            </a:r>
            <a:r>
              <a:rPr lang="en-US" sz="7200" b="1" dirty="0" smtClean="0">
                <a:solidFill>
                  <a:schemeClr val="accent5"/>
                </a:solidFill>
              </a:rPr>
              <a:t> </a:t>
            </a:r>
            <a:r>
              <a:rPr lang="en-US" sz="7200" b="1" dirty="0" smtClean="0">
                <a:solidFill>
                  <a:srgbClr val="7030A0"/>
                </a:solidFill>
              </a:rPr>
              <a:t>Methods</a:t>
            </a:r>
            <a:endParaRPr lang="en-US" sz="72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9579" y="5142624"/>
            <a:ext cx="8072842" cy="1469036"/>
          </a:xfrm>
          <a:solidFill>
            <a:schemeClr val="bg1"/>
          </a:solidFill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3200" dirty="0" smtClean="0">
                <a:solidFill>
                  <a:srgbClr val="CC00CC"/>
                </a:solidFill>
                <a:latin typeface="Segoe Print" panose="02000600000000000000" pitchFamily="2" charset="0"/>
              </a:rPr>
              <a:t>Question: </a:t>
            </a:r>
            <a:r>
              <a:rPr lang="en-US" sz="3200" dirty="0" smtClean="0">
                <a:solidFill>
                  <a:schemeClr val="accent5"/>
                </a:solidFill>
                <a:latin typeface="Segoe Print" panose="02000600000000000000" pitchFamily="2" charset="0"/>
              </a:rPr>
              <a:t>How can </a:t>
            </a:r>
            <a:r>
              <a:rPr lang="en-US" sz="3200" dirty="0">
                <a:solidFill>
                  <a:schemeClr val="accent5"/>
                </a:solidFill>
                <a:latin typeface="Segoe Print" panose="02000600000000000000" pitchFamily="2" charset="0"/>
              </a:rPr>
              <a:t>we </a:t>
            </a:r>
            <a:r>
              <a:rPr lang="en-US" sz="3200" dirty="0" smtClean="0">
                <a:solidFill>
                  <a:schemeClr val="accent5"/>
                </a:solidFill>
                <a:latin typeface="Segoe Print" panose="02000600000000000000" pitchFamily="2" charset="0"/>
              </a:rPr>
              <a:t>investigate </a:t>
            </a:r>
            <a:r>
              <a:rPr lang="en-US" sz="3200" dirty="0">
                <a:solidFill>
                  <a:schemeClr val="accent5"/>
                </a:solidFill>
                <a:latin typeface="Segoe Print" panose="02000600000000000000" pitchFamily="2" charset="0"/>
              </a:rPr>
              <a:t>and measure the inside of an object or its structure if we cannot take it </a:t>
            </a:r>
            <a:r>
              <a:rPr lang="en-US" sz="3200" dirty="0" smtClean="0">
                <a:solidFill>
                  <a:schemeClr val="accent5"/>
                </a:solidFill>
                <a:latin typeface="Segoe Print" panose="02000600000000000000" pitchFamily="2" charset="0"/>
              </a:rPr>
              <a:t>apart?</a:t>
            </a:r>
            <a:endParaRPr lang="en-US" sz="3200" dirty="0">
              <a:solidFill>
                <a:schemeClr val="accent5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32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471" y="5421086"/>
            <a:ext cx="10515600" cy="12148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i="1" dirty="0" smtClean="0"/>
              <a:t>Silver Bridge Disaster </a:t>
            </a:r>
            <a:r>
              <a:rPr lang="en-US" dirty="0" smtClean="0"/>
              <a:t>video: </a:t>
            </a:r>
            <a:r>
              <a:rPr lang="en-US" sz="2000" u="sng" dirty="0" smtClean="0">
                <a:hlinkClick r:id="rId3"/>
              </a:rPr>
              <a:t>https://</a:t>
            </a:r>
            <a:r>
              <a:rPr lang="en-US" sz="2000" u="sng" dirty="0" smtClean="0">
                <a:hlinkClick r:id="rId3"/>
              </a:rPr>
              <a:t>www.youtube.com/watch?v=dGQfUWvP0II</a:t>
            </a:r>
            <a:endParaRPr lang="en-US" u="sng" dirty="0" smtClean="0"/>
          </a:p>
          <a:p>
            <a:pPr marL="0" lvl="0" indent="0">
              <a:buNone/>
            </a:pPr>
            <a:r>
              <a:rPr lang="en-US" i="1" dirty="0"/>
              <a:t>BINDT – Bridges and NDT </a:t>
            </a:r>
            <a:r>
              <a:rPr lang="en-US" dirty="0" smtClean="0"/>
              <a:t>video: </a:t>
            </a:r>
            <a:r>
              <a:rPr lang="en-US" sz="2000" u="sng" dirty="0">
                <a:hlinkClick r:id="rId4"/>
              </a:rPr>
              <a:t>https://www.youtube.com/watch?v=WVLT01V5Cq4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505" y="1274618"/>
            <a:ext cx="5475741" cy="36623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471" y="471055"/>
            <a:ext cx="10612329" cy="803563"/>
          </a:xfrm>
        </p:spPr>
        <p:txBody>
          <a:bodyPr>
            <a:noAutofit/>
          </a:bodyPr>
          <a:lstStyle/>
          <a:p>
            <a:r>
              <a:rPr lang="en-US" dirty="0" smtClean="0"/>
              <a:t>Examples of Material Failures</a:t>
            </a:r>
            <a:endParaRPr lang="en-US" dirty="0"/>
          </a:p>
        </p:txBody>
      </p:sp>
      <p:pic>
        <p:nvPicPr>
          <p:cNvPr id="1026" name="Picture 2" descr="https://upload.wikimedia.org/wikipedia/commons/thumb/5/59/I-35W_Bridge_Collapse_Webster_Cars.JPG/320px-I-35W_Bridge_Collapse_Webster_Car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288" y="1279381"/>
            <a:ext cx="5494983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78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Online research topics &gt; discussion &gt; posters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22764"/>
            <a:ext cx="5237018" cy="408709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Organize into </a:t>
            </a:r>
            <a:r>
              <a:rPr lang="en-US" sz="3200" dirty="0"/>
              <a:t>small </a:t>
            </a:r>
            <a:r>
              <a:rPr lang="en-US" sz="3200" dirty="0" smtClean="0"/>
              <a:t>groups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Research </a:t>
            </a:r>
            <a:r>
              <a:rPr lang="en-US" sz="3200" dirty="0"/>
              <a:t>the definitions and </a:t>
            </a:r>
            <a:r>
              <a:rPr lang="en-US" sz="3200" dirty="0" smtClean="0"/>
              <a:t>any graphics/illustrations </a:t>
            </a:r>
            <a:r>
              <a:rPr lang="en-US" sz="3200" dirty="0"/>
              <a:t>for </a:t>
            </a:r>
            <a:r>
              <a:rPr lang="en-US" sz="3200" dirty="0" smtClean="0"/>
              <a:t>these </a:t>
            </a:r>
            <a:r>
              <a:rPr lang="en-US" sz="3200" dirty="0" smtClean="0">
                <a:solidFill>
                  <a:srgbClr val="FF0000"/>
                </a:solidFill>
              </a:rPr>
              <a:t>10 topics </a:t>
            </a:r>
            <a:r>
              <a:rPr lang="en-US" sz="3200" dirty="0" smtClean="0">
                <a:sym typeface="Wingdings" panose="05000000000000000000" pitchFamily="2" charset="2"/>
              </a:rPr>
              <a:t></a:t>
            </a:r>
            <a:endParaRPr lang="en-US" sz="32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Share research with the class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3200" dirty="0" smtClean="0"/>
              <a:t>Each group makes poster about one topic</a:t>
            </a:r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456218" y="1413164"/>
            <a:ext cx="5527964" cy="52093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voltage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accent5"/>
                </a:solidFill>
              </a:rPr>
              <a:t>inductance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current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00B050"/>
                </a:solidFill>
              </a:rPr>
              <a:t>magnetic </a:t>
            </a:r>
            <a:r>
              <a:rPr lang="en-US" dirty="0" smtClean="0">
                <a:solidFill>
                  <a:srgbClr val="00B050"/>
                </a:solidFill>
              </a:rPr>
              <a:t>fields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(</a:t>
            </a:r>
            <a:r>
              <a:rPr lang="en-US" sz="2400" dirty="0" smtClean="0">
                <a:solidFill>
                  <a:srgbClr val="00B050"/>
                </a:solidFill>
              </a:rPr>
              <a:t>dipolar nature and their lines)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7030A0"/>
                </a:solidFill>
              </a:rPr>
              <a:t>eddy current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conductors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solidFill>
                  <a:schemeClr val="accent5"/>
                </a:solidFill>
              </a:rPr>
              <a:t>excitation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nondestructive evaluation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(NDE)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finite element method</a:t>
            </a:r>
            <a:r>
              <a:rPr lang="en-US" sz="2400" dirty="0">
                <a:solidFill>
                  <a:srgbClr val="00B050"/>
                </a:solidFill>
              </a:rPr>
              <a:t> (FEM)</a:t>
            </a:r>
            <a:endParaRPr lang="en-US" dirty="0">
              <a:solidFill>
                <a:srgbClr val="00B050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>
                <a:solidFill>
                  <a:srgbClr val="7030A0"/>
                </a:solidFill>
              </a:rPr>
              <a:t>Ohm’s law</a:t>
            </a:r>
          </a:p>
        </p:txBody>
      </p:sp>
    </p:spTree>
    <p:extLst>
      <p:ext uri="{BB962C8B-B14F-4D97-AF65-F5344CB8AC3E}">
        <p14:creationId xmlns:p14="http://schemas.microsoft.com/office/powerpoint/2010/main" val="332766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0164" y="5603634"/>
            <a:ext cx="7114309" cy="5754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This B-52 bomber from the 1950s is still in use.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036" y="863122"/>
            <a:ext cx="6899437" cy="4599624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26" y="3611133"/>
            <a:ext cx="3844637" cy="2571425"/>
          </a:xfrm>
          <a:prstGeom prst="rect">
            <a:avLst/>
          </a:prstGeom>
        </p:spPr>
      </p:pic>
      <p:pic>
        <p:nvPicPr>
          <p:cNvPr id="7" name="Picture 2" descr="https://upload.wikimedia.org/wikipedia/commons/thumb/5/59/I-35W_Bridge_Collapse_Webster_Cars.JPG/320px-I-35W_Bridge_Collapse_Webster_Car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26" y="863122"/>
            <a:ext cx="3849624" cy="2562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33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017"/>
          </a:xfrm>
        </p:spPr>
        <p:txBody>
          <a:bodyPr>
            <a:noAutofit/>
          </a:bodyPr>
          <a:lstStyle/>
          <a:p>
            <a:r>
              <a:rPr lang="en-US" dirty="0" smtClean="0"/>
              <a:t>Eddy current testing method</a:t>
            </a:r>
            <a:endParaRPr lang="en-US" dirty="0"/>
          </a:p>
        </p:txBody>
      </p:sp>
      <p:pic>
        <p:nvPicPr>
          <p:cNvPr id="4" name="Content Placeholder 3" descr="Specimen.jp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8" t="16280" r="22139" b="16280"/>
          <a:stretch/>
        </p:blipFill>
        <p:spPr>
          <a:xfrm>
            <a:off x="1950908" y="1356142"/>
            <a:ext cx="3838712" cy="3693840"/>
          </a:xfrm>
          <a:prstGeom prst="rect">
            <a:avLst/>
          </a:prstGeom>
        </p:spPr>
      </p:pic>
      <p:pic>
        <p:nvPicPr>
          <p:cNvPr id="5" name="Picture 4" descr="eddycurrents.jpe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89000"/>
                    </a14:imgEffect>
                    <a14:imgEffect>
                      <a14:brightnessContrast contrast="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1356142"/>
            <a:ext cx="4951422" cy="369384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258642" y="5249604"/>
            <a:ext cx="8095158" cy="13607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dirty="0"/>
              <a:t>nondestructive evaluation </a:t>
            </a:r>
            <a:r>
              <a:rPr lang="en-US" dirty="0" smtClean="0"/>
              <a:t>method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Widely </a:t>
            </a:r>
            <a:r>
              <a:rPr lang="en-US" dirty="0"/>
              <a:t>used for crack detection 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Cracks </a:t>
            </a:r>
            <a:r>
              <a:rPr lang="en-US" dirty="0"/>
              <a:t>cause very large local conductivity </a:t>
            </a:r>
            <a:r>
              <a:rPr lang="en-US" dirty="0" smtClean="0"/>
              <a:t>changes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16103" y="2113870"/>
            <a:ext cx="1975278" cy="1954677"/>
          </a:xfrm>
          <a:prstGeom prst="rect">
            <a:avLst/>
          </a:prstGeom>
          <a:solidFill>
            <a:srgbClr val="7030A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  <a:sym typeface="Wingdings" panose="05000000000000000000" pitchFamily="2" charset="2"/>
              </a:rPr>
              <a:t>mechanical fasteners (rivets) on airplane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79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efect_Detection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69"/>
          <a:stretch/>
        </p:blipFill>
        <p:spPr>
          <a:xfrm>
            <a:off x="317721" y="1739784"/>
            <a:ext cx="7156611" cy="4231525"/>
          </a:xfrm>
          <a:prstGeom prst="rect">
            <a:avLst/>
          </a:prstGeom>
        </p:spPr>
      </p:pic>
      <p:pic>
        <p:nvPicPr>
          <p:cNvPr id="7" name="Picture 6" descr="impedance_new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695" y="1739784"/>
            <a:ext cx="4013025" cy="2873646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365125"/>
            <a:ext cx="10515600" cy="9910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Eddy current testing method</a:t>
            </a:r>
            <a:endParaRPr lang="en-US" dirty="0"/>
          </a:p>
        </p:txBody>
      </p:sp>
      <p:sp>
        <p:nvSpPr>
          <p:cNvPr id="9" name="TextBox 24"/>
          <p:cNvSpPr txBox="1"/>
          <p:nvPr/>
        </p:nvSpPr>
        <p:spPr>
          <a:xfrm>
            <a:off x="7967233" y="4724266"/>
            <a:ext cx="3719947" cy="1137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 = Coil in the air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B = Coil over defective specimen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kern="1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C = Coil over defect-free specimen</a:t>
            </a:r>
            <a:endParaRPr lang="en-US" sz="20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28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340"/>
          </a:xfrm>
        </p:spPr>
        <p:txBody>
          <a:bodyPr>
            <a:noAutofit/>
          </a:bodyPr>
          <a:lstStyle/>
          <a:p>
            <a:r>
              <a:rPr lang="en-US" dirty="0" smtClean="0"/>
              <a:t>Nondestructive testing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defectfree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70" y="1534660"/>
            <a:ext cx="4832017" cy="4203109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956" y="1534659"/>
            <a:ext cx="4811106" cy="420310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478652" y="6028734"/>
            <a:ext cx="4312735" cy="5702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Rivet with no defects</a:t>
            </a:r>
            <a:endParaRPr lang="en-US" sz="3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63724" y="6082891"/>
            <a:ext cx="3456025" cy="3850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Rivet with defect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3079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/>
          <a:lstStyle/>
          <a:p>
            <a:r>
              <a:rPr lang="en-US" dirty="0" smtClean="0"/>
              <a:t>Maxwell’s equations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691" y="4611111"/>
            <a:ext cx="1885313" cy="208941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</p:pic>
      <p:pic>
        <p:nvPicPr>
          <p:cNvPr id="6" name="Picture 5" descr="mesh3.jpeg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16"/>
          <a:stretch/>
        </p:blipFill>
        <p:spPr>
          <a:xfrm>
            <a:off x="9889698" y="4611111"/>
            <a:ext cx="1672148" cy="2089411"/>
          </a:xfrm>
          <a:prstGeom prst="rect">
            <a:avLst/>
          </a:prstGeom>
        </p:spPr>
      </p:pic>
      <p:sp>
        <p:nvSpPr>
          <p:cNvPr id="8" name="Striped Right Arrow 7"/>
          <p:cNvSpPr/>
          <p:nvPr/>
        </p:nvSpPr>
        <p:spPr>
          <a:xfrm>
            <a:off x="8891283" y="5234112"/>
            <a:ext cx="870857" cy="843408"/>
          </a:xfrm>
          <a:prstGeom prst="striped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49" name="Picture 6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2" t="72797" r="70934" b="18278"/>
          <a:stretch/>
        </p:blipFill>
        <p:spPr bwMode="auto">
          <a:xfrm>
            <a:off x="895387" y="4418290"/>
            <a:ext cx="1532333" cy="385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6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2" t="2687" r="65292" b="81990"/>
          <a:stretch>
            <a:fillRect/>
          </a:stretch>
        </p:blipFill>
        <p:spPr bwMode="auto">
          <a:xfrm>
            <a:off x="895387" y="1251257"/>
            <a:ext cx="1984186" cy="708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6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2" t="30087" r="62523" b="55391"/>
          <a:stretch>
            <a:fillRect/>
          </a:stretch>
        </p:blipFill>
        <p:spPr bwMode="auto">
          <a:xfrm>
            <a:off x="895387" y="2495455"/>
            <a:ext cx="2172027" cy="63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6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02" t="52118" r="69962" b="39931"/>
          <a:stretch/>
        </p:blipFill>
        <p:spPr bwMode="auto">
          <a:xfrm>
            <a:off x="895387" y="3456573"/>
            <a:ext cx="1480651" cy="368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554413" y="35131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554413" y="39703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502732" y="1196337"/>
            <a:ext cx="8455720" cy="393380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Faraday’s law</a:t>
            </a:r>
          </a:p>
          <a:p>
            <a:pPr marL="0" indent="0">
              <a:buNone/>
            </a:pPr>
            <a:r>
              <a:rPr lang="en-US" sz="2400" dirty="0"/>
              <a:t>Time-varying magnetic field creates electric field, and vice versa</a:t>
            </a:r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Ampere’s law</a:t>
            </a:r>
          </a:p>
          <a:p>
            <a:pPr marL="0" indent="0">
              <a:buNone/>
            </a:pPr>
            <a:r>
              <a:rPr lang="en-US" sz="2400" dirty="0"/>
              <a:t>Electric current creates circular magnetic fields</a:t>
            </a:r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Gauss’ law</a:t>
            </a:r>
          </a:p>
          <a:p>
            <a:pPr marL="0" indent="0">
              <a:buNone/>
            </a:pPr>
            <a:r>
              <a:rPr lang="en-US" sz="2400" dirty="0"/>
              <a:t>Electric charges create electric flux</a:t>
            </a:r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  <a:sym typeface="Wingdings" panose="05000000000000000000" pitchFamily="2" charset="2"/>
              </a:rPr>
              <a:t>Gauss’ law for magnetism</a:t>
            </a:r>
          </a:p>
          <a:p>
            <a:pPr marL="0" indent="0">
              <a:buNone/>
            </a:pPr>
            <a:r>
              <a:rPr lang="en-US" sz="2400" dirty="0"/>
              <a:t>No magnetic charges</a:t>
            </a:r>
          </a:p>
        </p:txBody>
      </p:sp>
    </p:spTree>
    <p:extLst>
      <p:ext uri="{BB962C8B-B14F-4D97-AF65-F5344CB8AC3E}">
        <p14:creationId xmlns:p14="http://schemas.microsoft.com/office/powerpoint/2010/main" val="409846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535</Words>
  <Application>Microsoft Office PowerPoint</Application>
  <PresentationFormat>Widescreen</PresentationFormat>
  <Paragraphs>74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Segoe Print</vt:lpstr>
      <vt:lpstr>Times New Roman</vt:lpstr>
      <vt:lpstr>Wingdings</vt:lpstr>
      <vt:lpstr>Office Theme</vt:lpstr>
      <vt:lpstr>Exploring Nondestructive Exploration Methods</vt:lpstr>
      <vt:lpstr>Examples of Material Failures</vt:lpstr>
      <vt:lpstr>Online research topics &gt; discussion &gt; posters</vt:lpstr>
      <vt:lpstr>PowerPoint Presentation</vt:lpstr>
      <vt:lpstr>Eddy current testing method</vt:lpstr>
      <vt:lpstr>PowerPoint Presentation</vt:lpstr>
      <vt:lpstr>Nondestructive testing results</vt:lpstr>
      <vt:lpstr>Maxwell’s equations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Nondestructive Exploration Methods</dc:title>
  <dc:creator>Denise Carlson</dc:creator>
  <cp:lastModifiedBy>Denise Carlson</cp:lastModifiedBy>
  <cp:revision>24</cp:revision>
  <dcterms:created xsi:type="dcterms:W3CDTF">2017-09-20T20:00:34Z</dcterms:created>
  <dcterms:modified xsi:type="dcterms:W3CDTF">2017-10-29T21:19:25Z</dcterms:modified>
</cp:coreProperties>
</file>