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na Anne Schill" initials="SAS" lastIdx="7" clrIdx="0">
    <p:extLst>
      <p:ext uri="{19B8F6BF-5375-455C-9EA6-DF929625EA0E}">
        <p15:presenceInfo xmlns:p15="http://schemas.microsoft.com/office/powerpoint/2012/main" userId="Sabina Anne Schi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62" autoAdjust="0"/>
  </p:normalViewPr>
  <p:slideViewPr>
    <p:cSldViewPr snapToGrid="0">
      <p:cViewPr varScale="1">
        <p:scale>
          <a:sx n="95" d="100"/>
          <a:sy n="95" d="100"/>
        </p:scale>
        <p:origin x="20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Sonography"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en.wikipedia.org/wiki/File:UltrasoundProbe2006a.jpg" TargetMode="External"/><Relationship Id="rId4" Type="http://schemas.openxmlformats.org/officeDocument/2006/relationships/hyperlink" Target="https://en.wikipedia.org/wiki/Medical_ultrasoun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07" name="Shape 20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a:t>The image is showing a pulse-echo transducer with an angle beam rather than direct beam because of the location and direction of transducer B.</a:t>
            </a:r>
          </a:p>
          <a:p>
            <a:pPr marL="0" lvl="0" indent="0" rtl="0">
              <a:spcBef>
                <a:spcPts val="0"/>
              </a:spcBef>
              <a:spcAft>
                <a:spcPts val="0"/>
              </a:spcAft>
              <a:buClr>
                <a:schemeClr val="dk1"/>
              </a:buClr>
              <a:buSzPts val="11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1" dirty="0"/>
              <a:t>Image Source/Rights:</a:t>
            </a:r>
            <a:r>
              <a:rPr lang="en-US" b="0" dirty="0"/>
              <a:t> 2017 </a:t>
            </a:r>
            <a:r>
              <a:rPr lang="en-US" sz="1200" b="0" i="0" u="none" strike="noStrike" kern="1200" cap="none" dirty="0">
                <a:solidFill>
                  <a:schemeClr val="dk1"/>
                </a:solidFill>
                <a:effectLst/>
                <a:latin typeface="Calibri"/>
                <a:ea typeface="Calibri"/>
                <a:cs typeface="Calibri"/>
                <a:sym typeface="Calibri"/>
              </a:rPr>
              <a:t>Kendra Randolph, Michigan State University</a:t>
            </a:r>
            <a:endParaRPr lang="en-US" sz="1200" b="1" i="0" u="none" strike="noStrike" kern="1200" cap="none" dirty="0">
              <a:solidFill>
                <a:schemeClr val="dk1"/>
              </a:solidFill>
              <a:effectLst/>
              <a:latin typeface="Calibri"/>
              <a:ea typeface="Calibri"/>
              <a:cs typeface="Calibri"/>
              <a:sym typeface="Calibri"/>
            </a:endParaRPr>
          </a:p>
        </p:txBody>
      </p:sp>
      <p:sp>
        <p:nvSpPr>
          <p:cNvPr id="208" name="Shape 20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17" name="Shape 21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endParaRPr dirty="0"/>
          </a:p>
        </p:txBody>
      </p:sp>
      <p:sp>
        <p:nvSpPr>
          <p:cNvPr id="218" name="Shape 21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34" name="Shape 23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endParaRPr lang="en-US" dirty="0"/>
          </a:p>
          <a:p>
            <a:pPr marL="0" lvl="0" indent="0" rtl="0">
              <a:spcBef>
                <a:spcPts val="0"/>
              </a:spcBef>
              <a:spcAft>
                <a:spcPts val="0"/>
              </a:spcAft>
              <a:buClr>
                <a:schemeClr val="dk1"/>
              </a:buClr>
              <a:buSzPts val="1100"/>
              <a:buFont typeface="Arial"/>
              <a:buNone/>
            </a:pPr>
            <a:endParaRPr lang="en-US" dirty="0"/>
          </a:p>
          <a:p>
            <a:pPr marL="0" lvl="0" indent="0" rtl="0">
              <a:spcBef>
                <a:spcPts val="0"/>
              </a:spcBef>
              <a:spcAft>
                <a:spcPts val="0"/>
              </a:spcAft>
              <a:buClr>
                <a:schemeClr val="dk1"/>
              </a:buClr>
              <a:buSzPts val="1100"/>
              <a:buFont typeface="Arial"/>
              <a:buNone/>
            </a:pPr>
            <a:r>
              <a:rPr lang="en-US" b="1" dirty="0"/>
              <a:t>Image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Image source: </a:t>
            </a:r>
            <a:r>
              <a:rPr lang="en-US" sz="1200" b="0" i="0" u="none" strike="noStrike" kern="1200" cap="none" dirty="0">
                <a:solidFill>
                  <a:schemeClr val="tx1"/>
                </a:solidFill>
                <a:effectLst/>
                <a:latin typeface="Calibri"/>
                <a:ea typeface="Calibri"/>
                <a:cs typeface="Calibri"/>
                <a:sym typeface="Calibri"/>
              </a:rPr>
              <a:t>2012 Irina </a:t>
            </a:r>
            <a:r>
              <a:rPr lang="en-US" sz="1200" b="0" i="0" u="none" strike="noStrike" kern="1200" cap="none" dirty="0" err="1">
                <a:solidFill>
                  <a:schemeClr val="tx1"/>
                </a:solidFill>
                <a:effectLst/>
                <a:latin typeface="Calibri"/>
                <a:ea typeface="Calibri"/>
                <a:cs typeface="Calibri"/>
                <a:sym typeface="Calibri"/>
              </a:rPr>
              <a:t>Igel</a:t>
            </a:r>
            <a:r>
              <a:rPr lang="en-US" sz="1200" b="0" i="0" u="none" strike="noStrike" kern="1200" cap="none" dirty="0">
                <a:solidFill>
                  <a:schemeClr val="tx1"/>
                </a:solidFill>
                <a:effectLst/>
                <a:latin typeface="Calibri"/>
                <a:ea typeface="Calibri"/>
                <a:cs typeface="Calibri"/>
                <a:sym typeface="Calibri"/>
              </a:rPr>
              <a:t>, AMPS GK-12 Program, Polytechnic Institute of New York University.</a:t>
            </a:r>
            <a:endParaRPr lang="en-US" dirty="0"/>
          </a:p>
          <a:p>
            <a:pPr marL="0" lvl="0" indent="0" rtl="0">
              <a:spcBef>
                <a:spcPts val="0"/>
              </a:spcBef>
              <a:spcAft>
                <a:spcPts val="0"/>
              </a:spcAft>
              <a:buClr>
                <a:schemeClr val="dk1"/>
              </a:buClr>
              <a:buSzPts val="1100"/>
              <a:buFont typeface="Arial"/>
              <a:buNone/>
            </a:pPr>
            <a:endParaRPr dirty="0"/>
          </a:p>
        </p:txBody>
      </p:sp>
      <p:sp>
        <p:nvSpPr>
          <p:cNvPr id="235" name="Shape 23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84" name="Shape 28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image source: </a:t>
            </a:r>
            <a:r>
              <a:rPr lang="en-US" u="sng" dirty="0">
                <a:solidFill>
                  <a:schemeClr val="hlink"/>
                </a:solidFill>
              </a:rPr>
              <a:t>https://www.sunfounder.com/ultrasonic-module-hc-sr04-distance-sensor.html</a:t>
            </a:r>
          </a:p>
          <a:p>
            <a:pPr marL="0" marR="0" lvl="0" indent="0" algn="l" rtl="0">
              <a:spcBef>
                <a:spcPts val="0"/>
              </a:spcBef>
              <a:spcAft>
                <a:spcPts val="0"/>
              </a:spcAft>
              <a:buNone/>
            </a:pPr>
            <a:endParaRPr dirty="0"/>
          </a:p>
          <a:p>
            <a:pPr marL="0" marR="0" lvl="0" indent="0" algn="l" rtl="0">
              <a:spcBef>
                <a:spcPts val="0"/>
              </a:spcBef>
              <a:spcAft>
                <a:spcPts val="0"/>
              </a:spcAft>
              <a:buNone/>
            </a:pPr>
            <a:r>
              <a:rPr lang="en-US" dirty="0"/>
              <a:t>This is the actual sensor used in the </a:t>
            </a:r>
            <a:r>
              <a:rPr lang="en-US" dirty="0" smtClean="0"/>
              <a:t>activity </a:t>
            </a:r>
            <a:r>
              <a:rPr lang="en-US" dirty="0"/>
              <a:t>with the </a:t>
            </a:r>
            <a:r>
              <a:rPr lang="en-US" dirty="0" smtClean="0"/>
              <a:t>Arduino </a:t>
            </a:r>
            <a:r>
              <a:rPr lang="en-US" dirty="0"/>
              <a:t>microcontroller. On the previous slide it was labeled sender and receiver.  These relate to our trigger and echo pins on the sensors themselves.  </a:t>
            </a:r>
            <a:endParaRPr dirty="0"/>
          </a:p>
        </p:txBody>
      </p:sp>
      <p:sp>
        <p:nvSpPr>
          <p:cNvPr id="285" name="Shape 28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a:t>Have students work with their partner to discuss the 4 questions.  It would be up to the discretion of the teacher to decide how students would present their ideas.  I would consider some sort of graphic or visual.  Make sure to stress to students though “Being able to answer these questions is your ticket to joining another group to work on your application and design of your own ultrasonic sensors.”</a:t>
            </a:r>
            <a:endParaRPr i="0" u="none" strike="noStrike" cap="none">
              <a:solidFill>
                <a:schemeClr val="dk1"/>
              </a:solidFill>
            </a:endParaRPr>
          </a:p>
        </p:txBody>
      </p:sp>
      <p:sp>
        <p:nvSpPr>
          <p:cNvPr id="296" name="Shape 29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None/>
            </a:pPr>
            <a:endParaRPr lang="en-US" sz="9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None/>
            </a:pPr>
            <a:endParaRPr lang="en-US" sz="9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None/>
            </a:pPr>
            <a:endParaRPr lang="en-US" sz="9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None/>
            </a:pPr>
            <a:r>
              <a:rPr lang="en-US" sz="900" b="1" i="0" u="none" strike="noStrike" cap="none" dirty="0">
                <a:solidFill>
                  <a:schemeClr val="dk1"/>
                </a:solidFill>
                <a:latin typeface="Calibri"/>
                <a:ea typeface="Calibri"/>
                <a:cs typeface="Calibri"/>
                <a:sym typeface="Calibri"/>
              </a:rPr>
              <a:t>Image </a:t>
            </a:r>
            <a:r>
              <a:rPr lang="en-US" sz="1200" b="1" i="0" u="none" strike="noStrike" kern="1200" cap="none" dirty="0">
                <a:solidFill>
                  <a:schemeClr val="dk1"/>
                </a:solidFill>
                <a:effectLst/>
                <a:latin typeface="Calibri"/>
                <a:ea typeface="Calibri"/>
                <a:cs typeface="Calibri"/>
                <a:sym typeface="Calibri"/>
              </a:rPr>
              <a:t>Source/Rights: </a:t>
            </a:r>
            <a:r>
              <a:rPr lang="en-US" sz="1200" b="0" i="0" u="none" strike="noStrike" kern="1200" cap="none" dirty="0">
                <a:solidFill>
                  <a:schemeClr val="dk1"/>
                </a:solidFill>
                <a:effectLst/>
                <a:latin typeface="Calibri"/>
                <a:ea typeface="Calibri"/>
                <a:cs typeface="Calibri"/>
                <a:sym typeface="Calibri"/>
              </a:rPr>
              <a:t>Photo by </a:t>
            </a:r>
            <a:r>
              <a:rPr lang="en-US" sz="1200" b="0" i="0" u="none" strike="noStrike" kern="1200" cap="none" dirty="0" err="1">
                <a:solidFill>
                  <a:schemeClr val="dk1"/>
                </a:solidFill>
                <a:effectLst/>
                <a:latin typeface="Calibri"/>
                <a:ea typeface="Calibri"/>
                <a:cs typeface="Calibri"/>
                <a:sym typeface="Calibri"/>
              </a:rPr>
              <a:t>Nextvoyage</a:t>
            </a:r>
            <a:r>
              <a:rPr lang="en-US" sz="1200" b="0" i="0" u="none" strike="noStrike" kern="1200" cap="none" dirty="0">
                <a:solidFill>
                  <a:schemeClr val="dk1"/>
                </a:solidFill>
                <a:effectLst/>
                <a:latin typeface="Calibri"/>
                <a:ea typeface="Calibri"/>
                <a:cs typeface="Calibri"/>
                <a:sym typeface="Calibri"/>
              </a:rPr>
              <a:t> from </a:t>
            </a:r>
            <a:r>
              <a:rPr lang="en-US" sz="1200" b="0" i="0" u="none" strike="noStrike" kern="1200" cap="none" dirty="0" err="1">
                <a:solidFill>
                  <a:schemeClr val="dk1"/>
                </a:solidFill>
                <a:effectLst/>
                <a:latin typeface="Calibri"/>
                <a:ea typeface="Calibri"/>
                <a:cs typeface="Calibri"/>
                <a:sym typeface="Calibri"/>
              </a:rPr>
              <a:t>Pexels</a:t>
            </a:r>
            <a:r>
              <a:rPr lang="en-US" sz="1200" b="0" i="0" u="none" strike="noStrike" kern="1200" cap="none" dirty="0">
                <a:solidFill>
                  <a:schemeClr val="dk1"/>
                </a:solidFill>
                <a:effectLst/>
                <a:latin typeface="Calibri"/>
                <a:ea typeface="Calibri"/>
                <a:cs typeface="Calibri"/>
                <a:sym typeface="Calibri"/>
              </a:rPr>
              <a:t>, 2016, CC0 https://www.pexels.com/photo/amazing-bay-bridge-california-cars-675648/ </a:t>
            </a:r>
          </a:p>
        </p:txBody>
      </p:sp>
      <p:sp>
        <p:nvSpPr>
          <p:cNvPr id="93" name="Shape 9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None/>
            </a:pPr>
            <a:r>
              <a:rPr lang="en-US"/>
              <a:t>Give students the target outcomes for the lesson.  Make sure they have time throughout the lesson slides to pause and discuss with their precision partner.  </a:t>
            </a:r>
            <a:endParaRPr sz="1200" b="0" i="0" u="none" strike="noStrike" cap="none">
              <a:solidFill>
                <a:schemeClr val="dk1"/>
              </a:solidFill>
              <a:latin typeface="Calibri"/>
              <a:ea typeface="Calibri"/>
              <a:cs typeface="Calibri"/>
              <a:sym typeface="Calibri"/>
            </a:endParaRPr>
          </a:p>
          <a:p>
            <a:pPr marL="0" marR="0" lvl="0" indent="0" algn="l" rtl="0">
              <a:spcBef>
                <a:spcPts val="270"/>
              </a:spcBef>
              <a:spcAft>
                <a:spcPts val="0"/>
              </a:spcAft>
              <a:buNone/>
            </a:pPr>
            <a:endParaRPr sz="9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270"/>
              </a:spcBef>
              <a:spcAft>
                <a:spcPts val="0"/>
              </a:spcAft>
              <a:buNone/>
            </a:pPr>
            <a:endParaRPr sz="900" b="0" i="0" u="none" strike="noStrike" cap="none" dirty="0">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The frequency of a wave is defined as number of cycles this wave completes in a unit of time. This unit of time is typically taken to be a second. Frequency of 1Hz, or one Hertz, indicates that the wave oscillates one cycle over a time period of 1 second. </a:t>
            </a:r>
            <a:endParaRPr sz="1200" b="0" i="0" u="none" strike="noStrike" cap="none">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dirty="0"/>
              <a:t>Begin by referring back to the vocabulary from the previous page.  Identify oscillation, frequency,  and tell students the oscillations could be measured in hertz. </a:t>
            </a:r>
            <a:endParaRPr dirty="0"/>
          </a:p>
          <a:p>
            <a:pPr marL="0" marR="0" lvl="0" indent="0" algn="l" rtl="0">
              <a:lnSpc>
                <a:spcPct val="100000"/>
              </a:lnSpc>
              <a:spcBef>
                <a:spcPts val="0"/>
              </a:spcBef>
              <a:spcAft>
                <a:spcPts val="0"/>
              </a:spcAft>
              <a:buClr>
                <a:schemeClr val="dk1"/>
              </a:buClr>
              <a:buFont typeface="Calibri"/>
              <a:buNone/>
            </a:pPr>
            <a:r>
              <a:rPr lang="en-US" dirty="0"/>
              <a:t>Also, point out that wavelength is the distance between two points at the same position (crest, trough, starting position).  I would wait on explaining amplitude.</a:t>
            </a:r>
            <a:endParaRPr dirty="0"/>
          </a:p>
          <a:p>
            <a:pPr marL="0" marR="0" lvl="0" indent="0" algn="l" rtl="0">
              <a:lnSpc>
                <a:spcPct val="100000"/>
              </a:lnSpc>
              <a:spcBef>
                <a:spcPts val="36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None/>
            </a:pPr>
            <a:r>
              <a:rPr lang="en-US" sz="900" b="1" i="0" u="none" strike="noStrike" cap="none" dirty="0">
                <a:solidFill>
                  <a:schemeClr val="dk1"/>
                </a:solidFill>
                <a:latin typeface="Calibri"/>
                <a:ea typeface="Calibri"/>
                <a:cs typeface="Calibri"/>
                <a:sym typeface="Calibri"/>
              </a:rPr>
              <a:t>Image</a:t>
            </a:r>
            <a:r>
              <a:rPr lang="en-US" sz="9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Source/Rights: </a:t>
            </a:r>
            <a:r>
              <a:rPr lang="en-US" sz="1200" b="0" i="0" u="none" strike="noStrike" kern="1200" cap="none" dirty="0">
                <a:solidFill>
                  <a:schemeClr val="dk1"/>
                </a:solidFill>
                <a:effectLst/>
                <a:latin typeface="Calibri"/>
                <a:ea typeface="Calibri"/>
                <a:cs typeface="Calibri"/>
                <a:sym typeface="Calibri"/>
              </a:rPr>
              <a:t>Sabina Schill, 2018, University of Colorado at Boulder </a:t>
            </a:r>
          </a:p>
        </p:txBody>
      </p:sp>
      <p:sp>
        <p:nvSpPr>
          <p:cNvPr id="126" name="Shape 12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32" name="Shape 13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Sound waves are everywhere around us even when we cannot hear them. </a:t>
            </a:r>
            <a:r>
              <a:rPr lang="en-US" dirty="0"/>
              <a:t>Sound can travel at frequencies above or below what our ears can register.  Some animals can hear sounds with frequencies below what humans can register.  Some sounds have too high of a frequency for us to hear.  </a:t>
            </a:r>
            <a:endParaRPr dirty="0"/>
          </a:p>
          <a:p>
            <a:pPr marL="0" marR="0" lvl="0" indent="0" algn="l" rtl="0">
              <a:lnSpc>
                <a:spcPct val="100000"/>
              </a:lnSpc>
              <a:spcBef>
                <a:spcPts val="0"/>
              </a:spcBef>
              <a:spcAft>
                <a:spcPts val="0"/>
              </a:spcAft>
              <a:buClr>
                <a:schemeClr val="dk1"/>
              </a:buClr>
              <a:buFont typeface="Calibri"/>
              <a:buNone/>
            </a:pPr>
            <a:endParaRPr dirty="0"/>
          </a:p>
          <a:p>
            <a:pPr marL="0" marR="0" lvl="0" indent="0" algn="l" rtl="0">
              <a:lnSpc>
                <a:spcPct val="100000"/>
              </a:lnSpc>
              <a:spcBef>
                <a:spcPts val="0"/>
              </a:spcBef>
              <a:spcAft>
                <a:spcPts val="0"/>
              </a:spcAft>
              <a:buClr>
                <a:schemeClr val="dk1"/>
              </a:buClr>
              <a:buFont typeface="Calibri"/>
              <a:buNone/>
            </a:pPr>
            <a:r>
              <a:rPr lang="en-US" dirty="0"/>
              <a:t>Image Source/Rights: 2012 Irina </a:t>
            </a:r>
            <a:r>
              <a:rPr lang="en-US" dirty="0" err="1"/>
              <a:t>Igel</a:t>
            </a:r>
            <a:r>
              <a:rPr lang="en-US" dirty="0"/>
              <a:t>, Polytechnic Institute of NYU,  https://www.teachengineering.org/activities/view/nyu_soundwaves_activity1</a:t>
            </a:r>
            <a:endParaRPr dirty="0"/>
          </a:p>
        </p:txBody>
      </p:sp>
      <p:sp>
        <p:nvSpPr>
          <p:cNvPr id="133" name="Shape 13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65" name="Shape 16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a:t>Sound frequencies below and above human threshold have been used to support engineering and medical fields. Ultrasounds can be used to take images of soft tissues and it does not risk exposure to radiation, like an x-ray would.  The use of ultrasonic waves is also incorporated into navigation and detection of items in water (SONAR).</a:t>
            </a:r>
            <a:endParaRPr dirty="0"/>
          </a:p>
          <a:p>
            <a:pPr marL="0" lvl="0" indent="0" rtl="0">
              <a:spcBef>
                <a:spcPts val="360"/>
              </a:spcBef>
              <a:spcAft>
                <a:spcPts val="0"/>
              </a:spcAft>
              <a:buClr>
                <a:schemeClr val="dk1"/>
              </a:buClr>
              <a:buSzPts val="1100"/>
              <a:buFont typeface="Arial"/>
              <a:buNone/>
            </a:pPr>
            <a:endParaRPr dirty="0"/>
          </a:p>
          <a:p>
            <a:pPr marL="0" lvl="0" indent="0" rtl="0">
              <a:spcBef>
                <a:spcPts val="360"/>
              </a:spcBef>
              <a:spcAft>
                <a:spcPts val="0"/>
              </a:spcAft>
              <a:buClr>
                <a:schemeClr val="dk1"/>
              </a:buClr>
              <a:buSzPts val="1100"/>
              <a:buFont typeface="Arial"/>
              <a:buNone/>
            </a:pPr>
            <a:r>
              <a:rPr lang="en-US" dirty="0"/>
              <a:t>Source: </a:t>
            </a:r>
            <a:r>
              <a:rPr lang="en-US" u="sng" dirty="0">
                <a:solidFill>
                  <a:schemeClr val="hlink"/>
                </a:solidFill>
                <a:hlinkClick r:id="rId3"/>
              </a:rPr>
              <a:t>http://en.wikipedia.org/wiki/Sonography</a:t>
            </a:r>
            <a:endParaRPr dirty="0"/>
          </a:p>
          <a:p>
            <a:pPr marL="0" lvl="0" indent="0" rtl="0">
              <a:spcBef>
                <a:spcPts val="360"/>
              </a:spcBef>
              <a:spcAft>
                <a:spcPts val="0"/>
              </a:spcAft>
              <a:buClr>
                <a:schemeClr val="dk1"/>
              </a:buClr>
              <a:buSzPts val="1100"/>
              <a:buFont typeface="Arial"/>
              <a:buNone/>
            </a:pPr>
            <a:r>
              <a:rPr lang="en-US" u="sng" dirty="0">
                <a:solidFill>
                  <a:srgbClr val="1155CC"/>
                </a:solidFill>
                <a:hlinkClick r:id="rId4"/>
              </a:rPr>
              <a:t>https://en.wikipedia.org/wiki/Medical_ultrasound</a:t>
            </a:r>
            <a:endParaRPr dirty="0"/>
          </a:p>
          <a:p>
            <a:pPr marL="0" lvl="0" indent="0" rtl="0">
              <a:spcBef>
                <a:spcPts val="360"/>
              </a:spcBef>
              <a:spcAft>
                <a:spcPts val="0"/>
              </a:spcAft>
              <a:buClr>
                <a:schemeClr val="dk1"/>
              </a:buClr>
              <a:buSzPts val="1100"/>
              <a:buFont typeface="Arial"/>
              <a:buNone/>
            </a:pPr>
            <a:r>
              <a:rPr lang="en-US" dirty="0"/>
              <a:t>https://en.wikipedia.org/wiki/Sonar</a:t>
            </a:r>
            <a:endParaRPr dirty="0"/>
          </a:p>
          <a:p>
            <a:pPr marL="0" lvl="0" indent="0" rtl="0">
              <a:spcBef>
                <a:spcPts val="0"/>
              </a:spcBef>
              <a:spcAft>
                <a:spcPts val="0"/>
              </a:spcAft>
              <a:buClr>
                <a:schemeClr val="dk1"/>
              </a:buClr>
              <a:buSzPts val="1100"/>
              <a:buFont typeface="Arial"/>
              <a:buNone/>
            </a:pPr>
            <a:r>
              <a:rPr lang="en-US" b="1" dirty="0"/>
              <a:t>Image Source/Rights:</a:t>
            </a:r>
            <a:r>
              <a:rPr lang="en-US" dirty="0"/>
              <a:t> </a:t>
            </a: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u="none" dirty="0">
                <a:solidFill>
                  <a:schemeClr val="hlink"/>
                </a:solidFill>
              </a:rPr>
              <a:t>2017 FDA, https://www.fda.gov/radiation-emittingproducts/radiationemittingproductsandprocedures/medicalimaging/medicalx-rays/ucm115340.htm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u="none" dirty="0"/>
          </a:p>
          <a:p>
            <a:pPr marL="0" lvl="0" indent="0" rtl="0">
              <a:spcBef>
                <a:spcPts val="0"/>
              </a:spcBef>
              <a:spcAft>
                <a:spcPts val="0"/>
              </a:spcAft>
              <a:buClr>
                <a:schemeClr val="dk1"/>
              </a:buClr>
              <a:buSzPts val="1100"/>
              <a:buFont typeface="Arial"/>
              <a:buNone/>
            </a:pPr>
            <a:r>
              <a:rPr lang="en-US" u="none" dirty="0">
                <a:solidFill>
                  <a:schemeClr val="dk1"/>
                </a:solidFill>
              </a:rPr>
              <a:t>2017 NOAA, https://sanctuaries.noaa.gov/missions/2009tortugas/mapping.html </a:t>
            </a:r>
          </a:p>
          <a:p>
            <a:pPr marL="0" lvl="0" indent="0" rtl="0">
              <a:spcBef>
                <a:spcPts val="0"/>
              </a:spcBef>
              <a:spcAft>
                <a:spcPts val="0"/>
              </a:spcAft>
              <a:buClr>
                <a:schemeClr val="dk1"/>
              </a:buClr>
              <a:buSzPts val="1100"/>
              <a:buFont typeface="Arial"/>
              <a:buNone/>
            </a:pPr>
            <a:endParaRPr lang="en-US" u="none" dirty="0">
              <a:solidFill>
                <a:schemeClr val="dk1"/>
              </a:solidFill>
            </a:endParaRPr>
          </a:p>
          <a:p>
            <a:pPr marL="0" lvl="0" indent="0" rtl="0">
              <a:spcBef>
                <a:spcPts val="0"/>
              </a:spcBef>
              <a:spcAft>
                <a:spcPts val="0"/>
              </a:spcAft>
              <a:buClr>
                <a:schemeClr val="dk1"/>
              </a:buClr>
              <a:buSzPts val="1100"/>
              <a:buFont typeface="Arial"/>
              <a:buNone/>
            </a:pPr>
            <a:r>
              <a:rPr lang="en-US" u="none" dirty="0">
                <a:solidFill>
                  <a:schemeClr val="dk1"/>
                </a:solidFill>
              </a:rPr>
              <a:t>2006 Moroder, CC BY-SA 3.0 </a:t>
            </a:r>
            <a:r>
              <a:rPr lang="en-US" u="sng" dirty="0">
                <a:solidFill>
                  <a:schemeClr val="hlink"/>
                </a:solidFill>
                <a:hlinkClick r:id="rId5"/>
              </a:rPr>
              <a:t>https://commons.wikimedia.org/wiki/File:CRL_Crown_rump_lengh_12_weeks_ecografia_Dr._Wolfgang_Moroder.jpg</a:t>
            </a:r>
          </a:p>
          <a:p>
            <a:pPr marL="0" lvl="0" indent="0" rtl="0">
              <a:spcBef>
                <a:spcPts val="0"/>
              </a:spcBef>
              <a:spcAft>
                <a:spcPts val="0"/>
              </a:spcAft>
              <a:buClr>
                <a:schemeClr val="dk1"/>
              </a:buClr>
              <a:buSzPts val="1100"/>
              <a:buFont typeface="Arial"/>
              <a:buNone/>
            </a:pPr>
            <a:endParaRPr lang="en-US" dirty="0"/>
          </a:p>
          <a:p>
            <a:pPr marL="0" lvl="0" indent="0" rtl="0">
              <a:spcBef>
                <a:spcPts val="0"/>
              </a:spcBef>
              <a:spcAft>
                <a:spcPts val="0"/>
              </a:spcAft>
              <a:buClr>
                <a:schemeClr val="dk1"/>
              </a:buClr>
              <a:buSzPts val="1100"/>
              <a:buFont typeface="Arial"/>
              <a:buNone/>
            </a:pPr>
            <a:r>
              <a:rPr lang="en-US" dirty="0"/>
              <a:t>2012 Irina </a:t>
            </a:r>
            <a:r>
              <a:rPr lang="en-US" dirty="0" err="1"/>
              <a:t>Igel</a:t>
            </a:r>
            <a:r>
              <a:rPr lang="en-US" dirty="0"/>
              <a:t>, Polytechnic Institute of NYU, https://www.teachengineering.org/activities/view/nyu_soundwaves_activity1</a:t>
            </a:r>
            <a:endParaRPr lang="en-US" u="sng" dirty="0">
              <a:solidFill>
                <a:schemeClr val="hlink"/>
              </a:solidFill>
              <a:hlinkClick r:id="rId5"/>
            </a:endParaRPr>
          </a:p>
        </p:txBody>
      </p:sp>
      <p:sp>
        <p:nvSpPr>
          <p:cNvPr id="166" name="Shape 16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99" name="Shape 19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a:t>source: https://en.wikipedia.org/wiki/Speed_of_sound</a:t>
            </a:r>
            <a:endParaRPr/>
          </a:p>
        </p:txBody>
      </p:sp>
      <p:sp>
        <p:nvSpPr>
          <p:cNvPr id="200" name="Shape 20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4467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4844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1372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0943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1194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10256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29572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6578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7197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7652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062193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549485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0" y="2590800"/>
            <a:ext cx="9144000" cy="1755775"/>
          </a:xfrm>
          <a:prstGeom prst="rect">
            <a:avLst/>
          </a:prstGeom>
          <a:solidFill>
            <a:srgbClr val="C00000">
              <a:alpha val="8274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r>
              <a:rPr lang="en-US" sz="6000">
                <a:solidFill>
                  <a:schemeClr val="lt1"/>
                </a:solidFill>
              </a:rPr>
              <a:t>The Uses Ultrasonics</a:t>
            </a:r>
            <a:endParaRPr sz="60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p:nvPr/>
        </p:nvSpPr>
        <p:spPr>
          <a:xfrm>
            <a:off x="533400" y="1295400"/>
            <a:ext cx="194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sp>
        <p:nvSpPr>
          <p:cNvPr id="211" name="Shape 211"/>
          <p:cNvSpPr txBox="1"/>
          <p:nvPr/>
        </p:nvSpPr>
        <p:spPr>
          <a:xfrm>
            <a:off x="0" y="228600"/>
            <a:ext cx="9144000" cy="990600"/>
          </a:xfrm>
          <a:prstGeom prst="rect">
            <a:avLst/>
          </a:prstGeom>
          <a:solidFill>
            <a:srgbClr val="C00000">
              <a:alpha val="82750"/>
            </a:srgbClr>
          </a:solidFill>
          <a:ln>
            <a:noFill/>
          </a:ln>
        </p:spPr>
        <p:txBody>
          <a:bodyPr spcFirstLastPara="1" wrap="square" lIns="91425" tIns="45700" rIns="91425" bIns="45700" anchor="ctr" anchorCtr="0">
            <a:noAutofit/>
          </a:bodyPr>
          <a:lstStyle/>
          <a:p>
            <a:pPr marL="627062" marR="0" lvl="0" indent="-4762" algn="l" rtl="0">
              <a:lnSpc>
                <a:spcPct val="100000"/>
              </a:lnSpc>
              <a:spcBef>
                <a:spcPts val="0"/>
              </a:spcBef>
              <a:spcAft>
                <a:spcPts val="0"/>
              </a:spcAft>
              <a:buClr>
                <a:schemeClr val="lt1"/>
              </a:buClr>
              <a:buFont typeface="Arial"/>
              <a:buNone/>
            </a:pPr>
            <a:r>
              <a:rPr lang="en-US" sz="4000" dirty="0" smtClean="0">
                <a:solidFill>
                  <a:schemeClr val="lt1"/>
                </a:solidFill>
              </a:rPr>
              <a:t>Producing ultrasound waves</a:t>
            </a:r>
            <a:endParaRPr sz="4000" b="0" i="0" u="none" strike="noStrike" cap="none" dirty="0">
              <a:solidFill>
                <a:schemeClr val="lt1"/>
              </a:solidFill>
              <a:latin typeface="Arial"/>
              <a:ea typeface="Arial"/>
              <a:cs typeface="Arial"/>
              <a:sym typeface="Arial"/>
            </a:endParaRPr>
          </a:p>
        </p:txBody>
      </p:sp>
      <p:sp>
        <p:nvSpPr>
          <p:cNvPr id="212" name="Shape 212"/>
          <p:cNvSpPr txBox="1"/>
          <p:nvPr/>
        </p:nvSpPr>
        <p:spPr>
          <a:xfrm>
            <a:off x="246675" y="3078873"/>
            <a:ext cx="3754500" cy="2977651"/>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2500" dirty="0">
                <a:solidFill>
                  <a:schemeClr val="dk1"/>
                </a:solidFill>
                <a:latin typeface="Calibri"/>
                <a:ea typeface="Calibri"/>
                <a:cs typeface="Calibri"/>
                <a:sym typeface="Calibri"/>
              </a:rPr>
              <a:t>Depending </a:t>
            </a:r>
            <a:r>
              <a:rPr lang="en-US" sz="2500" dirty="0" smtClean="0">
                <a:solidFill>
                  <a:schemeClr val="dk1"/>
                </a:solidFill>
                <a:latin typeface="Calibri"/>
                <a:ea typeface="Calibri"/>
                <a:cs typeface="Calibri"/>
                <a:sym typeface="Calibri"/>
              </a:rPr>
              <a:t>on the direction, the </a:t>
            </a:r>
            <a:r>
              <a:rPr lang="en-US" sz="2500" dirty="0">
                <a:solidFill>
                  <a:schemeClr val="dk1"/>
                </a:solidFill>
                <a:latin typeface="Calibri"/>
                <a:ea typeface="Calibri"/>
                <a:cs typeface="Calibri"/>
                <a:sym typeface="Calibri"/>
              </a:rPr>
              <a:t>transducers may be positioned at an angle rather than perpendicular to the object being tested.</a:t>
            </a:r>
            <a:endParaRPr sz="1100" dirty="0">
              <a:solidFill>
                <a:schemeClr val="dk1"/>
              </a:solidFill>
            </a:endParaRPr>
          </a:p>
        </p:txBody>
      </p:sp>
      <p:sp>
        <p:nvSpPr>
          <p:cNvPr id="213" name="Shape 213"/>
          <p:cNvSpPr txBox="1"/>
          <p:nvPr/>
        </p:nvSpPr>
        <p:spPr>
          <a:xfrm>
            <a:off x="246675" y="1636331"/>
            <a:ext cx="8469900" cy="1026483"/>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2700" dirty="0" smtClean="0">
                <a:solidFill>
                  <a:schemeClr val="dk1"/>
                </a:solidFill>
                <a:latin typeface="Calibri"/>
                <a:ea typeface="Calibri"/>
                <a:cs typeface="Calibri"/>
                <a:sym typeface="Calibri"/>
              </a:rPr>
              <a:t>One </a:t>
            </a:r>
            <a:r>
              <a:rPr lang="en-US" sz="2700" dirty="0">
                <a:solidFill>
                  <a:schemeClr val="dk1"/>
                </a:solidFill>
                <a:latin typeface="Calibri"/>
                <a:ea typeface="Calibri"/>
                <a:cs typeface="Calibri"/>
                <a:sym typeface="Calibri"/>
              </a:rPr>
              <a:t>way to replicate ultrasound wave frequencies is with a transducer.</a:t>
            </a:r>
            <a:endParaRPr sz="1300" dirty="0"/>
          </a:p>
        </p:txBody>
      </p:sp>
      <p:pic>
        <p:nvPicPr>
          <p:cNvPr id="214" name="Shape 214"/>
          <p:cNvPicPr preferRelativeResize="0"/>
          <p:nvPr/>
        </p:nvPicPr>
        <p:blipFill>
          <a:blip r:embed="rId3">
            <a:alphaModFix/>
          </a:blip>
          <a:stretch>
            <a:fillRect/>
          </a:stretch>
        </p:blipFill>
        <p:spPr>
          <a:xfrm>
            <a:off x="4103287" y="3078873"/>
            <a:ext cx="4819650" cy="2837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533400" y="1295400"/>
            <a:ext cx="194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sp>
        <p:nvSpPr>
          <p:cNvPr id="221" name="Shape 221"/>
          <p:cNvSpPr txBox="1"/>
          <p:nvPr/>
        </p:nvSpPr>
        <p:spPr>
          <a:xfrm>
            <a:off x="0" y="228600"/>
            <a:ext cx="9144000" cy="990600"/>
          </a:xfrm>
          <a:prstGeom prst="rect">
            <a:avLst/>
          </a:prstGeom>
          <a:solidFill>
            <a:srgbClr val="C00000">
              <a:alpha val="82750"/>
            </a:srgbClr>
          </a:solidFill>
          <a:ln>
            <a:noFill/>
          </a:ln>
        </p:spPr>
        <p:txBody>
          <a:bodyPr spcFirstLastPara="1" wrap="square" lIns="91425" tIns="45700" rIns="91425" bIns="45700" anchor="ctr" anchorCtr="0">
            <a:noAutofit/>
          </a:bodyPr>
          <a:lstStyle/>
          <a:p>
            <a:pPr marL="627062" marR="0" lvl="0" indent="-4762" algn="l" rtl="0">
              <a:lnSpc>
                <a:spcPct val="100000"/>
              </a:lnSpc>
              <a:spcBef>
                <a:spcPts val="0"/>
              </a:spcBef>
              <a:spcAft>
                <a:spcPts val="0"/>
              </a:spcAft>
              <a:buClr>
                <a:schemeClr val="lt1"/>
              </a:buClr>
              <a:buFont typeface="Arial"/>
              <a:buNone/>
            </a:pPr>
            <a:r>
              <a:rPr lang="en-US" sz="4000">
                <a:solidFill>
                  <a:schemeClr val="lt1"/>
                </a:solidFill>
              </a:rPr>
              <a:t>Uses of Ultrasonics</a:t>
            </a:r>
            <a:endParaRPr sz="4000" b="0" i="0" u="none" strike="noStrike" cap="none">
              <a:solidFill>
                <a:schemeClr val="lt1"/>
              </a:solidFill>
              <a:latin typeface="Arial"/>
              <a:ea typeface="Arial"/>
              <a:cs typeface="Arial"/>
              <a:sym typeface="Arial"/>
            </a:endParaRPr>
          </a:p>
        </p:txBody>
      </p:sp>
      <p:sp>
        <p:nvSpPr>
          <p:cNvPr id="222" name="Shape 222"/>
          <p:cNvSpPr txBox="1"/>
          <p:nvPr/>
        </p:nvSpPr>
        <p:spPr>
          <a:xfrm>
            <a:off x="533400" y="1788607"/>
            <a:ext cx="7753200" cy="42986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800" dirty="0">
                <a:solidFill>
                  <a:schemeClr val="dk1"/>
                </a:solidFill>
                <a:latin typeface="Calibri"/>
                <a:ea typeface="Calibri"/>
                <a:cs typeface="Calibri"/>
                <a:sym typeface="Calibri"/>
              </a:rPr>
              <a:t>There are so many uses in the real world using </a:t>
            </a:r>
            <a:r>
              <a:rPr lang="en-US" sz="2800" dirty="0" smtClean="0">
                <a:solidFill>
                  <a:schemeClr val="dk1"/>
                </a:solidFill>
                <a:latin typeface="Calibri"/>
                <a:ea typeface="Calibri"/>
                <a:cs typeface="Calibri"/>
                <a:sym typeface="Calibri"/>
              </a:rPr>
              <a:t>ultrasonic devices.  </a:t>
            </a:r>
            <a:r>
              <a:rPr lang="en-US" sz="2800" dirty="0">
                <a:solidFill>
                  <a:schemeClr val="dk1"/>
                </a:solidFill>
                <a:latin typeface="Calibri"/>
                <a:ea typeface="Calibri"/>
                <a:cs typeface="Calibri"/>
                <a:sym typeface="Calibri"/>
              </a:rPr>
              <a:t>Many of these applications require that sound travel through a medium </a:t>
            </a:r>
            <a:r>
              <a:rPr lang="en-US" sz="2800" dirty="0" smtClean="0">
                <a:solidFill>
                  <a:schemeClr val="dk1"/>
                </a:solidFill>
                <a:latin typeface="Calibri"/>
                <a:ea typeface="Calibri"/>
                <a:cs typeface="Calibri"/>
                <a:sym typeface="Calibri"/>
              </a:rPr>
              <a:t>other </a:t>
            </a:r>
            <a:r>
              <a:rPr lang="en-US" sz="2800" dirty="0">
                <a:solidFill>
                  <a:schemeClr val="dk1"/>
                </a:solidFill>
                <a:latin typeface="Calibri"/>
                <a:ea typeface="Calibri"/>
                <a:cs typeface="Calibri"/>
                <a:sym typeface="Calibri"/>
              </a:rPr>
              <a:t>than </a:t>
            </a:r>
            <a:r>
              <a:rPr lang="en-US" sz="2800" dirty="0" smtClean="0">
                <a:solidFill>
                  <a:schemeClr val="dk1"/>
                </a:solidFill>
                <a:latin typeface="Calibri"/>
                <a:ea typeface="Calibri"/>
                <a:cs typeface="Calibri"/>
                <a:sym typeface="Calibri"/>
              </a:rPr>
              <a:t>air. Examples include: </a:t>
            </a:r>
          </a:p>
          <a:p>
            <a:pPr marL="0" lvl="0" indent="0" rtl="0">
              <a:spcBef>
                <a:spcPts val="0"/>
              </a:spcBef>
              <a:spcAft>
                <a:spcPts val="0"/>
              </a:spcAft>
              <a:buNone/>
            </a:pPr>
            <a:endParaRPr sz="2800" dirty="0">
              <a:solidFill>
                <a:schemeClr val="dk1"/>
              </a:solidFill>
              <a:latin typeface="Calibri"/>
              <a:ea typeface="Calibri"/>
              <a:cs typeface="Calibri"/>
              <a:sym typeface="Calibri"/>
            </a:endParaRPr>
          </a:p>
          <a:p>
            <a:pPr marL="457200" lvl="0" indent="-406400" rtl="0">
              <a:spcBef>
                <a:spcPts val="0"/>
              </a:spcBef>
              <a:spcAft>
                <a:spcPts val="0"/>
              </a:spcAft>
              <a:buClr>
                <a:schemeClr val="dk1"/>
              </a:buClr>
              <a:buSzPts val="2800"/>
              <a:buFont typeface="Calibri"/>
              <a:buChar char="●"/>
            </a:pPr>
            <a:r>
              <a:rPr lang="en-US" sz="2800" dirty="0">
                <a:solidFill>
                  <a:schemeClr val="dk1"/>
                </a:solidFill>
                <a:latin typeface="Calibri"/>
                <a:ea typeface="Calibri"/>
                <a:cs typeface="Calibri"/>
                <a:sym typeface="Calibri"/>
              </a:rPr>
              <a:t>Diagnostic and </a:t>
            </a:r>
            <a:r>
              <a:rPr lang="en-US" sz="2800" dirty="0" smtClean="0">
                <a:solidFill>
                  <a:schemeClr val="dk1"/>
                </a:solidFill>
                <a:latin typeface="Calibri"/>
                <a:ea typeface="Calibri"/>
                <a:cs typeface="Calibri"/>
                <a:sym typeface="Calibri"/>
              </a:rPr>
              <a:t>medical </a:t>
            </a:r>
            <a:r>
              <a:rPr lang="en-US" sz="2800" dirty="0">
                <a:solidFill>
                  <a:schemeClr val="dk1"/>
                </a:solidFill>
                <a:latin typeface="Calibri"/>
                <a:ea typeface="Calibri"/>
                <a:cs typeface="Calibri"/>
                <a:sym typeface="Calibri"/>
              </a:rPr>
              <a:t>imaging </a:t>
            </a:r>
            <a:endParaRPr sz="2800" dirty="0">
              <a:solidFill>
                <a:schemeClr val="dk1"/>
              </a:solidFill>
              <a:latin typeface="Calibri"/>
              <a:ea typeface="Calibri"/>
              <a:cs typeface="Calibri"/>
              <a:sym typeface="Calibri"/>
            </a:endParaRPr>
          </a:p>
          <a:p>
            <a:pPr marL="457200" lvl="0" indent="-406400" rtl="0">
              <a:spcBef>
                <a:spcPts val="0"/>
              </a:spcBef>
              <a:spcAft>
                <a:spcPts val="0"/>
              </a:spcAft>
              <a:buClr>
                <a:schemeClr val="dk1"/>
              </a:buClr>
              <a:buSzPts val="2800"/>
              <a:buFont typeface="Calibri"/>
              <a:buChar char="●"/>
            </a:pPr>
            <a:r>
              <a:rPr lang="en-US" sz="2800" dirty="0" smtClean="0">
                <a:solidFill>
                  <a:schemeClr val="dk1"/>
                </a:solidFill>
                <a:latin typeface="Calibri"/>
                <a:ea typeface="Calibri"/>
                <a:cs typeface="Calibri"/>
                <a:sym typeface="Calibri"/>
              </a:rPr>
              <a:t>Communication and echolocation</a:t>
            </a:r>
            <a:r>
              <a:rPr lang="en-US" sz="2800" dirty="0">
                <a:solidFill>
                  <a:schemeClr val="dk1"/>
                </a:solidFill>
                <a:latin typeface="Calibri"/>
                <a:ea typeface="Calibri"/>
                <a:cs typeface="Calibri"/>
                <a:sym typeface="Calibri"/>
              </a:rPr>
              <a:t>;</a:t>
            </a:r>
            <a:r>
              <a:rPr lang="en-US" sz="2800" dirty="0" smtClean="0">
                <a:solidFill>
                  <a:schemeClr val="dk1"/>
                </a:solidFill>
                <a:latin typeface="Calibri"/>
                <a:ea typeface="Calibri"/>
                <a:cs typeface="Calibri"/>
                <a:sym typeface="Calibri"/>
              </a:rPr>
              <a:t> SONAR</a:t>
            </a:r>
            <a:endParaRPr sz="2800" dirty="0">
              <a:solidFill>
                <a:schemeClr val="dk1"/>
              </a:solidFill>
              <a:latin typeface="Calibri"/>
              <a:ea typeface="Calibri"/>
              <a:cs typeface="Calibri"/>
              <a:sym typeface="Calibri"/>
            </a:endParaRPr>
          </a:p>
          <a:p>
            <a:pPr marL="457200" lvl="0" indent="-406400" rtl="0">
              <a:spcBef>
                <a:spcPts val="0"/>
              </a:spcBef>
              <a:spcAft>
                <a:spcPts val="0"/>
              </a:spcAft>
              <a:buClr>
                <a:schemeClr val="dk1"/>
              </a:buClr>
              <a:buSzPts val="2800"/>
              <a:buFont typeface="Calibri"/>
              <a:buChar char="●"/>
            </a:pPr>
            <a:r>
              <a:rPr lang="en-US" sz="2800" dirty="0">
                <a:solidFill>
                  <a:schemeClr val="dk1"/>
                </a:solidFill>
                <a:latin typeface="Calibri"/>
                <a:ea typeface="Calibri"/>
                <a:cs typeface="Calibri"/>
                <a:sym typeface="Calibri"/>
              </a:rPr>
              <a:t>Engineering Design</a:t>
            </a:r>
            <a:endParaRPr sz="2800" dirty="0">
              <a:solidFill>
                <a:schemeClr val="dk1"/>
              </a:solidFill>
              <a:latin typeface="Calibri"/>
              <a:ea typeface="Calibri"/>
              <a:cs typeface="Calibri"/>
              <a:sym typeface="Calibri"/>
            </a:endParaRPr>
          </a:p>
          <a:p>
            <a:pPr marL="0" lvl="0" indent="0" rtl="0">
              <a:spcBef>
                <a:spcPts val="0"/>
              </a:spcBef>
              <a:spcAft>
                <a:spcPts val="0"/>
              </a:spcAft>
              <a:buNone/>
            </a:pPr>
            <a:endParaRPr sz="2800" b="1"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p:nvPr/>
        </p:nvSpPr>
        <p:spPr>
          <a:xfrm>
            <a:off x="533400" y="1295400"/>
            <a:ext cx="194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sp>
        <p:nvSpPr>
          <p:cNvPr id="238" name="Shape 238"/>
          <p:cNvSpPr txBox="1"/>
          <p:nvPr/>
        </p:nvSpPr>
        <p:spPr>
          <a:xfrm>
            <a:off x="0" y="228600"/>
            <a:ext cx="9144000" cy="990600"/>
          </a:xfrm>
          <a:prstGeom prst="rect">
            <a:avLst/>
          </a:prstGeom>
          <a:solidFill>
            <a:srgbClr val="C00000">
              <a:alpha val="82750"/>
            </a:srgbClr>
          </a:solidFill>
          <a:ln>
            <a:noFill/>
          </a:ln>
        </p:spPr>
        <p:txBody>
          <a:bodyPr spcFirstLastPara="1" wrap="square" lIns="91425" tIns="45700" rIns="91425" bIns="45700" anchor="ctr" anchorCtr="0">
            <a:noAutofit/>
          </a:bodyPr>
          <a:lstStyle/>
          <a:p>
            <a:pPr marL="627062" marR="0" lvl="0" indent="-4762" algn="l" rtl="0">
              <a:lnSpc>
                <a:spcPct val="100000"/>
              </a:lnSpc>
              <a:spcBef>
                <a:spcPts val="0"/>
              </a:spcBef>
              <a:spcAft>
                <a:spcPts val="0"/>
              </a:spcAft>
              <a:buClr>
                <a:schemeClr val="lt1"/>
              </a:buClr>
              <a:buFont typeface="Arial"/>
              <a:buNone/>
            </a:pPr>
            <a:r>
              <a:rPr lang="en-US" sz="4000">
                <a:solidFill>
                  <a:schemeClr val="lt1"/>
                </a:solidFill>
              </a:rPr>
              <a:t>Measuring distance with sound</a:t>
            </a:r>
            <a:endParaRPr sz="4000" b="0" i="0" u="none" strike="noStrike" cap="none">
              <a:solidFill>
                <a:schemeClr val="lt1"/>
              </a:solidFill>
              <a:latin typeface="Arial"/>
              <a:ea typeface="Arial"/>
              <a:cs typeface="Arial"/>
              <a:sym typeface="Arial"/>
            </a:endParaRPr>
          </a:p>
        </p:txBody>
      </p:sp>
      <p:sp>
        <p:nvSpPr>
          <p:cNvPr id="239" name="Shape 239"/>
          <p:cNvSpPr txBox="1"/>
          <p:nvPr/>
        </p:nvSpPr>
        <p:spPr>
          <a:xfrm>
            <a:off x="131575" y="4984594"/>
            <a:ext cx="8469900" cy="1610306"/>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endParaRPr sz="2800" b="1" dirty="0">
              <a:solidFill>
                <a:schemeClr val="dk1"/>
              </a:solidFill>
              <a:latin typeface="Calibri"/>
              <a:ea typeface="Calibri"/>
              <a:cs typeface="Calibri"/>
              <a:sym typeface="Calibri"/>
            </a:endParaRPr>
          </a:p>
          <a:p>
            <a:pPr marL="0" lvl="0" indent="0" rtl="0">
              <a:spcBef>
                <a:spcPts val="0"/>
              </a:spcBef>
              <a:spcAft>
                <a:spcPts val="0"/>
              </a:spcAft>
              <a:buClr>
                <a:schemeClr val="dk1"/>
              </a:buClr>
              <a:buSzPts val="1100"/>
              <a:buFont typeface="Arial"/>
              <a:buNone/>
            </a:pPr>
            <a:r>
              <a:rPr lang="en-US" sz="2000" dirty="0" smtClean="0">
                <a:solidFill>
                  <a:schemeClr val="dk1"/>
                </a:solidFill>
                <a:latin typeface="Calibri"/>
                <a:ea typeface="Calibri"/>
                <a:cs typeface="Calibri"/>
                <a:sym typeface="Calibri"/>
              </a:rPr>
              <a:t>In </a:t>
            </a:r>
            <a:r>
              <a:rPr lang="en-US" sz="2000" dirty="0">
                <a:solidFill>
                  <a:schemeClr val="dk1"/>
                </a:solidFill>
                <a:latin typeface="Calibri"/>
                <a:ea typeface="Calibri"/>
                <a:cs typeface="Calibri"/>
                <a:sym typeface="Calibri"/>
              </a:rPr>
              <a:t>air, sound travels at a constant speed</a:t>
            </a:r>
            <a:r>
              <a:rPr lang="en-US" sz="2000" dirty="0" smtClean="0">
                <a:solidFill>
                  <a:schemeClr val="dk1"/>
                </a:solidFill>
                <a:latin typeface="Calibri"/>
                <a:ea typeface="Calibri"/>
                <a:cs typeface="Calibri"/>
                <a:sym typeface="Calibri"/>
              </a:rPr>
              <a:t>, which </a:t>
            </a:r>
            <a:r>
              <a:rPr lang="en-US" sz="2000" dirty="0">
                <a:solidFill>
                  <a:schemeClr val="dk1"/>
                </a:solidFill>
                <a:latin typeface="Calibri"/>
                <a:ea typeface="Calibri"/>
                <a:cs typeface="Calibri"/>
                <a:sym typeface="Calibri"/>
              </a:rPr>
              <a:t>means we can measure distance by seeing how long it takes for a sound to hit and object and bounce back to the sensor. </a:t>
            </a:r>
            <a:endParaRPr sz="2800" b="1" dirty="0">
              <a:solidFill>
                <a:schemeClr val="dk1"/>
              </a:solidFill>
              <a:latin typeface="Calibri"/>
              <a:ea typeface="Calibri"/>
              <a:cs typeface="Calibri"/>
              <a:sym typeface="Calibri"/>
            </a:endParaRPr>
          </a:p>
          <a:p>
            <a:pPr marL="0" lvl="0" indent="0" rtl="0">
              <a:spcBef>
                <a:spcPts val="0"/>
              </a:spcBef>
              <a:spcAft>
                <a:spcPts val="0"/>
              </a:spcAft>
              <a:buNone/>
            </a:pPr>
            <a:endParaRPr sz="2800" b="1" dirty="0">
              <a:solidFill>
                <a:schemeClr val="dk1"/>
              </a:solidFill>
              <a:latin typeface="Calibri"/>
              <a:ea typeface="Calibri"/>
              <a:cs typeface="Calibri"/>
              <a:sym typeface="Calibri"/>
            </a:endParaRPr>
          </a:p>
        </p:txBody>
      </p:sp>
      <p:sp>
        <p:nvSpPr>
          <p:cNvPr id="240" name="Shape 240"/>
          <p:cNvSpPr txBox="1"/>
          <p:nvPr/>
        </p:nvSpPr>
        <p:spPr>
          <a:xfrm>
            <a:off x="246775" y="1373632"/>
            <a:ext cx="8354700" cy="95193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2800" dirty="0">
                <a:solidFill>
                  <a:schemeClr val="dk1"/>
                </a:solidFill>
                <a:latin typeface="Calibri"/>
                <a:ea typeface="Calibri"/>
                <a:cs typeface="Calibri"/>
                <a:sym typeface="Calibri"/>
              </a:rPr>
              <a:t>Ultrasonic </a:t>
            </a:r>
            <a:r>
              <a:rPr lang="en-US" sz="2800" dirty="0" smtClean="0">
                <a:solidFill>
                  <a:schemeClr val="dk1"/>
                </a:solidFill>
                <a:latin typeface="Calibri"/>
                <a:ea typeface="Calibri"/>
                <a:cs typeface="Calibri"/>
                <a:sym typeface="Calibri"/>
              </a:rPr>
              <a:t>waves </a:t>
            </a:r>
            <a:r>
              <a:rPr lang="en-US" sz="2800" dirty="0">
                <a:solidFill>
                  <a:schemeClr val="dk1"/>
                </a:solidFill>
                <a:latin typeface="Calibri"/>
                <a:ea typeface="Calibri"/>
                <a:cs typeface="Calibri"/>
                <a:sym typeface="Calibri"/>
              </a:rPr>
              <a:t>can be used to accurately measure distances with special sensors.</a:t>
            </a:r>
            <a:endParaRPr dirty="0"/>
          </a:p>
        </p:txBody>
      </p:sp>
      <p:grpSp>
        <p:nvGrpSpPr>
          <p:cNvPr id="241" name="Shape 241"/>
          <p:cNvGrpSpPr/>
          <p:nvPr/>
        </p:nvGrpSpPr>
        <p:grpSpPr>
          <a:xfrm>
            <a:off x="533409" y="2407700"/>
            <a:ext cx="7064033" cy="2362200"/>
            <a:chOff x="1083967" y="1600200"/>
            <a:chExt cx="7064033" cy="2362200"/>
          </a:xfrm>
        </p:grpSpPr>
        <p:grpSp>
          <p:nvGrpSpPr>
            <p:cNvPr id="242" name="Shape 242"/>
            <p:cNvGrpSpPr/>
            <p:nvPr/>
          </p:nvGrpSpPr>
          <p:grpSpPr>
            <a:xfrm>
              <a:off x="1083967" y="1600200"/>
              <a:ext cx="7064033" cy="2362200"/>
              <a:chOff x="1066800" y="1600200"/>
              <a:chExt cx="7064033" cy="2362200"/>
            </a:xfrm>
          </p:grpSpPr>
          <p:grpSp>
            <p:nvGrpSpPr>
              <p:cNvPr id="243" name="Shape 243"/>
              <p:cNvGrpSpPr/>
              <p:nvPr/>
            </p:nvGrpSpPr>
            <p:grpSpPr>
              <a:xfrm>
                <a:off x="1066800" y="1987605"/>
                <a:ext cx="7064033" cy="1787400"/>
                <a:chOff x="1066800" y="1987605"/>
                <a:chExt cx="7064033" cy="1787400"/>
              </a:xfrm>
            </p:grpSpPr>
            <p:pic>
              <p:nvPicPr>
                <p:cNvPr id="244" name="Shape 244" descr="C:\Users\Irina Igel\Desktop\Untitled.jpg"/>
                <p:cNvPicPr preferRelativeResize="0"/>
                <p:nvPr/>
              </p:nvPicPr>
              <p:blipFill rotWithShape="1">
                <a:blip r:embed="rId3">
                  <a:alphaModFix/>
                </a:blip>
                <a:srcRect l="1738" t="1292" r="79980" b="86754"/>
                <a:stretch/>
              </p:blipFill>
              <p:spPr>
                <a:xfrm>
                  <a:off x="1066800" y="1987605"/>
                  <a:ext cx="1749900" cy="1787400"/>
                </a:xfrm>
                <a:prstGeom prst="rect">
                  <a:avLst/>
                </a:prstGeom>
                <a:noFill/>
                <a:ln>
                  <a:noFill/>
                </a:ln>
              </p:spPr>
            </p:pic>
            <p:grpSp>
              <p:nvGrpSpPr>
                <p:cNvPr id="245" name="Shape 245"/>
                <p:cNvGrpSpPr/>
                <p:nvPr/>
              </p:nvGrpSpPr>
              <p:grpSpPr>
                <a:xfrm>
                  <a:off x="6840833" y="2396657"/>
                  <a:ext cx="1290000" cy="838200"/>
                  <a:chOff x="6840833" y="2396657"/>
                  <a:chExt cx="1290000" cy="838200"/>
                </a:xfrm>
              </p:grpSpPr>
              <p:grpSp>
                <p:nvGrpSpPr>
                  <p:cNvPr id="246" name="Shape 246"/>
                  <p:cNvGrpSpPr/>
                  <p:nvPr/>
                </p:nvGrpSpPr>
                <p:grpSpPr>
                  <a:xfrm rot="10800000">
                    <a:off x="6840833" y="2396657"/>
                    <a:ext cx="381000" cy="838200"/>
                    <a:chOff x="550567" y="2286000"/>
                    <a:chExt cx="381000" cy="838200"/>
                  </a:xfrm>
                </p:grpSpPr>
                <p:sp>
                  <p:nvSpPr>
                    <p:cNvPr id="247" name="Shape 247"/>
                    <p:cNvSpPr/>
                    <p:nvPr/>
                  </p:nvSpPr>
                  <p:spPr>
                    <a:xfrm>
                      <a:off x="550567" y="2286000"/>
                      <a:ext cx="228600" cy="838200"/>
                    </a:xfrm>
                    <a:prstGeom prst="rect">
                      <a:avLst/>
                    </a:prstGeom>
                    <a:gradFill>
                      <a:gsLst>
                        <a:gs pos="0">
                          <a:srgbClr val="BABABA"/>
                        </a:gs>
                        <a:gs pos="35000">
                          <a:srgbClr val="CFCFCF"/>
                        </a:gs>
                        <a:gs pos="100000">
                          <a:srgbClr val="EDEDED"/>
                        </a:gs>
                      </a:gsLst>
                      <a:lin ang="13500032" scaled="0"/>
                    </a:gradFill>
                    <a:ln w="9525" cap="flat" cmpd="sng">
                      <a:solidFill>
                        <a:schemeClr val="dk1"/>
                      </a:solidFill>
                      <a:prstDash val="solid"/>
                      <a:round/>
                      <a:headEnd type="none" w="med" len="med"/>
                      <a:tailEnd type="none" w="med" len="med"/>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48" name="Shape 248"/>
                    <p:cNvSpPr/>
                    <p:nvPr/>
                  </p:nvSpPr>
                  <p:spPr>
                    <a:xfrm>
                      <a:off x="626767" y="2362200"/>
                      <a:ext cx="304800" cy="304800"/>
                    </a:xfrm>
                    <a:prstGeom prst="flowChartMagneticDrum">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med" len="med"/>
                      <a:tailEnd type="none" w="med" len="med"/>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49" name="Shape 249"/>
                    <p:cNvSpPr/>
                    <p:nvPr/>
                  </p:nvSpPr>
                  <p:spPr>
                    <a:xfrm>
                      <a:off x="626767" y="2743200"/>
                      <a:ext cx="304800" cy="304800"/>
                    </a:xfrm>
                    <a:prstGeom prst="flowChartMagneticDrum">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med" len="med"/>
                      <a:tailEnd type="none" w="med" len="med"/>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250" name="Shape 250"/>
                  <p:cNvSpPr txBox="1"/>
                  <p:nvPr/>
                </p:nvSpPr>
                <p:spPr>
                  <a:xfrm>
                    <a:off x="7221833" y="2895600"/>
                    <a:ext cx="7827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Sender</a:t>
                    </a:r>
                    <a:endParaRPr sz="1600" b="1">
                      <a:solidFill>
                        <a:schemeClr val="dk1"/>
                      </a:solidFill>
                      <a:latin typeface="Calibri"/>
                      <a:ea typeface="Calibri"/>
                      <a:cs typeface="Calibri"/>
                      <a:sym typeface="Calibri"/>
                    </a:endParaRPr>
                  </a:p>
                </p:txBody>
              </p:sp>
              <p:sp>
                <p:nvSpPr>
                  <p:cNvPr id="251" name="Shape 251"/>
                  <p:cNvSpPr txBox="1"/>
                  <p:nvPr/>
                </p:nvSpPr>
                <p:spPr>
                  <a:xfrm>
                    <a:off x="7221833" y="2477203"/>
                    <a:ext cx="9090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smtClean="0">
                        <a:solidFill>
                          <a:schemeClr val="dk1"/>
                        </a:solidFill>
                        <a:latin typeface="Calibri"/>
                        <a:ea typeface="Calibri"/>
                        <a:cs typeface="Calibri"/>
                        <a:sym typeface="Calibri"/>
                      </a:rPr>
                      <a:t>Receiver</a:t>
                    </a:r>
                    <a:endParaRPr sz="1600" dirty="0">
                      <a:solidFill>
                        <a:schemeClr val="dk1"/>
                      </a:solidFill>
                      <a:latin typeface="Calibri"/>
                      <a:ea typeface="Calibri"/>
                      <a:cs typeface="Calibri"/>
                      <a:sym typeface="Calibri"/>
                    </a:endParaRPr>
                  </a:p>
                </p:txBody>
              </p:sp>
            </p:grpSp>
            <p:cxnSp>
              <p:nvCxnSpPr>
                <p:cNvPr id="252" name="Shape 252"/>
                <p:cNvCxnSpPr/>
                <p:nvPr/>
              </p:nvCxnSpPr>
              <p:spPr>
                <a:xfrm>
                  <a:off x="2689477" y="2819400"/>
                  <a:ext cx="4247700" cy="0"/>
                </a:xfrm>
                <a:prstGeom prst="straightConnector1">
                  <a:avLst/>
                </a:prstGeom>
                <a:noFill/>
                <a:ln w="31750" cap="flat" cmpd="sng">
                  <a:solidFill>
                    <a:schemeClr val="dk1"/>
                  </a:solidFill>
                  <a:prstDash val="solid"/>
                  <a:round/>
                  <a:headEnd type="stealth" w="lg" len="lg"/>
                  <a:tailEnd type="stealth" w="lg" len="lg"/>
                </a:ln>
              </p:spPr>
            </p:cxnSp>
            <p:sp>
              <p:nvSpPr>
                <p:cNvPr id="253" name="Shape 253"/>
                <p:cNvSpPr txBox="1"/>
                <p:nvPr/>
              </p:nvSpPr>
              <p:spPr>
                <a:xfrm>
                  <a:off x="4616000" y="2819400"/>
                  <a:ext cx="700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14cm</a:t>
                  </a:r>
                  <a:endParaRPr sz="1800" b="1">
                    <a:solidFill>
                      <a:schemeClr val="dk1"/>
                    </a:solidFill>
                    <a:latin typeface="Calibri"/>
                    <a:ea typeface="Calibri"/>
                    <a:cs typeface="Calibri"/>
                    <a:sym typeface="Calibri"/>
                  </a:endParaRPr>
                </a:p>
              </p:txBody>
            </p:sp>
          </p:grpSp>
          <p:sp>
            <p:nvSpPr>
              <p:cNvPr id="254" name="Shape 254"/>
              <p:cNvSpPr/>
              <p:nvPr/>
            </p:nvSpPr>
            <p:spPr>
              <a:xfrm>
                <a:off x="3132826" y="1600200"/>
                <a:ext cx="3048000" cy="304800"/>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dk1"/>
                    </a:solidFill>
                    <a:latin typeface="Arial"/>
                    <a:ea typeface="Arial"/>
                    <a:cs typeface="Arial"/>
                    <a:sym typeface="Arial"/>
                  </a:rPr>
                  <a:t>Reflected wave</a:t>
                </a:r>
                <a:endParaRPr sz="1800" b="1">
                  <a:solidFill>
                    <a:schemeClr val="dk1"/>
                  </a:solidFill>
                  <a:latin typeface="Arial"/>
                  <a:ea typeface="Arial"/>
                  <a:cs typeface="Arial"/>
                  <a:sym typeface="Arial"/>
                </a:endParaRPr>
              </a:p>
            </p:txBody>
          </p:sp>
          <p:sp>
            <p:nvSpPr>
              <p:cNvPr id="255" name="Shape 255"/>
              <p:cNvSpPr/>
              <p:nvPr/>
            </p:nvSpPr>
            <p:spPr>
              <a:xfrm flipH="1">
                <a:off x="3048000" y="3657600"/>
                <a:ext cx="3048000" cy="304800"/>
              </a:xfrm>
              <a:prstGeom prst="rightArrow">
                <a:avLst>
                  <a:gd name="adj1" fmla="val 50000"/>
                  <a:gd name="adj2" fmla="val 50000"/>
                </a:avLst>
              </a:prstGeom>
              <a:solidFill>
                <a:srgbClr val="E36C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Original wave</a:t>
                </a:r>
                <a:endParaRPr sz="1800" b="1">
                  <a:solidFill>
                    <a:schemeClr val="lt1"/>
                  </a:solidFill>
                  <a:latin typeface="Arial"/>
                  <a:ea typeface="Arial"/>
                  <a:cs typeface="Arial"/>
                  <a:sym typeface="Arial"/>
                </a:endParaRPr>
              </a:p>
            </p:txBody>
          </p:sp>
        </p:grpSp>
        <p:grpSp>
          <p:nvGrpSpPr>
            <p:cNvPr id="256" name="Shape 256"/>
            <p:cNvGrpSpPr/>
            <p:nvPr/>
          </p:nvGrpSpPr>
          <p:grpSpPr>
            <a:xfrm>
              <a:off x="2710499" y="1917865"/>
              <a:ext cx="4233840" cy="1710175"/>
              <a:chOff x="2710499" y="1917865"/>
              <a:chExt cx="4233840" cy="1710175"/>
            </a:xfrm>
          </p:grpSpPr>
          <p:sp>
            <p:nvSpPr>
              <p:cNvPr id="257" name="Shape 257"/>
              <p:cNvSpPr/>
              <p:nvPr/>
            </p:nvSpPr>
            <p:spPr>
              <a:xfrm>
                <a:off x="6745139" y="2475781"/>
                <a:ext cx="199200" cy="681600"/>
              </a:xfrm>
              <a:custGeom>
                <a:avLst/>
                <a:gdLst/>
                <a:ahLst/>
                <a:cxnLst/>
                <a:rect l="0" t="0" r="0" b="0"/>
                <a:pathLst>
                  <a:path w="120000" h="120000" extrusionOk="0">
                    <a:moveTo>
                      <a:pt x="119999" y="120000"/>
                    </a:moveTo>
                    <a:cubicBezTo>
                      <a:pt x="95306" y="114936"/>
                      <a:pt x="70613" y="109873"/>
                      <a:pt x="52418" y="103291"/>
                    </a:cubicBezTo>
                    <a:cubicBezTo>
                      <a:pt x="34223" y="96708"/>
                      <a:pt x="19493" y="88354"/>
                      <a:pt x="10829" y="80506"/>
                    </a:cubicBezTo>
                    <a:cubicBezTo>
                      <a:pt x="2165" y="72658"/>
                      <a:pt x="-1299" y="64050"/>
                      <a:pt x="432" y="56202"/>
                    </a:cubicBezTo>
                    <a:cubicBezTo>
                      <a:pt x="2165" y="48354"/>
                      <a:pt x="14295" y="39240"/>
                      <a:pt x="21226" y="33417"/>
                    </a:cubicBezTo>
                    <a:cubicBezTo>
                      <a:pt x="28158" y="27594"/>
                      <a:pt x="34223" y="24810"/>
                      <a:pt x="42021" y="21265"/>
                    </a:cubicBezTo>
                    <a:cubicBezTo>
                      <a:pt x="49819" y="17721"/>
                      <a:pt x="55017" y="15696"/>
                      <a:pt x="68014" y="12151"/>
                    </a:cubicBezTo>
                    <a:cubicBezTo>
                      <a:pt x="81010" y="8607"/>
                      <a:pt x="100505" y="4303"/>
                      <a:pt x="119999" y="0"/>
                    </a:cubicBezTo>
                  </a:path>
                </a:pathLst>
              </a:custGeom>
              <a:noFill/>
              <a:ln w="25400" cap="flat" cmpd="sng">
                <a:solidFill>
                  <a:schemeClr val="accent6"/>
                </a:solidFill>
                <a:prstDash val="solid"/>
                <a:round/>
                <a:headEnd type="none" w="med" len="med"/>
                <a:tailEnd type="none" w="med" len="med"/>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nvGrpSpPr>
              <p:cNvPr id="258" name="Shape 258"/>
              <p:cNvGrpSpPr/>
              <p:nvPr/>
            </p:nvGrpSpPr>
            <p:grpSpPr>
              <a:xfrm>
                <a:off x="2710499" y="1917865"/>
                <a:ext cx="4040522" cy="1710175"/>
                <a:chOff x="2710499" y="1917865"/>
                <a:chExt cx="4040522" cy="1710175"/>
              </a:xfrm>
            </p:grpSpPr>
            <p:sp>
              <p:nvSpPr>
                <p:cNvPr id="259" name="Shape 259"/>
                <p:cNvSpPr/>
                <p:nvPr/>
              </p:nvSpPr>
              <p:spPr>
                <a:xfrm>
                  <a:off x="6346921" y="2101932"/>
                  <a:ext cx="404100" cy="1407300"/>
                </a:xfrm>
                <a:custGeom>
                  <a:avLst/>
                  <a:gdLst/>
                  <a:ahLst/>
                  <a:cxnLst/>
                  <a:rect l="0" t="0" r="0" b="0"/>
                  <a:pathLst>
                    <a:path w="120000" h="120000" extrusionOk="0">
                      <a:moveTo>
                        <a:pt x="120000" y="120000"/>
                      </a:moveTo>
                      <a:cubicBezTo>
                        <a:pt x="114123" y="118649"/>
                        <a:pt x="108247" y="117299"/>
                        <a:pt x="104134" y="116455"/>
                      </a:cubicBezTo>
                      <a:cubicBezTo>
                        <a:pt x="100021" y="115611"/>
                        <a:pt x="98259" y="115527"/>
                        <a:pt x="95321" y="114936"/>
                      </a:cubicBezTo>
                      <a:cubicBezTo>
                        <a:pt x="92383" y="114346"/>
                        <a:pt x="89150" y="113586"/>
                        <a:pt x="86506" y="112911"/>
                      </a:cubicBezTo>
                      <a:cubicBezTo>
                        <a:pt x="83862" y="112236"/>
                        <a:pt x="79456" y="110886"/>
                        <a:pt x="79456" y="110886"/>
                      </a:cubicBezTo>
                      <a:cubicBezTo>
                        <a:pt x="76811" y="110126"/>
                        <a:pt x="72992" y="108945"/>
                        <a:pt x="70642" y="108354"/>
                      </a:cubicBezTo>
                      <a:cubicBezTo>
                        <a:pt x="68291" y="107763"/>
                        <a:pt x="67116" y="107763"/>
                        <a:pt x="65353" y="107341"/>
                      </a:cubicBezTo>
                      <a:cubicBezTo>
                        <a:pt x="63590" y="106919"/>
                        <a:pt x="60065" y="105822"/>
                        <a:pt x="60065" y="105822"/>
                      </a:cubicBezTo>
                      <a:lnTo>
                        <a:pt x="54777" y="104303"/>
                      </a:lnTo>
                      <a:cubicBezTo>
                        <a:pt x="53014" y="103797"/>
                        <a:pt x="50957" y="103375"/>
                        <a:pt x="49488" y="102784"/>
                      </a:cubicBezTo>
                      <a:cubicBezTo>
                        <a:pt x="48019" y="102194"/>
                        <a:pt x="47431" y="101518"/>
                        <a:pt x="45962" y="100759"/>
                      </a:cubicBezTo>
                      <a:cubicBezTo>
                        <a:pt x="44494" y="100000"/>
                        <a:pt x="42731" y="99240"/>
                        <a:pt x="40674" y="98227"/>
                      </a:cubicBezTo>
                      <a:cubicBezTo>
                        <a:pt x="38618" y="97215"/>
                        <a:pt x="35386" y="95443"/>
                        <a:pt x="33623" y="94683"/>
                      </a:cubicBezTo>
                      <a:cubicBezTo>
                        <a:pt x="31860" y="93924"/>
                        <a:pt x="31566" y="94177"/>
                        <a:pt x="30097" y="93670"/>
                      </a:cubicBezTo>
                      <a:cubicBezTo>
                        <a:pt x="28628" y="93164"/>
                        <a:pt x="26278" y="92320"/>
                        <a:pt x="24809" y="91645"/>
                      </a:cubicBezTo>
                      <a:cubicBezTo>
                        <a:pt x="23340" y="90970"/>
                        <a:pt x="21284" y="89620"/>
                        <a:pt x="21284" y="89620"/>
                      </a:cubicBezTo>
                      <a:cubicBezTo>
                        <a:pt x="20109" y="88945"/>
                        <a:pt x="19227" y="88523"/>
                        <a:pt x="17758" y="87594"/>
                      </a:cubicBezTo>
                      <a:cubicBezTo>
                        <a:pt x="16289" y="86666"/>
                        <a:pt x="13645" y="84894"/>
                        <a:pt x="12470" y="84050"/>
                      </a:cubicBezTo>
                      <a:cubicBezTo>
                        <a:pt x="11295" y="83206"/>
                        <a:pt x="11588" y="83206"/>
                        <a:pt x="10707" y="82531"/>
                      </a:cubicBezTo>
                      <a:cubicBezTo>
                        <a:pt x="9825" y="81856"/>
                        <a:pt x="8063" y="80928"/>
                        <a:pt x="7181" y="80000"/>
                      </a:cubicBezTo>
                      <a:cubicBezTo>
                        <a:pt x="6300" y="79071"/>
                        <a:pt x="5712" y="77890"/>
                        <a:pt x="5418" y="76962"/>
                      </a:cubicBezTo>
                      <a:cubicBezTo>
                        <a:pt x="5125" y="76033"/>
                        <a:pt x="5712" y="75443"/>
                        <a:pt x="5418" y="74430"/>
                      </a:cubicBezTo>
                      <a:cubicBezTo>
                        <a:pt x="5125" y="73417"/>
                        <a:pt x="4243" y="72236"/>
                        <a:pt x="3656" y="70886"/>
                      </a:cubicBezTo>
                      <a:cubicBezTo>
                        <a:pt x="3068" y="69535"/>
                        <a:pt x="2481" y="67594"/>
                        <a:pt x="1893" y="66329"/>
                      </a:cubicBezTo>
                      <a:cubicBezTo>
                        <a:pt x="1305" y="65063"/>
                        <a:pt x="424" y="64556"/>
                        <a:pt x="130" y="63291"/>
                      </a:cubicBezTo>
                      <a:cubicBezTo>
                        <a:pt x="-163" y="62025"/>
                        <a:pt x="130" y="58734"/>
                        <a:pt x="130" y="58734"/>
                      </a:cubicBezTo>
                      <a:cubicBezTo>
                        <a:pt x="130" y="57383"/>
                        <a:pt x="-163" y="56286"/>
                        <a:pt x="130" y="55189"/>
                      </a:cubicBezTo>
                      <a:cubicBezTo>
                        <a:pt x="424" y="54092"/>
                        <a:pt x="1305" y="53080"/>
                        <a:pt x="1893" y="52151"/>
                      </a:cubicBezTo>
                      <a:cubicBezTo>
                        <a:pt x="2481" y="51223"/>
                        <a:pt x="3068" y="50717"/>
                        <a:pt x="3656" y="49620"/>
                      </a:cubicBezTo>
                      <a:cubicBezTo>
                        <a:pt x="4243" y="48523"/>
                        <a:pt x="4537" y="46919"/>
                        <a:pt x="5418" y="45569"/>
                      </a:cubicBezTo>
                      <a:cubicBezTo>
                        <a:pt x="6300" y="44219"/>
                        <a:pt x="7475" y="42869"/>
                        <a:pt x="8944" y="41519"/>
                      </a:cubicBezTo>
                      <a:cubicBezTo>
                        <a:pt x="10413" y="40168"/>
                        <a:pt x="12763" y="38818"/>
                        <a:pt x="14232" y="37468"/>
                      </a:cubicBezTo>
                      <a:cubicBezTo>
                        <a:pt x="15701" y="36118"/>
                        <a:pt x="16583" y="34683"/>
                        <a:pt x="17758" y="33417"/>
                      </a:cubicBezTo>
                      <a:cubicBezTo>
                        <a:pt x="18933" y="32151"/>
                        <a:pt x="19521" y="30886"/>
                        <a:pt x="21284" y="29873"/>
                      </a:cubicBezTo>
                      <a:cubicBezTo>
                        <a:pt x="23046" y="28860"/>
                        <a:pt x="26572" y="28185"/>
                        <a:pt x="28335" y="27341"/>
                      </a:cubicBezTo>
                      <a:cubicBezTo>
                        <a:pt x="30098" y="26497"/>
                        <a:pt x="30391" y="25738"/>
                        <a:pt x="31860" y="24810"/>
                      </a:cubicBezTo>
                      <a:cubicBezTo>
                        <a:pt x="33329" y="23881"/>
                        <a:pt x="35092" y="22784"/>
                        <a:pt x="37149" y="21772"/>
                      </a:cubicBezTo>
                      <a:cubicBezTo>
                        <a:pt x="39205" y="20759"/>
                        <a:pt x="41556" y="19831"/>
                        <a:pt x="44200" y="18734"/>
                      </a:cubicBezTo>
                      <a:cubicBezTo>
                        <a:pt x="46844" y="17637"/>
                        <a:pt x="49782" y="16371"/>
                        <a:pt x="53014" y="15189"/>
                      </a:cubicBezTo>
                      <a:cubicBezTo>
                        <a:pt x="56246" y="14008"/>
                        <a:pt x="59771" y="12827"/>
                        <a:pt x="63590" y="11645"/>
                      </a:cubicBezTo>
                      <a:cubicBezTo>
                        <a:pt x="67410" y="10464"/>
                        <a:pt x="72111" y="9029"/>
                        <a:pt x="75930" y="8101"/>
                      </a:cubicBezTo>
                      <a:cubicBezTo>
                        <a:pt x="79749" y="7173"/>
                        <a:pt x="82981" y="6919"/>
                        <a:pt x="86506" y="6075"/>
                      </a:cubicBezTo>
                      <a:cubicBezTo>
                        <a:pt x="90032" y="5232"/>
                        <a:pt x="93851" y="3797"/>
                        <a:pt x="97083" y="3037"/>
                      </a:cubicBezTo>
                      <a:cubicBezTo>
                        <a:pt x="100315" y="2278"/>
                        <a:pt x="102665" y="2025"/>
                        <a:pt x="105897" y="1518"/>
                      </a:cubicBezTo>
                      <a:cubicBezTo>
                        <a:pt x="109129" y="1012"/>
                        <a:pt x="112802" y="506"/>
                        <a:pt x="116474" y="0"/>
                      </a:cubicBezTo>
                    </a:path>
                  </a:pathLst>
                </a:custGeom>
                <a:noFill/>
                <a:ln w="25400" cap="flat" cmpd="sng">
                  <a:solidFill>
                    <a:schemeClr val="accent6"/>
                  </a:solidFill>
                  <a:prstDash val="solid"/>
                  <a:round/>
                  <a:headEnd type="none" w="med" len="med"/>
                  <a:tailEnd type="none" w="med" len="med"/>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0" name="Shape 260"/>
                <p:cNvSpPr/>
                <p:nvPr/>
              </p:nvSpPr>
              <p:spPr>
                <a:xfrm>
                  <a:off x="5940951" y="1923803"/>
                  <a:ext cx="382800" cy="1704000"/>
                </a:xfrm>
                <a:custGeom>
                  <a:avLst/>
                  <a:gdLst/>
                  <a:ahLst/>
                  <a:cxnLst/>
                  <a:rect l="0" t="0" r="0" b="0"/>
                  <a:pathLst>
                    <a:path w="120000" h="120000" extrusionOk="0">
                      <a:moveTo>
                        <a:pt x="97655" y="120000"/>
                      </a:moveTo>
                      <a:cubicBezTo>
                        <a:pt x="90983" y="117979"/>
                        <a:pt x="84311" y="115958"/>
                        <a:pt x="75311" y="112891"/>
                      </a:cubicBezTo>
                      <a:cubicBezTo>
                        <a:pt x="66311" y="109825"/>
                        <a:pt x="53898" y="106271"/>
                        <a:pt x="43657" y="101602"/>
                      </a:cubicBezTo>
                      <a:cubicBezTo>
                        <a:pt x="33416" y="96933"/>
                        <a:pt x="21002" y="90452"/>
                        <a:pt x="13864" y="84878"/>
                      </a:cubicBezTo>
                      <a:cubicBezTo>
                        <a:pt x="6727" y="79303"/>
                        <a:pt x="2692" y="73170"/>
                        <a:pt x="830" y="68153"/>
                      </a:cubicBezTo>
                      <a:cubicBezTo>
                        <a:pt x="-1031" y="63135"/>
                        <a:pt x="520" y="59442"/>
                        <a:pt x="2692" y="54773"/>
                      </a:cubicBezTo>
                      <a:cubicBezTo>
                        <a:pt x="4865" y="50104"/>
                        <a:pt x="9209" y="44320"/>
                        <a:pt x="13864" y="40139"/>
                      </a:cubicBezTo>
                      <a:cubicBezTo>
                        <a:pt x="18519" y="35958"/>
                        <a:pt x="24416" y="33031"/>
                        <a:pt x="30623" y="29686"/>
                      </a:cubicBezTo>
                      <a:cubicBezTo>
                        <a:pt x="36829" y="26341"/>
                        <a:pt x="43967" y="23135"/>
                        <a:pt x="51105" y="20069"/>
                      </a:cubicBezTo>
                      <a:cubicBezTo>
                        <a:pt x="58243" y="17003"/>
                        <a:pt x="66311" y="13588"/>
                        <a:pt x="73449" y="11289"/>
                      </a:cubicBezTo>
                      <a:cubicBezTo>
                        <a:pt x="80587" y="8989"/>
                        <a:pt x="93931" y="6271"/>
                        <a:pt x="93931" y="6271"/>
                      </a:cubicBezTo>
                      <a:lnTo>
                        <a:pt x="120000" y="0"/>
                      </a:lnTo>
                    </a:path>
                  </a:pathLst>
                </a:custGeom>
                <a:noFill/>
                <a:ln w="25400" cap="flat" cmpd="sng">
                  <a:solidFill>
                    <a:schemeClr val="accent6"/>
                  </a:solidFill>
                  <a:prstDash val="solid"/>
                  <a:round/>
                  <a:headEnd type="none" w="med" len="med"/>
                  <a:tailEnd type="none" w="med" len="med"/>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1" name="Shape 261"/>
                <p:cNvSpPr/>
                <p:nvPr/>
              </p:nvSpPr>
              <p:spPr>
                <a:xfrm>
                  <a:off x="5533433" y="1917865"/>
                  <a:ext cx="255900" cy="1710000"/>
                </a:xfrm>
                <a:custGeom>
                  <a:avLst/>
                  <a:gdLst/>
                  <a:ahLst/>
                  <a:cxnLst/>
                  <a:rect l="0" t="0" r="0" b="0"/>
                  <a:pathLst>
                    <a:path w="120000" h="120000" extrusionOk="0">
                      <a:moveTo>
                        <a:pt x="108857" y="120000"/>
                      </a:moveTo>
                      <a:lnTo>
                        <a:pt x="86572" y="113749"/>
                      </a:lnTo>
                      <a:cubicBezTo>
                        <a:pt x="79609" y="111805"/>
                        <a:pt x="74502" y="110763"/>
                        <a:pt x="67073" y="108333"/>
                      </a:cubicBezTo>
                      <a:cubicBezTo>
                        <a:pt x="59645" y="105902"/>
                        <a:pt x="48502" y="101875"/>
                        <a:pt x="42003" y="99166"/>
                      </a:cubicBezTo>
                      <a:cubicBezTo>
                        <a:pt x="35503" y="96458"/>
                        <a:pt x="31789" y="94236"/>
                        <a:pt x="28075" y="92083"/>
                      </a:cubicBezTo>
                      <a:cubicBezTo>
                        <a:pt x="24361" y="89930"/>
                        <a:pt x="19718" y="86249"/>
                        <a:pt x="19718" y="86249"/>
                      </a:cubicBezTo>
                      <a:cubicBezTo>
                        <a:pt x="15540" y="83333"/>
                        <a:pt x="6255" y="78055"/>
                        <a:pt x="3005" y="74583"/>
                      </a:cubicBezTo>
                      <a:cubicBezTo>
                        <a:pt x="-244" y="71111"/>
                        <a:pt x="-244" y="69236"/>
                        <a:pt x="219" y="65416"/>
                      </a:cubicBezTo>
                      <a:cubicBezTo>
                        <a:pt x="684" y="61597"/>
                        <a:pt x="2541" y="56041"/>
                        <a:pt x="5791" y="51666"/>
                      </a:cubicBezTo>
                      <a:cubicBezTo>
                        <a:pt x="9040" y="47291"/>
                        <a:pt x="14611" y="43055"/>
                        <a:pt x="19718" y="39166"/>
                      </a:cubicBezTo>
                      <a:cubicBezTo>
                        <a:pt x="24825" y="35277"/>
                        <a:pt x="29468" y="31736"/>
                        <a:pt x="36432" y="28333"/>
                      </a:cubicBezTo>
                      <a:cubicBezTo>
                        <a:pt x="43396" y="24930"/>
                        <a:pt x="47574" y="23472"/>
                        <a:pt x="61502" y="18750"/>
                      </a:cubicBezTo>
                      <a:cubicBezTo>
                        <a:pt x="75430" y="14027"/>
                        <a:pt x="97714" y="7013"/>
                        <a:pt x="120000" y="0"/>
                      </a:cubicBezTo>
                    </a:path>
                  </a:pathLst>
                </a:custGeom>
                <a:noFill/>
                <a:ln w="25400" cap="flat" cmpd="sng">
                  <a:solidFill>
                    <a:schemeClr val="accent6"/>
                  </a:solidFill>
                  <a:prstDash val="solid"/>
                  <a:round/>
                  <a:headEnd type="none" w="med" len="med"/>
                  <a:tailEnd type="none" w="med" len="med"/>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2" name="Shape 262"/>
                <p:cNvSpPr/>
                <p:nvPr/>
              </p:nvSpPr>
              <p:spPr>
                <a:xfrm>
                  <a:off x="5129797" y="1935678"/>
                  <a:ext cx="202200" cy="1692300"/>
                </a:xfrm>
                <a:custGeom>
                  <a:avLst/>
                  <a:gdLst/>
                  <a:ahLst/>
                  <a:cxnLst/>
                  <a:rect l="0" t="0" r="0" b="0"/>
                  <a:pathLst>
                    <a:path w="120000" h="120000" extrusionOk="0">
                      <a:moveTo>
                        <a:pt x="109429" y="120000"/>
                      </a:moveTo>
                      <a:cubicBezTo>
                        <a:pt x="94455" y="116070"/>
                        <a:pt x="79480" y="112140"/>
                        <a:pt x="67148" y="107789"/>
                      </a:cubicBezTo>
                      <a:cubicBezTo>
                        <a:pt x="54816" y="103438"/>
                        <a:pt x="44246" y="98666"/>
                        <a:pt x="35437" y="93894"/>
                      </a:cubicBezTo>
                      <a:cubicBezTo>
                        <a:pt x="26629" y="89122"/>
                        <a:pt x="20169" y="84070"/>
                        <a:pt x="14297" y="79157"/>
                      </a:cubicBezTo>
                      <a:cubicBezTo>
                        <a:pt x="8425" y="74245"/>
                        <a:pt x="1377" y="69192"/>
                        <a:pt x="203" y="64421"/>
                      </a:cubicBezTo>
                      <a:cubicBezTo>
                        <a:pt x="-970" y="59649"/>
                        <a:pt x="3140" y="55649"/>
                        <a:pt x="7250" y="50526"/>
                      </a:cubicBezTo>
                      <a:cubicBezTo>
                        <a:pt x="11361" y="45403"/>
                        <a:pt x="16646" y="38877"/>
                        <a:pt x="24867" y="33684"/>
                      </a:cubicBezTo>
                      <a:cubicBezTo>
                        <a:pt x="33088" y="28491"/>
                        <a:pt x="40722" y="24982"/>
                        <a:pt x="56578" y="19368"/>
                      </a:cubicBezTo>
                      <a:cubicBezTo>
                        <a:pt x="72433" y="13754"/>
                        <a:pt x="96216" y="6877"/>
                        <a:pt x="120000" y="0"/>
                      </a:cubicBezTo>
                    </a:path>
                  </a:pathLst>
                </a:custGeom>
                <a:noFill/>
                <a:ln w="25400" cap="flat" cmpd="sng">
                  <a:solidFill>
                    <a:schemeClr val="accent6"/>
                  </a:solidFill>
                  <a:prstDash val="solid"/>
                  <a:round/>
                  <a:headEnd type="none" w="med" len="med"/>
                  <a:tailEnd type="none" w="med" len="med"/>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3" name="Shape 263"/>
                <p:cNvSpPr/>
                <p:nvPr/>
              </p:nvSpPr>
              <p:spPr>
                <a:xfrm>
                  <a:off x="4735119" y="1935678"/>
                  <a:ext cx="163500" cy="1686300"/>
                </a:xfrm>
                <a:custGeom>
                  <a:avLst/>
                  <a:gdLst/>
                  <a:ahLst/>
                  <a:cxnLst/>
                  <a:rect l="0" t="0" r="0" b="0"/>
                  <a:pathLst>
                    <a:path w="120000" h="120000" extrusionOk="0">
                      <a:moveTo>
                        <a:pt x="102563" y="120000"/>
                      </a:moveTo>
                      <a:cubicBezTo>
                        <a:pt x="86216" y="115457"/>
                        <a:pt x="69869" y="110915"/>
                        <a:pt x="54611" y="104788"/>
                      </a:cubicBezTo>
                      <a:cubicBezTo>
                        <a:pt x="39354" y="98661"/>
                        <a:pt x="19738" y="89788"/>
                        <a:pt x="11020" y="83239"/>
                      </a:cubicBezTo>
                      <a:cubicBezTo>
                        <a:pt x="2302" y="76690"/>
                        <a:pt x="3755" y="71197"/>
                        <a:pt x="2302" y="65492"/>
                      </a:cubicBezTo>
                      <a:cubicBezTo>
                        <a:pt x="849" y="59788"/>
                        <a:pt x="-2057" y="54436"/>
                        <a:pt x="2302" y="49014"/>
                      </a:cubicBezTo>
                      <a:cubicBezTo>
                        <a:pt x="6661" y="43591"/>
                        <a:pt x="17559" y="38380"/>
                        <a:pt x="28457" y="32957"/>
                      </a:cubicBezTo>
                      <a:cubicBezTo>
                        <a:pt x="39355" y="27535"/>
                        <a:pt x="52432" y="21971"/>
                        <a:pt x="67689" y="16478"/>
                      </a:cubicBezTo>
                      <a:cubicBezTo>
                        <a:pt x="82946" y="10985"/>
                        <a:pt x="101473" y="5492"/>
                        <a:pt x="120000" y="0"/>
                      </a:cubicBezTo>
                    </a:path>
                  </a:pathLst>
                </a:custGeom>
                <a:noFill/>
                <a:ln w="25400" cap="flat" cmpd="sng">
                  <a:solidFill>
                    <a:schemeClr val="accent6"/>
                  </a:solidFill>
                  <a:prstDash val="solid"/>
                  <a:round/>
                  <a:headEnd type="none" w="med" len="med"/>
                  <a:tailEnd type="none" w="med" len="med"/>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4" name="Shape 264"/>
                <p:cNvSpPr/>
                <p:nvPr/>
              </p:nvSpPr>
              <p:spPr>
                <a:xfrm>
                  <a:off x="4328448" y="1923803"/>
                  <a:ext cx="136800" cy="1698300"/>
                </a:xfrm>
                <a:custGeom>
                  <a:avLst/>
                  <a:gdLst/>
                  <a:ahLst/>
                  <a:cxnLst/>
                  <a:rect l="0" t="0" r="0" b="0"/>
                  <a:pathLst>
                    <a:path w="120000" h="120000" extrusionOk="0">
                      <a:moveTo>
                        <a:pt x="104360" y="120000"/>
                      </a:moveTo>
                      <a:cubicBezTo>
                        <a:pt x="85678" y="114580"/>
                        <a:pt x="66997" y="109160"/>
                        <a:pt x="52227" y="102797"/>
                      </a:cubicBezTo>
                      <a:cubicBezTo>
                        <a:pt x="37456" y="96433"/>
                        <a:pt x="24423" y="88461"/>
                        <a:pt x="15734" y="81818"/>
                      </a:cubicBezTo>
                      <a:cubicBezTo>
                        <a:pt x="7045" y="75174"/>
                        <a:pt x="964" y="68881"/>
                        <a:pt x="94" y="62937"/>
                      </a:cubicBezTo>
                      <a:cubicBezTo>
                        <a:pt x="-774" y="56992"/>
                        <a:pt x="4439" y="51608"/>
                        <a:pt x="10521" y="46153"/>
                      </a:cubicBezTo>
                      <a:cubicBezTo>
                        <a:pt x="16603" y="40699"/>
                        <a:pt x="26160" y="35314"/>
                        <a:pt x="36587" y="30209"/>
                      </a:cubicBezTo>
                      <a:cubicBezTo>
                        <a:pt x="47013" y="25104"/>
                        <a:pt x="59178" y="20559"/>
                        <a:pt x="73080" y="15524"/>
                      </a:cubicBezTo>
                      <a:cubicBezTo>
                        <a:pt x="86982" y="10489"/>
                        <a:pt x="103490" y="5244"/>
                        <a:pt x="120000" y="0"/>
                      </a:cubicBezTo>
                    </a:path>
                  </a:pathLst>
                </a:custGeom>
                <a:noFill/>
                <a:ln w="25400" cap="flat" cmpd="sng">
                  <a:solidFill>
                    <a:schemeClr val="accent6"/>
                  </a:solidFill>
                  <a:prstDash val="solid"/>
                  <a:round/>
                  <a:headEnd type="none" w="med" len="med"/>
                  <a:tailEnd type="none" w="med" len="med"/>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5" name="Shape 265"/>
                <p:cNvSpPr/>
                <p:nvPr/>
              </p:nvSpPr>
              <p:spPr>
                <a:xfrm>
                  <a:off x="3928447" y="1935678"/>
                  <a:ext cx="120900" cy="1692300"/>
                </a:xfrm>
                <a:custGeom>
                  <a:avLst/>
                  <a:gdLst/>
                  <a:ahLst/>
                  <a:cxnLst/>
                  <a:rect l="0" t="0" r="0" b="0"/>
                  <a:pathLst>
                    <a:path w="120000" h="120000" extrusionOk="0">
                      <a:moveTo>
                        <a:pt x="96452" y="120000"/>
                      </a:moveTo>
                      <a:cubicBezTo>
                        <a:pt x="82716" y="114877"/>
                        <a:pt x="68980" y="109754"/>
                        <a:pt x="55245" y="104000"/>
                      </a:cubicBezTo>
                      <a:cubicBezTo>
                        <a:pt x="41509" y="98245"/>
                        <a:pt x="22868" y="91999"/>
                        <a:pt x="14039" y="85473"/>
                      </a:cubicBezTo>
                      <a:cubicBezTo>
                        <a:pt x="5208" y="78947"/>
                        <a:pt x="4227" y="70877"/>
                        <a:pt x="2265" y="64842"/>
                      </a:cubicBezTo>
                      <a:cubicBezTo>
                        <a:pt x="303" y="58807"/>
                        <a:pt x="-1658" y="54526"/>
                        <a:pt x="2265" y="49263"/>
                      </a:cubicBezTo>
                      <a:cubicBezTo>
                        <a:pt x="6189" y="43999"/>
                        <a:pt x="16982" y="38526"/>
                        <a:pt x="25812" y="33263"/>
                      </a:cubicBezTo>
                      <a:cubicBezTo>
                        <a:pt x="34642" y="27999"/>
                        <a:pt x="39547" y="23228"/>
                        <a:pt x="55245" y="17684"/>
                      </a:cubicBezTo>
                      <a:cubicBezTo>
                        <a:pt x="70943" y="12140"/>
                        <a:pt x="95471" y="6070"/>
                        <a:pt x="120000" y="0"/>
                      </a:cubicBezTo>
                    </a:path>
                  </a:pathLst>
                </a:custGeom>
                <a:noFill/>
                <a:ln w="25400" cap="flat" cmpd="sng">
                  <a:solidFill>
                    <a:schemeClr val="accent6"/>
                  </a:solidFill>
                  <a:prstDash val="solid"/>
                  <a:round/>
                  <a:headEnd type="none" w="med" len="med"/>
                  <a:tailEnd type="none" w="med" len="med"/>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6" name="Shape 266"/>
                <p:cNvSpPr/>
                <p:nvPr/>
              </p:nvSpPr>
              <p:spPr>
                <a:xfrm>
                  <a:off x="3517606" y="1929740"/>
                  <a:ext cx="110400" cy="1692300"/>
                </a:xfrm>
                <a:custGeom>
                  <a:avLst/>
                  <a:gdLst/>
                  <a:ahLst/>
                  <a:cxnLst/>
                  <a:rect l="0" t="0" r="0" b="0"/>
                  <a:pathLst>
                    <a:path w="120000" h="120000" extrusionOk="0">
                      <a:moveTo>
                        <a:pt x="100621" y="120000"/>
                      </a:moveTo>
                      <a:cubicBezTo>
                        <a:pt x="79627" y="112596"/>
                        <a:pt x="58634" y="105193"/>
                        <a:pt x="42486" y="98105"/>
                      </a:cubicBezTo>
                      <a:cubicBezTo>
                        <a:pt x="26337" y="91017"/>
                        <a:pt x="10189" y="84070"/>
                        <a:pt x="3729" y="77473"/>
                      </a:cubicBezTo>
                      <a:cubicBezTo>
                        <a:pt x="-2730" y="70877"/>
                        <a:pt x="499" y="64912"/>
                        <a:pt x="3729" y="58526"/>
                      </a:cubicBezTo>
                      <a:cubicBezTo>
                        <a:pt x="6959" y="52140"/>
                        <a:pt x="14494" y="45192"/>
                        <a:pt x="23107" y="39157"/>
                      </a:cubicBezTo>
                      <a:cubicBezTo>
                        <a:pt x="31720" y="33122"/>
                        <a:pt x="39256" y="28842"/>
                        <a:pt x="55404" y="22315"/>
                      </a:cubicBezTo>
                      <a:cubicBezTo>
                        <a:pt x="71553" y="15789"/>
                        <a:pt x="120000" y="0"/>
                        <a:pt x="120000" y="0"/>
                      </a:cubicBezTo>
                      <a:lnTo>
                        <a:pt x="120000" y="0"/>
                      </a:lnTo>
                    </a:path>
                  </a:pathLst>
                </a:custGeom>
                <a:noFill/>
                <a:ln w="25400" cap="flat" cmpd="sng">
                  <a:solidFill>
                    <a:schemeClr val="accent6"/>
                  </a:solidFill>
                  <a:prstDash val="solid"/>
                  <a:round/>
                  <a:headEnd type="none" w="med" len="med"/>
                  <a:tailEnd type="none" w="med" len="med"/>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7" name="Shape 267"/>
                <p:cNvSpPr/>
                <p:nvPr/>
              </p:nvSpPr>
              <p:spPr>
                <a:xfrm>
                  <a:off x="3121210" y="1935678"/>
                  <a:ext cx="96900" cy="1686300"/>
                </a:xfrm>
                <a:custGeom>
                  <a:avLst/>
                  <a:gdLst/>
                  <a:ahLst/>
                  <a:cxnLst/>
                  <a:rect l="0" t="0" r="0" b="0"/>
                  <a:pathLst>
                    <a:path w="120000" h="120000" extrusionOk="0">
                      <a:moveTo>
                        <a:pt x="97963" y="120000"/>
                      </a:moveTo>
                      <a:cubicBezTo>
                        <a:pt x="72867" y="112007"/>
                        <a:pt x="47770" y="104014"/>
                        <a:pt x="31855" y="96760"/>
                      </a:cubicBezTo>
                      <a:cubicBezTo>
                        <a:pt x="15940" y="89507"/>
                        <a:pt x="7370" y="82816"/>
                        <a:pt x="2474" y="76478"/>
                      </a:cubicBezTo>
                      <a:cubicBezTo>
                        <a:pt x="-2423" y="70140"/>
                        <a:pt x="1249" y="64507"/>
                        <a:pt x="2474" y="58732"/>
                      </a:cubicBezTo>
                      <a:cubicBezTo>
                        <a:pt x="3698" y="52957"/>
                        <a:pt x="4923" y="47535"/>
                        <a:pt x="9819" y="41830"/>
                      </a:cubicBezTo>
                      <a:cubicBezTo>
                        <a:pt x="14716" y="36126"/>
                        <a:pt x="20838" y="29014"/>
                        <a:pt x="31855" y="24507"/>
                      </a:cubicBezTo>
                      <a:cubicBezTo>
                        <a:pt x="42873" y="19999"/>
                        <a:pt x="61237" y="18873"/>
                        <a:pt x="75927" y="14788"/>
                      </a:cubicBezTo>
                      <a:cubicBezTo>
                        <a:pt x="90618" y="10704"/>
                        <a:pt x="120000" y="0"/>
                        <a:pt x="120000" y="0"/>
                      </a:cubicBezTo>
                      <a:lnTo>
                        <a:pt x="120000" y="0"/>
                      </a:lnTo>
                      <a:lnTo>
                        <a:pt x="120000" y="0"/>
                      </a:lnTo>
                      <a:lnTo>
                        <a:pt x="120000" y="0"/>
                      </a:lnTo>
                    </a:path>
                  </a:pathLst>
                </a:custGeom>
                <a:noFill/>
                <a:ln w="25400" cap="flat" cmpd="sng">
                  <a:solidFill>
                    <a:schemeClr val="accent6"/>
                  </a:solidFill>
                  <a:prstDash val="solid"/>
                  <a:round/>
                  <a:headEnd type="none" w="med" len="med"/>
                  <a:tailEnd type="none" w="med" len="med"/>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8" name="Shape 268"/>
                <p:cNvSpPr/>
                <p:nvPr/>
              </p:nvSpPr>
              <p:spPr>
                <a:xfrm>
                  <a:off x="2710499" y="1929740"/>
                  <a:ext cx="98100" cy="1698300"/>
                </a:xfrm>
                <a:custGeom>
                  <a:avLst/>
                  <a:gdLst/>
                  <a:ahLst/>
                  <a:cxnLst/>
                  <a:rect l="0" t="0" r="0" b="0"/>
                  <a:pathLst>
                    <a:path w="120000" h="120000" extrusionOk="0">
                      <a:moveTo>
                        <a:pt x="105461" y="120000"/>
                      </a:moveTo>
                      <a:cubicBezTo>
                        <a:pt x="81228" y="113951"/>
                        <a:pt x="56997" y="107902"/>
                        <a:pt x="40035" y="100699"/>
                      </a:cubicBezTo>
                      <a:cubicBezTo>
                        <a:pt x="23074" y="93496"/>
                        <a:pt x="9746" y="83776"/>
                        <a:pt x="3688" y="76783"/>
                      </a:cubicBezTo>
                      <a:cubicBezTo>
                        <a:pt x="-2369" y="69790"/>
                        <a:pt x="53" y="64615"/>
                        <a:pt x="3688" y="58741"/>
                      </a:cubicBezTo>
                      <a:cubicBezTo>
                        <a:pt x="7323" y="52867"/>
                        <a:pt x="18227" y="48461"/>
                        <a:pt x="25497" y="41538"/>
                      </a:cubicBezTo>
                      <a:cubicBezTo>
                        <a:pt x="32767" y="34615"/>
                        <a:pt x="31555" y="24125"/>
                        <a:pt x="47305" y="17202"/>
                      </a:cubicBezTo>
                      <a:cubicBezTo>
                        <a:pt x="63056" y="10279"/>
                        <a:pt x="91527" y="5139"/>
                        <a:pt x="120000" y="0"/>
                      </a:cubicBezTo>
                    </a:path>
                  </a:pathLst>
                </a:custGeom>
                <a:noFill/>
                <a:ln w="25400" cap="flat" cmpd="sng">
                  <a:solidFill>
                    <a:schemeClr val="accent6"/>
                  </a:solidFill>
                  <a:prstDash val="solid"/>
                  <a:round/>
                  <a:headEnd type="none" w="med" len="med"/>
                  <a:tailEnd type="none" w="med" len="med"/>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69" name="Shape 269"/>
            <p:cNvGrpSpPr/>
            <p:nvPr/>
          </p:nvGrpSpPr>
          <p:grpSpPr>
            <a:xfrm rot="10800000">
              <a:off x="2743125" y="1981072"/>
              <a:ext cx="4233840" cy="1710175"/>
              <a:chOff x="2710499" y="1917865"/>
              <a:chExt cx="4233840" cy="1710175"/>
            </a:xfrm>
          </p:grpSpPr>
          <p:sp>
            <p:nvSpPr>
              <p:cNvPr id="270" name="Shape 270"/>
              <p:cNvSpPr/>
              <p:nvPr/>
            </p:nvSpPr>
            <p:spPr>
              <a:xfrm>
                <a:off x="6745139" y="2475781"/>
                <a:ext cx="199200" cy="681600"/>
              </a:xfrm>
              <a:custGeom>
                <a:avLst/>
                <a:gdLst/>
                <a:ahLst/>
                <a:cxnLst/>
                <a:rect l="0" t="0" r="0" b="0"/>
                <a:pathLst>
                  <a:path w="120000" h="120000" extrusionOk="0">
                    <a:moveTo>
                      <a:pt x="119999" y="120000"/>
                    </a:moveTo>
                    <a:cubicBezTo>
                      <a:pt x="95306" y="114936"/>
                      <a:pt x="70613" y="109873"/>
                      <a:pt x="52418" y="103291"/>
                    </a:cubicBezTo>
                    <a:cubicBezTo>
                      <a:pt x="34223" y="96708"/>
                      <a:pt x="19493" y="88354"/>
                      <a:pt x="10829" y="80506"/>
                    </a:cubicBezTo>
                    <a:cubicBezTo>
                      <a:pt x="2165" y="72658"/>
                      <a:pt x="-1299" y="64050"/>
                      <a:pt x="432" y="56202"/>
                    </a:cubicBezTo>
                    <a:cubicBezTo>
                      <a:pt x="2165" y="48354"/>
                      <a:pt x="14295" y="39240"/>
                      <a:pt x="21226" y="33417"/>
                    </a:cubicBezTo>
                    <a:cubicBezTo>
                      <a:pt x="28158" y="27594"/>
                      <a:pt x="34223" y="24810"/>
                      <a:pt x="42021" y="21265"/>
                    </a:cubicBezTo>
                    <a:cubicBezTo>
                      <a:pt x="49819" y="17721"/>
                      <a:pt x="55017" y="15696"/>
                      <a:pt x="68014" y="12151"/>
                    </a:cubicBezTo>
                    <a:cubicBezTo>
                      <a:pt x="81010" y="8607"/>
                      <a:pt x="100505" y="4303"/>
                      <a:pt x="119999" y="0"/>
                    </a:cubicBezTo>
                  </a:path>
                </a:pathLst>
              </a:custGeom>
              <a:noFill/>
              <a:ln w="9525" cap="flat" cmpd="sng">
                <a:solidFill>
                  <a:srgbClr val="97B85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nvGrpSpPr>
              <p:cNvPr id="271" name="Shape 271"/>
              <p:cNvGrpSpPr/>
              <p:nvPr/>
            </p:nvGrpSpPr>
            <p:grpSpPr>
              <a:xfrm>
                <a:off x="2710499" y="1917865"/>
                <a:ext cx="4040522" cy="1710175"/>
                <a:chOff x="2710499" y="1917865"/>
                <a:chExt cx="4040522" cy="1710175"/>
              </a:xfrm>
            </p:grpSpPr>
            <p:sp>
              <p:nvSpPr>
                <p:cNvPr id="272" name="Shape 272"/>
                <p:cNvSpPr/>
                <p:nvPr/>
              </p:nvSpPr>
              <p:spPr>
                <a:xfrm>
                  <a:off x="6346921" y="2101932"/>
                  <a:ext cx="404100" cy="1407300"/>
                </a:xfrm>
                <a:custGeom>
                  <a:avLst/>
                  <a:gdLst/>
                  <a:ahLst/>
                  <a:cxnLst/>
                  <a:rect l="0" t="0" r="0" b="0"/>
                  <a:pathLst>
                    <a:path w="120000" h="120000" extrusionOk="0">
                      <a:moveTo>
                        <a:pt x="120000" y="120000"/>
                      </a:moveTo>
                      <a:cubicBezTo>
                        <a:pt x="114123" y="118649"/>
                        <a:pt x="108247" y="117299"/>
                        <a:pt x="104134" y="116455"/>
                      </a:cubicBezTo>
                      <a:cubicBezTo>
                        <a:pt x="100021" y="115611"/>
                        <a:pt x="98259" y="115527"/>
                        <a:pt x="95321" y="114936"/>
                      </a:cubicBezTo>
                      <a:cubicBezTo>
                        <a:pt x="92383" y="114346"/>
                        <a:pt x="89150" y="113586"/>
                        <a:pt x="86506" y="112911"/>
                      </a:cubicBezTo>
                      <a:cubicBezTo>
                        <a:pt x="83862" y="112236"/>
                        <a:pt x="79456" y="110886"/>
                        <a:pt x="79456" y="110886"/>
                      </a:cubicBezTo>
                      <a:cubicBezTo>
                        <a:pt x="76811" y="110126"/>
                        <a:pt x="72992" y="108945"/>
                        <a:pt x="70642" y="108354"/>
                      </a:cubicBezTo>
                      <a:cubicBezTo>
                        <a:pt x="68291" y="107763"/>
                        <a:pt x="67116" y="107763"/>
                        <a:pt x="65353" y="107341"/>
                      </a:cubicBezTo>
                      <a:cubicBezTo>
                        <a:pt x="63590" y="106919"/>
                        <a:pt x="60065" y="105822"/>
                        <a:pt x="60065" y="105822"/>
                      </a:cubicBezTo>
                      <a:lnTo>
                        <a:pt x="54777" y="104303"/>
                      </a:lnTo>
                      <a:cubicBezTo>
                        <a:pt x="53014" y="103797"/>
                        <a:pt x="50957" y="103375"/>
                        <a:pt x="49488" y="102784"/>
                      </a:cubicBezTo>
                      <a:cubicBezTo>
                        <a:pt x="48019" y="102194"/>
                        <a:pt x="47431" y="101518"/>
                        <a:pt x="45962" y="100759"/>
                      </a:cubicBezTo>
                      <a:cubicBezTo>
                        <a:pt x="44494" y="100000"/>
                        <a:pt x="42731" y="99240"/>
                        <a:pt x="40674" y="98227"/>
                      </a:cubicBezTo>
                      <a:cubicBezTo>
                        <a:pt x="38618" y="97215"/>
                        <a:pt x="35386" y="95443"/>
                        <a:pt x="33623" y="94683"/>
                      </a:cubicBezTo>
                      <a:cubicBezTo>
                        <a:pt x="31860" y="93924"/>
                        <a:pt x="31566" y="94177"/>
                        <a:pt x="30097" y="93670"/>
                      </a:cubicBezTo>
                      <a:cubicBezTo>
                        <a:pt x="28628" y="93164"/>
                        <a:pt x="26278" y="92320"/>
                        <a:pt x="24809" y="91645"/>
                      </a:cubicBezTo>
                      <a:cubicBezTo>
                        <a:pt x="23340" y="90970"/>
                        <a:pt x="21284" y="89620"/>
                        <a:pt x="21284" y="89620"/>
                      </a:cubicBezTo>
                      <a:cubicBezTo>
                        <a:pt x="20109" y="88945"/>
                        <a:pt x="19227" y="88523"/>
                        <a:pt x="17758" y="87594"/>
                      </a:cubicBezTo>
                      <a:cubicBezTo>
                        <a:pt x="16289" y="86666"/>
                        <a:pt x="13645" y="84894"/>
                        <a:pt x="12470" y="84050"/>
                      </a:cubicBezTo>
                      <a:cubicBezTo>
                        <a:pt x="11295" y="83206"/>
                        <a:pt x="11588" y="83206"/>
                        <a:pt x="10707" y="82531"/>
                      </a:cubicBezTo>
                      <a:cubicBezTo>
                        <a:pt x="9825" y="81856"/>
                        <a:pt x="8063" y="80928"/>
                        <a:pt x="7181" y="80000"/>
                      </a:cubicBezTo>
                      <a:cubicBezTo>
                        <a:pt x="6300" y="79071"/>
                        <a:pt x="5712" y="77890"/>
                        <a:pt x="5418" y="76962"/>
                      </a:cubicBezTo>
                      <a:cubicBezTo>
                        <a:pt x="5125" y="76033"/>
                        <a:pt x="5712" y="75443"/>
                        <a:pt x="5418" y="74430"/>
                      </a:cubicBezTo>
                      <a:cubicBezTo>
                        <a:pt x="5125" y="73417"/>
                        <a:pt x="4243" y="72236"/>
                        <a:pt x="3656" y="70886"/>
                      </a:cubicBezTo>
                      <a:cubicBezTo>
                        <a:pt x="3068" y="69535"/>
                        <a:pt x="2481" y="67594"/>
                        <a:pt x="1893" y="66329"/>
                      </a:cubicBezTo>
                      <a:cubicBezTo>
                        <a:pt x="1305" y="65063"/>
                        <a:pt x="424" y="64556"/>
                        <a:pt x="130" y="63291"/>
                      </a:cubicBezTo>
                      <a:cubicBezTo>
                        <a:pt x="-163" y="62025"/>
                        <a:pt x="130" y="58734"/>
                        <a:pt x="130" y="58734"/>
                      </a:cubicBezTo>
                      <a:cubicBezTo>
                        <a:pt x="130" y="57383"/>
                        <a:pt x="-163" y="56286"/>
                        <a:pt x="130" y="55189"/>
                      </a:cubicBezTo>
                      <a:cubicBezTo>
                        <a:pt x="424" y="54092"/>
                        <a:pt x="1305" y="53080"/>
                        <a:pt x="1893" y="52151"/>
                      </a:cubicBezTo>
                      <a:cubicBezTo>
                        <a:pt x="2481" y="51223"/>
                        <a:pt x="3068" y="50717"/>
                        <a:pt x="3656" y="49620"/>
                      </a:cubicBezTo>
                      <a:cubicBezTo>
                        <a:pt x="4243" y="48523"/>
                        <a:pt x="4537" y="46919"/>
                        <a:pt x="5418" y="45569"/>
                      </a:cubicBezTo>
                      <a:cubicBezTo>
                        <a:pt x="6300" y="44219"/>
                        <a:pt x="7475" y="42869"/>
                        <a:pt x="8944" y="41519"/>
                      </a:cubicBezTo>
                      <a:cubicBezTo>
                        <a:pt x="10413" y="40168"/>
                        <a:pt x="12763" y="38818"/>
                        <a:pt x="14232" y="37468"/>
                      </a:cubicBezTo>
                      <a:cubicBezTo>
                        <a:pt x="15701" y="36118"/>
                        <a:pt x="16583" y="34683"/>
                        <a:pt x="17758" y="33417"/>
                      </a:cubicBezTo>
                      <a:cubicBezTo>
                        <a:pt x="18933" y="32151"/>
                        <a:pt x="19521" y="30886"/>
                        <a:pt x="21284" y="29873"/>
                      </a:cubicBezTo>
                      <a:cubicBezTo>
                        <a:pt x="23046" y="28860"/>
                        <a:pt x="26572" y="28185"/>
                        <a:pt x="28335" y="27341"/>
                      </a:cubicBezTo>
                      <a:cubicBezTo>
                        <a:pt x="30098" y="26497"/>
                        <a:pt x="30391" y="25738"/>
                        <a:pt x="31860" y="24810"/>
                      </a:cubicBezTo>
                      <a:cubicBezTo>
                        <a:pt x="33329" y="23881"/>
                        <a:pt x="35092" y="22784"/>
                        <a:pt x="37149" y="21772"/>
                      </a:cubicBezTo>
                      <a:cubicBezTo>
                        <a:pt x="39205" y="20759"/>
                        <a:pt x="41556" y="19831"/>
                        <a:pt x="44200" y="18734"/>
                      </a:cubicBezTo>
                      <a:cubicBezTo>
                        <a:pt x="46844" y="17637"/>
                        <a:pt x="49782" y="16371"/>
                        <a:pt x="53014" y="15189"/>
                      </a:cubicBezTo>
                      <a:cubicBezTo>
                        <a:pt x="56246" y="14008"/>
                        <a:pt x="59771" y="12827"/>
                        <a:pt x="63590" y="11645"/>
                      </a:cubicBezTo>
                      <a:cubicBezTo>
                        <a:pt x="67410" y="10464"/>
                        <a:pt x="72111" y="9029"/>
                        <a:pt x="75930" y="8101"/>
                      </a:cubicBezTo>
                      <a:cubicBezTo>
                        <a:pt x="79749" y="7173"/>
                        <a:pt x="82981" y="6919"/>
                        <a:pt x="86506" y="6075"/>
                      </a:cubicBezTo>
                      <a:cubicBezTo>
                        <a:pt x="90032" y="5232"/>
                        <a:pt x="93851" y="3797"/>
                        <a:pt x="97083" y="3037"/>
                      </a:cubicBezTo>
                      <a:cubicBezTo>
                        <a:pt x="100315" y="2278"/>
                        <a:pt x="102665" y="2025"/>
                        <a:pt x="105897" y="1518"/>
                      </a:cubicBezTo>
                      <a:cubicBezTo>
                        <a:pt x="109129" y="1012"/>
                        <a:pt x="112802" y="506"/>
                        <a:pt x="116474" y="0"/>
                      </a:cubicBezTo>
                    </a:path>
                  </a:pathLst>
                </a:custGeom>
                <a:noFill/>
                <a:ln w="9525" cap="flat" cmpd="sng">
                  <a:solidFill>
                    <a:srgbClr val="97B85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73" name="Shape 273"/>
                <p:cNvSpPr/>
                <p:nvPr/>
              </p:nvSpPr>
              <p:spPr>
                <a:xfrm>
                  <a:off x="5940951" y="1923803"/>
                  <a:ext cx="382800" cy="1704000"/>
                </a:xfrm>
                <a:custGeom>
                  <a:avLst/>
                  <a:gdLst/>
                  <a:ahLst/>
                  <a:cxnLst/>
                  <a:rect l="0" t="0" r="0" b="0"/>
                  <a:pathLst>
                    <a:path w="120000" h="120000" extrusionOk="0">
                      <a:moveTo>
                        <a:pt x="97655" y="120000"/>
                      </a:moveTo>
                      <a:cubicBezTo>
                        <a:pt x="90983" y="117979"/>
                        <a:pt x="84311" y="115958"/>
                        <a:pt x="75311" y="112891"/>
                      </a:cubicBezTo>
                      <a:cubicBezTo>
                        <a:pt x="66311" y="109825"/>
                        <a:pt x="53898" y="106271"/>
                        <a:pt x="43657" y="101602"/>
                      </a:cubicBezTo>
                      <a:cubicBezTo>
                        <a:pt x="33416" y="96933"/>
                        <a:pt x="21002" y="90452"/>
                        <a:pt x="13864" y="84878"/>
                      </a:cubicBezTo>
                      <a:cubicBezTo>
                        <a:pt x="6727" y="79303"/>
                        <a:pt x="2692" y="73170"/>
                        <a:pt x="830" y="68153"/>
                      </a:cubicBezTo>
                      <a:cubicBezTo>
                        <a:pt x="-1031" y="63135"/>
                        <a:pt x="520" y="59442"/>
                        <a:pt x="2692" y="54773"/>
                      </a:cubicBezTo>
                      <a:cubicBezTo>
                        <a:pt x="4865" y="50104"/>
                        <a:pt x="9209" y="44320"/>
                        <a:pt x="13864" y="40139"/>
                      </a:cubicBezTo>
                      <a:cubicBezTo>
                        <a:pt x="18519" y="35958"/>
                        <a:pt x="24416" y="33031"/>
                        <a:pt x="30623" y="29686"/>
                      </a:cubicBezTo>
                      <a:cubicBezTo>
                        <a:pt x="36829" y="26341"/>
                        <a:pt x="43967" y="23135"/>
                        <a:pt x="51105" y="20069"/>
                      </a:cubicBezTo>
                      <a:cubicBezTo>
                        <a:pt x="58243" y="17003"/>
                        <a:pt x="66311" y="13588"/>
                        <a:pt x="73449" y="11289"/>
                      </a:cubicBezTo>
                      <a:cubicBezTo>
                        <a:pt x="80587" y="8989"/>
                        <a:pt x="93931" y="6271"/>
                        <a:pt x="93931" y="6271"/>
                      </a:cubicBezTo>
                      <a:lnTo>
                        <a:pt x="120000" y="0"/>
                      </a:lnTo>
                    </a:path>
                  </a:pathLst>
                </a:custGeom>
                <a:noFill/>
                <a:ln w="9525" cap="flat" cmpd="sng">
                  <a:solidFill>
                    <a:srgbClr val="97B85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74" name="Shape 274"/>
                <p:cNvSpPr/>
                <p:nvPr/>
              </p:nvSpPr>
              <p:spPr>
                <a:xfrm>
                  <a:off x="5533433" y="1917865"/>
                  <a:ext cx="255900" cy="1710000"/>
                </a:xfrm>
                <a:custGeom>
                  <a:avLst/>
                  <a:gdLst/>
                  <a:ahLst/>
                  <a:cxnLst/>
                  <a:rect l="0" t="0" r="0" b="0"/>
                  <a:pathLst>
                    <a:path w="120000" h="120000" extrusionOk="0">
                      <a:moveTo>
                        <a:pt x="108857" y="120000"/>
                      </a:moveTo>
                      <a:lnTo>
                        <a:pt x="86572" y="113749"/>
                      </a:lnTo>
                      <a:cubicBezTo>
                        <a:pt x="79609" y="111805"/>
                        <a:pt x="74502" y="110763"/>
                        <a:pt x="67073" y="108333"/>
                      </a:cubicBezTo>
                      <a:cubicBezTo>
                        <a:pt x="59645" y="105902"/>
                        <a:pt x="48502" y="101875"/>
                        <a:pt x="42003" y="99166"/>
                      </a:cubicBezTo>
                      <a:cubicBezTo>
                        <a:pt x="35503" y="96458"/>
                        <a:pt x="31789" y="94236"/>
                        <a:pt x="28075" y="92083"/>
                      </a:cubicBezTo>
                      <a:cubicBezTo>
                        <a:pt x="24361" y="89930"/>
                        <a:pt x="19718" y="86249"/>
                        <a:pt x="19718" y="86249"/>
                      </a:cubicBezTo>
                      <a:cubicBezTo>
                        <a:pt x="15540" y="83333"/>
                        <a:pt x="6255" y="78055"/>
                        <a:pt x="3005" y="74583"/>
                      </a:cubicBezTo>
                      <a:cubicBezTo>
                        <a:pt x="-244" y="71111"/>
                        <a:pt x="-244" y="69236"/>
                        <a:pt x="219" y="65416"/>
                      </a:cubicBezTo>
                      <a:cubicBezTo>
                        <a:pt x="684" y="61597"/>
                        <a:pt x="2541" y="56041"/>
                        <a:pt x="5791" y="51666"/>
                      </a:cubicBezTo>
                      <a:cubicBezTo>
                        <a:pt x="9040" y="47291"/>
                        <a:pt x="14611" y="43055"/>
                        <a:pt x="19718" y="39166"/>
                      </a:cubicBezTo>
                      <a:cubicBezTo>
                        <a:pt x="24825" y="35277"/>
                        <a:pt x="29468" y="31736"/>
                        <a:pt x="36432" y="28333"/>
                      </a:cubicBezTo>
                      <a:cubicBezTo>
                        <a:pt x="43396" y="24930"/>
                        <a:pt x="47574" y="23472"/>
                        <a:pt x="61502" y="18750"/>
                      </a:cubicBezTo>
                      <a:cubicBezTo>
                        <a:pt x="75430" y="14027"/>
                        <a:pt x="97714" y="7013"/>
                        <a:pt x="120000" y="0"/>
                      </a:cubicBezTo>
                    </a:path>
                  </a:pathLst>
                </a:custGeom>
                <a:noFill/>
                <a:ln w="9525" cap="flat" cmpd="sng">
                  <a:solidFill>
                    <a:srgbClr val="97B85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75" name="Shape 275"/>
                <p:cNvSpPr/>
                <p:nvPr/>
              </p:nvSpPr>
              <p:spPr>
                <a:xfrm>
                  <a:off x="5129797" y="1935678"/>
                  <a:ext cx="202200" cy="1692300"/>
                </a:xfrm>
                <a:custGeom>
                  <a:avLst/>
                  <a:gdLst/>
                  <a:ahLst/>
                  <a:cxnLst/>
                  <a:rect l="0" t="0" r="0" b="0"/>
                  <a:pathLst>
                    <a:path w="120000" h="120000" extrusionOk="0">
                      <a:moveTo>
                        <a:pt x="109429" y="120000"/>
                      </a:moveTo>
                      <a:cubicBezTo>
                        <a:pt x="94455" y="116070"/>
                        <a:pt x="79480" y="112140"/>
                        <a:pt x="67148" y="107789"/>
                      </a:cubicBezTo>
                      <a:cubicBezTo>
                        <a:pt x="54816" y="103438"/>
                        <a:pt x="44246" y="98666"/>
                        <a:pt x="35437" y="93894"/>
                      </a:cubicBezTo>
                      <a:cubicBezTo>
                        <a:pt x="26629" y="89122"/>
                        <a:pt x="20169" y="84070"/>
                        <a:pt x="14297" y="79157"/>
                      </a:cubicBezTo>
                      <a:cubicBezTo>
                        <a:pt x="8425" y="74245"/>
                        <a:pt x="1377" y="69192"/>
                        <a:pt x="203" y="64421"/>
                      </a:cubicBezTo>
                      <a:cubicBezTo>
                        <a:pt x="-970" y="59649"/>
                        <a:pt x="3140" y="55649"/>
                        <a:pt x="7250" y="50526"/>
                      </a:cubicBezTo>
                      <a:cubicBezTo>
                        <a:pt x="11361" y="45403"/>
                        <a:pt x="16646" y="38877"/>
                        <a:pt x="24867" y="33684"/>
                      </a:cubicBezTo>
                      <a:cubicBezTo>
                        <a:pt x="33088" y="28491"/>
                        <a:pt x="40722" y="24982"/>
                        <a:pt x="56578" y="19368"/>
                      </a:cubicBezTo>
                      <a:cubicBezTo>
                        <a:pt x="72433" y="13754"/>
                        <a:pt x="96216" y="6877"/>
                        <a:pt x="120000" y="0"/>
                      </a:cubicBezTo>
                    </a:path>
                  </a:pathLst>
                </a:custGeom>
                <a:noFill/>
                <a:ln w="9525" cap="flat" cmpd="sng">
                  <a:solidFill>
                    <a:srgbClr val="97B85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76" name="Shape 276"/>
                <p:cNvSpPr/>
                <p:nvPr/>
              </p:nvSpPr>
              <p:spPr>
                <a:xfrm>
                  <a:off x="4735119" y="1935678"/>
                  <a:ext cx="163500" cy="1686300"/>
                </a:xfrm>
                <a:custGeom>
                  <a:avLst/>
                  <a:gdLst/>
                  <a:ahLst/>
                  <a:cxnLst/>
                  <a:rect l="0" t="0" r="0" b="0"/>
                  <a:pathLst>
                    <a:path w="120000" h="120000" extrusionOk="0">
                      <a:moveTo>
                        <a:pt x="102563" y="120000"/>
                      </a:moveTo>
                      <a:cubicBezTo>
                        <a:pt x="86216" y="115457"/>
                        <a:pt x="69869" y="110915"/>
                        <a:pt x="54611" y="104788"/>
                      </a:cubicBezTo>
                      <a:cubicBezTo>
                        <a:pt x="39354" y="98661"/>
                        <a:pt x="19738" y="89788"/>
                        <a:pt x="11020" y="83239"/>
                      </a:cubicBezTo>
                      <a:cubicBezTo>
                        <a:pt x="2302" y="76690"/>
                        <a:pt x="3755" y="71197"/>
                        <a:pt x="2302" y="65492"/>
                      </a:cubicBezTo>
                      <a:cubicBezTo>
                        <a:pt x="849" y="59788"/>
                        <a:pt x="-2057" y="54436"/>
                        <a:pt x="2302" y="49014"/>
                      </a:cubicBezTo>
                      <a:cubicBezTo>
                        <a:pt x="6661" y="43591"/>
                        <a:pt x="17559" y="38380"/>
                        <a:pt x="28457" y="32957"/>
                      </a:cubicBezTo>
                      <a:cubicBezTo>
                        <a:pt x="39355" y="27535"/>
                        <a:pt x="52432" y="21971"/>
                        <a:pt x="67689" y="16478"/>
                      </a:cubicBezTo>
                      <a:cubicBezTo>
                        <a:pt x="82946" y="10985"/>
                        <a:pt x="101473" y="5492"/>
                        <a:pt x="120000" y="0"/>
                      </a:cubicBezTo>
                    </a:path>
                  </a:pathLst>
                </a:custGeom>
                <a:noFill/>
                <a:ln w="9525" cap="flat" cmpd="sng">
                  <a:solidFill>
                    <a:srgbClr val="97B85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77" name="Shape 277"/>
                <p:cNvSpPr/>
                <p:nvPr/>
              </p:nvSpPr>
              <p:spPr>
                <a:xfrm>
                  <a:off x="4328448" y="1923803"/>
                  <a:ext cx="136800" cy="1698300"/>
                </a:xfrm>
                <a:custGeom>
                  <a:avLst/>
                  <a:gdLst/>
                  <a:ahLst/>
                  <a:cxnLst/>
                  <a:rect l="0" t="0" r="0" b="0"/>
                  <a:pathLst>
                    <a:path w="120000" h="120000" extrusionOk="0">
                      <a:moveTo>
                        <a:pt x="104360" y="120000"/>
                      </a:moveTo>
                      <a:cubicBezTo>
                        <a:pt x="85678" y="114580"/>
                        <a:pt x="66997" y="109160"/>
                        <a:pt x="52227" y="102797"/>
                      </a:cubicBezTo>
                      <a:cubicBezTo>
                        <a:pt x="37456" y="96433"/>
                        <a:pt x="24423" y="88461"/>
                        <a:pt x="15734" y="81818"/>
                      </a:cubicBezTo>
                      <a:cubicBezTo>
                        <a:pt x="7045" y="75174"/>
                        <a:pt x="964" y="68881"/>
                        <a:pt x="94" y="62937"/>
                      </a:cubicBezTo>
                      <a:cubicBezTo>
                        <a:pt x="-774" y="56992"/>
                        <a:pt x="4439" y="51608"/>
                        <a:pt x="10521" y="46153"/>
                      </a:cubicBezTo>
                      <a:cubicBezTo>
                        <a:pt x="16603" y="40699"/>
                        <a:pt x="26160" y="35314"/>
                        <a:pt x="36587" y="30209"/>
                      </a:cubicBezTo>
                      <a:cubicBezTo>
                        <a:pt x="47013" y="25104"/>
                        <a:pt x="59178" y="20559"/>
                        <a:pt x="73080" y="15524"/>
                      </a:cubicBezTo>
                      <a:cubicBezTo>
                        <a:pt x="86982" y="10489"/>
                        <a:pt x="103490" y="5244"/>
                        <a:pt x="120000" y="0"/>
                      </a:cubicBezTo>
                    </a:path>
                  </a:pathLst>
                </a:custGeom>
                <a:noFill/>
                <a:ln w="9525" cap="flat" cmpd="sng">
                  <a:solidFill>
                    <a:srgbClr val="97B85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78" name="Shape 278"/>
                <p:cNvSpPr/>
                <p:nvPr/>
              </p:nvSpPr>
              <p:spPr>
                <a:xfrm>
                  <a:off x="3928447" y="1935678"/>
                  <a:ext cx="120900" cy="1692300"/>
                </a:xfrm>
                <a:custGeom>
                  <a:avLst/>
                  <a:gdLst/>
                  <a:ahLst/>
                  <a:cxnLst/>
                  <a:rect l="0" t="0" r="0" b="0"/>
                  <a:pathLst>
                    <a:path w="120000" h="120000" extrusionOk="0">
                      <a:moveTo>
                        <a:pt x="96452" y="120000"/>
                      </a:moveTo>
                      <a:cubicBezTo>
                        <a:pt x="82716" y="114877"/>
                        <a:pt x="68980" y="109754"/>
                        <a:pt x="55245" y="104000"/>
                      </a:cubicBezTo>
                      <a:cubicBezTo>
                        <a:pt x="41509" y="98245"/>
                        <a:pt x="22868" y="91999"/>
                        <a:pt x="14039" y="85473"/>
                      </a:cubicBezTo>
                      <a:cubicBezTo>
                        <a:pt x="5208" y="78947"/>
                        <a:pt x="4227" y="70877"/>
                        <a:pt x="2265" y="64842"/>
                      </a:cubicBezTo>
                      <a:cubicBezTo>
                        <a:pt x="303" y="58807"/>
                        <a:pt x="-1658" y="54526"/>
                        <a:pt x="2265" y="49263"/>
                      </a:cubicBezTo>
                      <a:cubicBezTo>
                        <a:pt x="6189" y="43999"/>
                        <a:pt x="16982" y="38526"/>
                        <a:pt x="25812" y="33263"/>
                      </a:cubicBezTo>
                      <a:cubicBezTo>
                        <a:pt x="34642" y="27999"/>
                        <a:pt x="39547" y="23228"/>
                        <a:pt x="55245" y="17684"/>
                      </a:cubicBezTo>
                      <a:cubicBezTo>
                        <a:pt x="70943" y="12140"/>
                        <a:pt x="95471" y="6070"/>
                        <a:pt x="120000" y="0"/>
                      </a:cubicBezTo>
                    </a:path>
                  </a:pathLst>
                </a:custGeom>
                <a:noFill/>
                <a:ln w="9525" cap="flat" cmpd="sng">
                  <a:solidFill>
                    <a:srgbClr val="97B85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79" name="Shape 279"/>
                <p:cNvSpPr/>
                <p:nvPr/>
              </p:nvSpPr>
              <p:spPr>
                <a:xfrm>
                  <a:off x="3517606" y="1929740"/>
                  <a:ext cx="110400" cy="1692300"/>
                </a:xfrm>
                <a:custGeom>
                  <a:avLst/>
                  <a:gdLst/>
                  <a:ahLst/>
                  <a:cxnLst/>
                  <a:rect l="0" t="0" r="0" b="0"/>
                  <a:pathLst>
                    <a:path w="120000" h="120000" extrusionOk="0">
                      <a:moveTo>
                        <a:pt x="100621" y="120000"/>
                      </a:moveTo>
                      <a:cubicBezTo>
                        <a:pt x="79627" y="112596"/>
                        <a:pt x="58634" y="105193"/>
                        <a:pt x="42486" y="98105"/>
                      </a:cubicBezTo>
                      <a:cubicBezTo>
                        <a:pt x="26337" y="91017"/>
                        <a:pt x="10189" y="84070"/>
                        <a:pt x="3729" y="77473"/>
                      </a:cubicBezTo>
                      <a:cubicBezTo>
                        <a:pt x="-2730" y="70877"/>
                        <a:pt x="499" y="64912"/>
                        <a:pt x="3729" y="58526"/>
                      </a:cubicBezTo>
                      <a:cubicBezTo>
                        <a:pt x="6959" y="52140"/>
                        <a:pt x="14494" y="45192"/>
                        <a:pt x="23107" y="39157"/>
                      </a:cubicBezTo>
                      <a:cubicBezTo>
                        <a:pt x="31720" y="33122"/>
                        <a:pt x="39256" y="28842"/>
                        <a:pt x="55404" y="22315"/>
                      </a:cubicBezTo>
                      <a:cubicBezTo>
                        <a:pt x="71553" y="15789"/>
                        <a:pt x="120000" y="0"/>
                        <a:pt x="120000" y="0"/>
                      </a:cubicBezTo>
                      <a:lnTo>
                        <a:pt x="120000" y="0"/>
                      </a:lnTo>
                    </a:path>
                  </a:pathLst>
                </a:custGeom>
                <a:noFill/>
                <a:ln w="9525" cap="flat" cmpd="sng">
                  <a:solidFill>
                    <a:srgbClr val="97B85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80" name="Shape 280"/>
                <p:cNvSpPr/>
                <p:nvPr/>
              </p:nvSpPr>
              <p:spPr>
                <a:xfrm>
                  <a:off x="3121210" y="1935678"/>
                  <a:ext cx="96900" cy="1686300"/>
                </a:xfrm>
                <a:custGeom>
                  <a:avLst/>
                  <a:gdLst/>
                  <a:ahLst/>
                  <a:cxnLst/>
                  <a:rect l="0" t="0" r="0" b="0"/>
                  <a:pathLst>
                    <a:path w="120000" h="120000" extrusionOk="0">
                      <a:moveTo>
                        <a:pt x="97963" y="120000"/>
                      </a:moveTo>
                      <a:cubicBezTo>
                        <a:pt x="72867" y="112007"/>
                        <a:pt x="47770" y="104014"/>
                        <a:pt x="31855" y="96760"/>
                      </a:cubicBezTo>
                      <a:cubicBezTo>
                        <a:pt x="15940" y="89507"/>
                        <a:pt x="7370" y="82816"/>
                        <a:pt x="2474" y="76478"/>
                      </a:cubicBezTo>
                      <a:cubicBezTo>
                        <a:pt x="-2423" y="70140"/>
                        <a:pt x="1249" y="64507"/>
                        <a:pt x="2474" y="58732"/>
                      </a:cubicBezTo>
                      <a:cubicBezTo>
                        <a:pt x="3698" y="52957"/>
                        <a:pt x="4923" y="47535"/>
                        <a:pt x="9819" y="41830"/>
                      </a:cubicBezTo>
                      <a:cubicBezTo>
                        <a:pt x="14716" y="36126"/>
                        <a:pt x="20838" y="29014"/>
                        <a:pt x="31855" y="24507"/>
                      </a:cubicBezTo>
                      <a:cubicBezTo>
                        <a:pt x="42873" y="19999"/>
                        <a:pt x="61237" y="18873"/>
                        <a:pt x="75927" y="14788"/>
                      </a:cubicBezTo>
                      <a:cubicBezTo>
                        <a:pt x="90618" y="10704"/>
                        <a:pt x="120000" y="0"/>
                        <a:pt x="120000" y="0"/>
                      </a:cubicBezTo>
                      <a:lnTo>
                        <a:pt x="120000" y="0"/>
                      </a:lnTo>
                      <a:lnTo>
                        <a:pt x="120000" y="0"/>
                      </a:lnTo>
                      <a:lnTo>
                        <a:pt x="120000" y="0"/>
                      </a:lnTo>
                    </a:path>
                  </a:pathLst>
                </a:custGeom>
                <a:noFill/>
                <a:ln w="9525" cap="flat" cmpd="sng">
                  <a:solidFill>
                    <a:srgbClr val="97B85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81" name="Shape 281"/>
                <p:cNvSpPr/>
                <p:nvPr/>
              </p:nvSpPr>
              <p:spPr>
                <a:xfrm>
                  <a:off x="2710499" y="1929740"/>
                  <a:ext cx="98100" cy="1698300"/>
                </a:xfrm>
                <a:custGeom>
                  <a:avLst/>
                  <a:gdLst/>
                  <a:ahLst/>
                  <a:cxnLst/>
                  <a:rect l="0" t="0" r="0" b="0"/>
                  <a:pathLst>
                    <a:path w="120000" h="120000" extrusionOk="0">
                      <a:moveTo>
                        <a:pt x="105461" y="120000"/>
                      </a:moveTo>
                      <a:cubicBezTo>
                        <a:pt x="81228" y="113951"/>
                        <a:pt x="56997" y="107902"/>
                        <a:pt x="40035" y="100699"/>
                      </a:cubicBezTo>
                      <a:cubicBezTo>
                        <a:pt x="23074" y="93496"/>
                        <a:pt x="9746" y="83776"/>
                        <a:pt x="3688" y="76783"/>
                      </a:cubicBezTo>
                      <a:cubicBezTo>
                        <a:pt x="-2369" y="69790"/>
                        <a:pt x="53" y="64615"/>
                        <a:pt x="3688" y="58741"/>
                      </a:cubicBezTo>
                      <a:cubicBezTo>
                        <a:pt x="7323" y="52867"/>
                        <a:pt x="18227" y="48461"/>
                        <a:pt x="25497" y="41538"/>
                      </a:cubicBezTo>
                      <a:cubicBezTo>
                        <a:pt x="32767" y="34615"/>
                        <a:pt x="31555" y="24125"/>
                        <a:pt x="47305" y="17202"/>
                      </a:cubicBezTo>
                      <a:cubicBezTo>
                        <a:pt x="63056" y="10279"/>
                        <a:pt x="91527" y="5139"/>
                        <a:pt x="120000" y="0"/>
                      </a:cubicBezTo>
                    </a:path>
                  </a:pathLst>
                </a:custGeom>
                <a:noFill/>
                <a:ln w="9525" cap="flat" cmpd="sng">
                  <a:solidFill>
                    <a:srgbClr val="97B853"/>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p:nvPr/>
        </p:nvSpPr>
        <p:spPr>
          <a:xfrm>
            <a:off x="229863" y="4838002"/>
            <a:ext cx="8797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88" name="Shape 288"/>
          <p:cNvSpPr txBox="1"/>
          <p:nvPr/>
        </p:nvSpPr>
        <p:spPr>
          <a:xfrm>
            <a:off x="304800" y="5257800"/>
            <a:ext cx="8647500" cy="11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t>With the use of sensors like the ones above and the use of computer programming, many opportunities are available for humans to accurately measure distance at a faster more reliable pace than our use of a ruler or tape measure.  </a:t>
            </a:r>
            <a:endParaRPr sz="1800" dirty="0"/>
          </a:p>
        </p:txBody>
      </p:sp>
      <p:sp>
        <p:nvSpPr>
          <p:cNvPr id="289" name="Shape 289"/>
          <p:cNvSpPr txBox="1"/>
          <p:nvPr/>
        </p:nvSpPr>
        <p:spPr>
          <a:xfrm>
            <a:off x="304800" y="5791407"/>
            <a:ext cx="7348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90" name="Shape 290"/>
          <p:cNvSpPr txBox="1"/>
          <p:nvPr/>
        </p:nvSpPr>
        <p:spPr>
          <a:xfrm>
            <a:off x="0" y="228600"/>
            <a:ext cx="9144000" cy="990600"/>
          </a:xfrm>
          <a:prstGeom prst="rect">
            <a:avLst/>
          </a:prstGeom>
          <a:solidFill>
            <a:srgbClr val="C00000">
              <a:alpha val="82750"/>
            </a:srgbClr>
          </a:solidFill>
          <a:ln>
            <a:noFill/>
          </a:ln>
        </p:spPr>
        <p:txBody>
          <a:bodyPr spcFirstLastPara="1" wrap="square" lIns="91425" tIns="45700" rIns="91425" bIns="45700" anchor="ctr" anchorCtr="0">
            <a:noAutofit/>
          </a:bodyPr>
          <a:lstStyle/>
          <a:p>
            <a:pPr marL="627062" marR="0" lvl="0" indent="-4762" algn="l" rtl="0">
              <a:lnSpc>
                <a:spcPct val="100000"/>
              </a:lnSpc>
              <a:spcBef>
                <a:spcPts val="0"/>
              </a:spcBef>
              <a:spcAft>
                <a:spcPts val="0"/>
              </a:spcAft>
              <a:buClr>
                <a:schemeClr val="lt1"/>
              </a:buClr>
              <a:buFont typeface="Arial"/>
              <a:buNone/>
            </a:pPr>
            <a:r>
              <a:rPr lang="en-US" sz="3800" dirty="0">
                <a:solidFill>
                  <a:schemeClr val="lt1"/>
                </a:solidFill>
              </a:rPr>
              <a:t>Why use a </a:t>
            </a:r>
            <a:r>
              <a:rPr lang="en-US" sz="3800" dirty="0" smtClean="0">
                <a:solidFill>
                  <a:schemeClr val="lt1"/>
                </a:solidFill>
              </a:rPr>
              <a:t>sensor</a:t>
            </a:r>
            <a:endParaRPr sz="3800" b="0" i="0" u="none" strike="noStrike" cap="none" dirty="0">
              <a:solidFill>
                <a:schemeClr val="lt1"/>
              </a:solidFill>
              <a:latin typeface="Arial"/>
              <a:ea typeface="Arial"/>
              <a:cs typeface="Arial"/>
              <a:sym typeface="Arial"/>
            </a:endParaRPr>
          </a:p>
        </p:txBody>
      </p:sp>
      <p:pic>
        <p:nvPicPr>
          <p:cNvPr id="291" name="Shape 291" descr="C:\Users\Irina Igel\Desktop\ping.jpg"/>
          <p:cNvPicPr preferRelativeResize="0"/>
          <p:nvPr/>
        </p:nvPicPr>
        <p:blipFill rotWithShape="1">
          <a:blip r:embed="rId3">
            <a:alphaModFix/>
          </a:blip>
          <a:srcRect/>
          <a:stretch/>
        </p:blipFill>
        <p:spPr>
          <a:xfrm>
            <a:off x="807354" y="1994297"/>
            <a:ext cx="3401400" cy="2259600"/>
          </a:xfrm>
          <a:prstGeom prst="rect">
            <a:avLst/>
          </a:prstGeom>
          <a:noFill/>
          <a:ln>
            <a:noFill/>
          </a:ln>
        </p:spPr>
      </p:pic>
      <p:pic>
        <p:nvPicPr>
          <p:cNvPr id="292" name="Shape 292"/>
          <p:cNvPicPr preferRelativeResize="0"/>
          <p:nvPr/>
        </p:nvPicPr>
        <p:blipFill>
          <a:blip r:embed="rId4">
            <a:alphaModFix/>
          </a:blip>
          <a:stretch>
            <a:fillRect/>
          </a:stretch>
        </p:blipFill>
        <p:spPr>
          <a:xfrm>
            <a:off x="4786245" y="1436602"/>
            <a:ext cx="3401400" cy="340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Effect transition="in" filter="fade">
                                      <p:cBhvr>
                                        <p:cTn id="12"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p:nvPr/>
        </p:nvSpPr>
        <p:spPr>
          <a:xfrm>
            <a:off x="0" y="172850"/>
            <a:ext cx="9144000" cy="990600"/>
          </a:xfrm>
          <a:prstGeom prst="rect">
            <a:avLst/>
          </a:prstGeom>
          <a:solidFill>
            <a:srgbClr val="C00000">
              <a:alpha val="82745"/>
            </a:srgbClr>
          </a:solidFill>
          <a:ln>
            <a:noFill/>
          </a:ln>
        </p:spPr>
        <p:txBody>
          <a:bodyPr spcFirstLastPara="1" wrap="square" lIns="91425" tIns="45700" rIns="91425" bIns="45700" anchor="ctr" anchorCtr="0">
            <a:noAutofit/>
          </a:bodyPr>
          <a:lstStyle/>
          <a:p>
            <a:pPr marL="627063" marR="0" lvl="0" indent="-4762" algn="l" rtl="0">
              <a:lnSpc>
                <a:spcPct val="100000"/>
              </a:lnSpc>
              <a:spcBef>
                <a:spcPts val="0"/>
              </a:spcBef>
              <a:spcAft>
                <a:spcPts val="0"/>
              </a:spcAft>
              <a:buClr>
                <a:schemeClr val="lt1"/>
              </a:buClr>
              <a:buFont typeface="Arial"/>
              <a:buNone/>
            </a:pPr>
            <a:r>
              <a:rPr lang="en-US" sz="3600">
                <a:solidFill>
                  <a:schemeClr val="lt1"/>
                </a:solidFill>
              </a:rPr>
              <a:t>Let’s go back to those questions...</a:t>
            </a:r>
            <a:endParaRPr sz="3600" b="0" i="0" u="none" strike="noStrike" cap="none">
              <a:solidFill>
                <a:schemeClr val="lt1"/>
              </a:solidFill>
              <a:latin typeface="Arial"/>
              <a:ea typeface="Arial"/>
              <a:cs typeface="Arial"/>
              <a:sym typeface="Arial"/>
            </a:endParaRPr>
          </a:p>
        </p:txBody>
      </p:sp>
      <p:sp>
        <p:nvSpPr>
          <p:cNvPr id="299" name="Shape 299"/>
          <p:cNvSpPr/>
          <p:nvPr/>
        </p:nvSpPr>
        <p:spPr>
          <a:xfrm>
            <a:off x="685800" y="1676400"/>
            <a:ext cx="8458200" cy="4828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Turn and talk to your </a:t>
            </a:r>
            <a:r>
              <a:rPr lang="en-US" sz="2800" b="1" dirty="0" smtClean="0">
                <a:solidFill>
                  <a:schemeClr val="dk1"/>
                </a:solidFill>
                <a:latin typeface="Calibri"/>
                <a:ea typeface="Calibri"/>
                <a:cs typeface="Calibri"/>
                <a:sym typeface="Calibri"/>
              </a:rPr>
              <a:t>partner</a:t>
            </a:r>
            <a:r>
              <a:rPr lang="en-US" sz="2800" b="1" dirty="0">
                <a:solidFill>
                  <a:schemeClr val="dk1"/>
                </a:solidFill>
                <a:latin typeface="Calibri"/>
                <a:ea typeface="Calibri"/>
                <a:cs typeface="Calibri"/>
                <a:sym typeface="Calibri"/>
              </a:rPr>
              <a:t>. </a:t>
            </a:r>
            <a:endParaRPr sz="2800" b="1" dirty="0">
              <a:solidFill>
                <a:schemeClr val="dk1"/>
              </a:solidFill>
              <a:latin typeface="Calibri"/>
              <a:ea typeface="Calibri"/>
              <a:cs typeface="Calibri"/>
              <a:sym typeface="Calibri"/>
            </a:endParaRPr>
          </a:p>
          <a:p>
            <a:pPr marL="457200" lvl="0" indent="-406400" rtl="0">
              <a:spcBef>
                <a:spcPts val="0"/>
              </a:spcBef>
              <a:spcAft>
                <a:spcPts val="0"/>
              </a:spcAft>
              <a:buClr>
                <a:schemeClr val="dk1"/>
              </a:buClr>
              <a:buSzPts val="2800"/>
              <a:buFont typeface="Calibri"/>
              <a:buChar char="●"/>
            </a:pPr>
            <a:r>
              <a:rPr lang="en-US" sz="2800" dirty="0">
                <a:solidFill>
                  <a:schemeClr val="dk1"/>
                </a:solidFill>
                <a:latin typeface="Calibri"/>
                <a:ea typeface="Calibri"/>
                <a:cs typeface="Calibri"/>
                <a:sym typeface="Calibri"/>
              </a:rPr>
              <a:t>What is sound?</a:t>
            </a:r>
            <a:endParaRPr sz="2800" dirty="0">
              <a:solidFill>
                <a:schemeClr val="dk1"/>
              </a:solidFill>
              <a:latin typeface="Calibri"/>
              <a:ea typeface="Calibri"/>
              <a:cs typeface="Calibri"/>
              <a:sym typeface="Calibri"/>
            </a:endParaRPr>
          </a:p>
          <a:p>
            <a:pPr marL="457200" lvl="0" indent="-406400" rtl="0">
              <a:spcBef>
                <a:spcPts val="0"/>
              </a:spcBef>
              <a:spcAft>
                <a:spcPts val="0"/>
              </a:spcAft>
              <a:buClr>
                <a:schemeClr val="dk1"/>
              </a:buClr>
              <a:buSzPts val="2800"/>
              <a:buFont typeface="Calibri"/>
              <a:buChar char="●"/>
            </a:pPr>
            <a:r>
              <a:rPr lang="en-US" sz="2800" dirty="0">
                <a:solidFill>
                  <a:schemeClr val="dk1"/>
                </a:solidFill>
                <a:latin typeface="Calibri"/>
                <a:ea typeface="Calibri"/>
                <a:cs typeface="Calibri"/>
                <a:sym typeface="Calibri"/>
              </a:rPr>
              <a:t>What are the types of sound?</a:t>
            </a:r>
            <a:endParaRPr sz="2800" dirty="0">
              <a:solidFill>
                <a:schemeClr val="dk1"/>
              </a:solidFill>
              <a:latin typeface="Calibri"/>
              <a:ea typeface="Calibri"/>
              <a:cs typeface="Calibri"/>
              <a:sym typeface="Calibri"/>
            </a:endParaRPr>
          </a:p>
          <a:p>
            <a:pPr marL="457200" lvl="0" indent="-406400" rtl="0">
              <a:spcBef>
                <a:spcPts val="0"/>
              </a:spcBef>
              <a:spcAft>
                <a:spcPts val="0"/>
              </a:spcAft>
              <a:buClr>
                <a:schemeClr val="dk1"/>
              </a:buClr>
              <a:buSzPts val="2800"/>
              <a:buFont typeface="Calibri"/>
              <a:buChar char="●"/>
            </a:pPr>
            <a:r>
              <a:rPr lang="en-US" sz="2800" dirty="0">
                <a:solidFill>
                  <a:schemeClr val="dk1"/>
                </a:solidFill>
                <a:latin typeface="Calibri"/>
                <a:ea typeface="Calibri"/>
                <a:cs typeface="Calibri"/>
                <a:sym typeface="Calibri"/>
              </a:rPr>
              <a:t>How can ultrasound be used to help us in our </a:t>
            </a:r>
            <a:r>
              <a:rPr lang="en-US" sz="2800" dirty="0" smtClean="0">
                <a:solidFill>
                  <a:schemeClr val="dk1"/>
                </a:solidFill>
                <a:latin typeface="Calibri"/>
                <a:ea typeface="Calibri"/>
                <a:cs typeface="Calibri"/>
                <a:sym typeface="Calibri"/>
              </a:rPr>
              <a:t>lives</a:t>
            </a:r>
            <a:r>
              <a:rPr lang="en-U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a:p>
            <a:pPr marL="457200" lvl="0" indent="-406400" rtl="0">
              <a:spcBef>
                <a:spcPts val="0"/>
              </a:spcBef>
              <a:spcAft>
                <a:spcPts val="0"/>
              </a:spcAft>
              <a:buClr>
                <a:schemeClr val="dk1"/>
              </a:buClr>
              <a:buSzPts val="2800"/>
              <a:buFont typeface="Calibri"/>
              <a:buChar char="●"/>
            </a:pPr>
            <a:r>
              <a:rPr lang="en-US" sz="2800" dirty="0">
                <a:solidFill>
                  <a:schemeClr val="dk1"/>
                </a:solidFill>
                <a:latin typeface="Calibri"/>
                <a:ea typeface="Calibri"/>
                <a:cs typeface="Calibri"/>
                <a:sym typeface="Calibri"/>
              </a:rPr>
              <a:t>Why are there different ways to measure with </a:t>
            </a:r>
            <a:r>
              <a:rPr lang="en-US" sz="2800" dirty="0" smtClean="0">
                <a:solidFill>
                  <a:schemeClr val="dk1"/>
                </a:solidFill>
                <a:latin typeface="Calibri"/>
                <a:ea typeface="Calibri"/>
                <a:cs typeface="Calibri"/>
                <a:sym typeface="Calibri"/>
              </a:rPr>
              <a:t>ultrasonic devices?</a:t>
            </a:r>
            <a:endParaRPr sz="2800" dirty="0">
              <a:solidFill>
                <a:schemeClr val="dk1"/>
              </a:solidFill>
              <a:latin typeface="Calibri"/>
              <a:ea typeface="Calibri"/>
              <a:cs typeface="Calibri"/>
              <a:sym typeface="Calibri"/>
            </a:endParaRPr>
          </a:p>
          <a:p>
            <a:pPr marL="0" lvl="0" indent="0" rtl="0">
              <a:spcBef>
                <a:spcPts val="0"/>
              </a:spcBef>
              <a:spcAft>
                <a:spcPts val="0"/>
              </a:spcAft>
              <a:buNone/>
            </a:pPr>
            <a:endParaRPr sz="2800" dirty="0">
              <a:solidFill>
                <a:schemeClr val="dk1"/>
              </a:solidFill>
              <a:latin typeface="Calibri"/>
              <a:ea typeface="Calibri"/>
              <a:cs typeface="Calibri"/>
              <a:sym typeface="Calibri"/>
            </a:endParaRPr>
          </a:p>
          <a:p>
            <a:pPr marL="0" lvl="0" indent="0" rtl="0">
              <a:spcBef>
                <a:spcPts val="0"/>
              </a:spcBef>
              <a:spcAft>
                <a:spcPts val="0"/>
              </a:spcAft>
              <a:buNone/>
            </a:pPr>
            <a:r>
              <a:rPr lang="en-US" sz="2800" b="1" dirty="0">
                <a:solidFill>
                  <a:schemeClr val="dk1"/>
                </a:solidFill>
                <a:latin typeface="Calibri"/>
                <a:ea typeface="Calibri"/>
                <a:cs typeface="Calibri"/>
                <a:sym typeface="Calibri"/>
              </a:rPr>
              <a:t>Extension: How might we use ultrasonic sensors that measure distance to our advantage in </a:t>
            </a:r>
            <a:r>
              <a:rPr lang="en-US" sz="2800" b="1">
                <a:solidFill>
                  <a:schemeClr val="dk1"/>
                </a:solidFill>
                <a:latin typeface="Calibri"/>
                <a:ea typeface="Calibri"/>
                <a:cs typeface="Calibri"/>
                <a:sym typeface="Calibri"/>
              </a:rPr>
              <a:t>our </a:t>
            </a:r>
            <a:r>
              <a:rPr lang="en-US" sz="2800" b="1" smtClean="0">
                <a:solidFill>
                  <a:schemeClr val="dk1"/>
                </a:solidFill>
                <a:latin typeface="Calibri"/>
                <a:ea typeface="Calibri"/>
                <a:cs typeface="Calibri"/>
                <a:sym typeface="Calibri"/>
              </a:rPr>
              <a:t>lives</a:t>
            </a:r>
            <a:r>
              <a:rPr lang="en-US" sz="2800" b="1" dirty="0">
                <a:solidFill>
                  <a:schemeClr val="dk1"/>
                </a:solidFill>
                <a:latin typeface="Calibri"/>
                <a:ea typeface="Calibri"/>
                <a:cs typeface="Calibri"/>
                <a:sym typeface="Calibri"/>
              </a:rPr>
              <a:t>?</a:t>
            </a: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83871" y="1219200"/>
            <a:ext cx="4762500" cy="533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dirty="0"/>
              <a:t>When I ask you to describe what sound is, what comes to </a:t>
            </a:r>
            <a:r>
              <a:rPr lang="en-US" sz="2800" b="1" dirty="0" smtClean="0"/>
              <a:t>mind:</a:t>
            </a:r>
            <a:endParaRPr sz="2400" b="1" dirty="0"/>
          </a:p>
          <a:p>
            <a:pPr marL="0" marR="0" lvl="0" indent="0" algn="l" rtl="0">
              <a:spcBef>
                <a:spcPts val="0"/>
              </a:spcBef>
              <a:spcAft>
                <a:spcPts val="0"/>
              </a:spcAft>
              <a:buNone/>
            </a:pPr>
            <a:endParaRPr sz="2400" b="1" dirty="0"/>
          </a:p>
          <a:p>
            <a:pPr lvl="0">
              <a:spcBef>
                <a:spcPts val="0"/>
              </a:spcBef>
            </a:pPr>
            <a:r>
              <a:rPr lang="en-US" sz="2000" b="1" dirty="0"/>
              <a:t>A</a:t>
            </a:r>
            <a:r>
              <a:rPr lang="en-US" sz="2000" b="1" dirty="0" smtClean="0"/>
              <a:t> </a:t>
            </a:r>
            <a:r>
              <a:rPr lang="en-US" sz="2000" b="1" dirty="0"/>
              <a:t>dog </a:t>
            </a:r>
            <a:r>
              <a:rPr lang="en-US" sz="2000" b="1" dirty="0" smtClean="0"/>
              <a:t>barking? </a:t>
            </a:r>
            <a:br>
              <a:rPr lang="en-US" sz="2000" b="1" dirty="0" smtClean="0"/>
            </a:br>
            <a:r>
              <a:rPr lang="en-US" sz="2000" b="1" dirty="0" smtClean="0"/>
              <a:t/>
            </a:r>
            <a:br>
              <a:rPr lang="en-US" sz="2000" b="1" dirty="0" smtClean="0"/>
            </a:br>
            <a:r>
              <a:rPr lang="en-US" sz="2000" b="1" dirty="0" smtClean="0"/>
              <a:t>A </a:t>
            </a:r>
            <a:r>
              <a:rPr lang="en-US" sz="2000" b="1" dirty="0"/>
              <a:t>television with the volume turned </a:t>
            </a:r>
            <a:r>
              <a:rPr lang="en-US" sz="2000" b="1" dirty="0" smtClean="0"/>
              <a:t>up? </a:t>
            </a:r>
            <a:br>
              <a:rPr lang="en-US" sz="2000" b="1" dirty="0" smtClean="0"/>
            </a:br>
            <a:r>
              <a:rPr lang="en-US" sz="2000" b="1" dirty="0" smtClean="0"/>
              <a:t/>
            </a:r>
            <a:br>
              <a:rPr lang="en-US" sz="2000" b="1" dirty="0" smtClean="0"/>
            </a:br>
            <a:r>
              <a:rPr lang="en-US" sz="2000" b="1" dirty="0" smtClean="0"/>
              <a:t>Music playing </a:t>
            </a:r>
            <a:r>
              <a:rPr lang="en-US" sz="2000" b="1" dirty="0"/>
              <a:t>inside a </a:t>
            </a:r>
            <a:r>
              <a:rPr lang="en-US" sz="2000" b="1" dirty="0" smtClean="0"/>
              <a:t>car?</a:t>
            </a:r>
            <a:br>
              <a:rPr lang="en-US" sz="2000" b="1" dirty="0" smtClean="0"/>
            </a:br>
            <a:r>
              <a:rPr lang="en-US" sz="2000" b="1" dirty="0" smtClean="0"/>
              <a:t/>
            </a:r>
            <a:br>
              <a:rPr lang="en-US" sz="2000" b="1" dirty="0" smtClean="0"/>
            </a:br>
            <a:r>
              <a:rPr lang="en-US" sz="2000" b="1" dirty="0" smtClean="0"/>
              <a:t>The </a:t>
            </a:r>
            <a:r>
              <a:rPr lang="en-US" sz="2000" b="1" dirty="0"/>
              <a:t>hum of traffic outside it</a:t>
            </a:r>
            <a:r>
              <a:rPr lang="en-US" sz="2000" b="1" dirty="0" smtClean="0"/>
              <a:t>?</a:t>
            </a:r>
            <a:r>
              <a:rPr lang="en-US" sz="2400" dirty="0" smtClean="0"/>
              <a:t/>
            </a:r>
            <a:br>
              <a:rPr lang="en-US" sz="2400" dirty="0" smtClean="0"/>
            </a:br>
            <a:endParaRPr sz="2400" b="1" dirty="0"/>
          </a:p>
          <a:p>
            <a:pPr marL="0" marR="0" lvl="0" indent="0" algn="l" rtl="0">
              <a:spcBef>
                <a:spcPts val="0"/>
              </a:spcBef>
              <a:spcAft>
                <a:spcPts val="0"/>
              </a:spcAft>
              <a:buNone/>
            </a:pPr>
            <a:endParaRPr sz="2400" b="0" i="0" u="none" strike="noStrike" cap="none" dirty="0">
              <a:solidFill>
                <a:schemeClr val="dk1"/>
              </a:solidFill>
              <a:latin typeface="Calibri"/>
              <a:ea typeface="Calibri"/>
              <a:cs typeface="Calibri"/>
              <a:sym typeface="Calibri"/>
            </a:endParaRPr>
          </a:p>
        </p:txBody>
      </p:sp>
      <p:pic>
        <p:nvPicPr>
          <p:cNvPr id="96" name="Shape 96"/>
          <p:cNvPicPr preferRelativeResize="0"/>
          <p:nvPr/>
        </p:nvPicPr>
        <p:blipFill>
          <a:blip r:embed="rId3"/>
          <a:stretch>
            <a:fillRect/>
          </a:stretch>
        </p:blipFill>
        <p:spPr>
          <a:xfrm>
            <a:off x="5454984" y="2646496"/>
            <a:ext cx="3175000" cy="2479408"/>
          </a:xfrm>
          <a:prstGeom prst="rect">
            <a:avLst/>
          </a:prstGeom>
          <a:noFill/>
          <a:ln>
            <a:noFill/>
          </a:ln>
          <a:effectLst>
            <a:outerShdw blurRad="292100" dist="139700" dir="2700000" algn="tl" rotWithShape="0">
              <a:srgbClr val="333333">
                <a:alpha val="64705"/>
              </a:srgbClr>
            </a:outerShdw>
          </a:effectLst>
        </p:spPr>
      </p:pic>
      <p:sp>
        <p:nvSpPr>
          <p:cNvPr id="97" name="Shape 97"/>
          <p:cNvSpPr txBox="1"/>
          <p:nvPr/>
        </p:nvSpPr>
        <p:spPr>
          <a:xfrm>
            <a:off x="0" y="228600"/>
            <a:ext cx="9144000" cy="990600"/>
          </a:xfrm>
          <a:prstGeom prst="rect">
            <a:avLst/>
          </a:prstGeom>
          <a:solidFill>
            <a:srgbClr val="C00000">
              <a:alpha val="82745"/>
            </a:srgbClr>
          </a:solidFill>
          <a:ln>
            <a:noFill/>
          </a:ln>
        </p:spPr>
        <p:txBody>
          <a:bodyPr spcFirstLastPara="1" wrap="square" lIns="91425" tIns="45700" rIns="91425" bIns="45700" anchor="ctr" anchorCtr="0">
            <a:noAutofit/>
          </a:bodyPr>
          <a:lstStyle/>
          <a:p>
            <a:pPr marL="627063" marR="0" lvl="0" indent="-4762" algn="l" rtl="0">
              <a:lnSpc>
                <a:spcPct val="100000"/>
              </a:lnSpc>
              <a:spcBef>
                <a:spcPts val="0"/>
              </a:spcBef>
              <a:spcAft>
                <a:spcPts val="0"/>
              </a:spcAft>
              <a:buClr>
                <a:schemeClr val="lt1"/>
              </a:buClr>
              <a:buFont typeface="Arial"/>
              <a:buNone/>
            </a:pPr>
            <a:r>
              <a:rPr lang="en-US" sz="4000">
                <a:solidFill>
                  <a:schemeClr val="lt1"/>
                </a:solidFill>
              </a:rPr>
              <a:t>Ponder this</a:t>
            </a:r>
            <a:r>
              <a:rPr lang="en-US" sz="4000" b="0" i="0" u="none" strike="noStrike" cap="none">
                <a:solidFill>
                  <a:schemeClr val="lt1"/>
                </a:solidFill>
                <a:latin typeface="Arial"/>
                <a:ea typeface="Arial"/>
                <a:cs typeface="Arial"/>
                <a:sym typeface="Arial"/>
              </a:rPr>
              <a:t>…</a:t>
            </a:r>
            <a:endParaRPr sz="40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0" y="228600"/>
            <a:ext cx="9144000" cy="990600"/>
          </a:xfrm>
          <a:prstGeom prst="rect">
            <a:avLst/>
          </a:prstGeom>
          <a:solidFill>
            <a:srgbClr val="C00000">
              <a:alpha val="82750"/>
            </a:srgbClr>
          </a:solidFill>
          <a:ln>
            <a:noFill/>
          </a:ln>
        </p:spPr>
        <p:txBody>
          <a:bodyPr spcFirstLastPara="1" wrap="square" lIns="91425" tIns="45700" rIns="91425" bIns="45700" anchor="ctr" anchorCtr="0">
            <a:noAutofit/>
          </a:bodyPr>
          <a:lstStyle/>
          <a:p>
            <a:pPr marL="627062" marR="0" lvl="0" indent="-4762" algn="l" rtl="0">
              <a:lnSpc>
                <a:spcPct val="100000"/>
              </a:lnSpc>
              <a:spcBef>
                <a:spcPts val="0"/>
              </a:spcBef>
              <a:spcAft>
                <a:spcPts val="0"/>
              </a:spcAft>
              <a:buClr>
                <a:schemeClr val="lt1"/>
              </a:buClr>
              <a:buFont typeface="Arial"/>
              <a:buNone/>
            </a:pPr>
            <a:r>
              <a:rPr lang="en-US" sz="4000" dirty="0">
                <a:solidFill>
                  <a:schemeClr val="lt1"/>
                </a:solidFill>
              </a:rPr>
              <a:t>The </a:t>
            </a:r>
            <a:r>
              <a:rPr lang="en-US" sz="4000" dirty="0" smtClean="0">
                <a:solidFill>
                  <a:schemeClr val="lt1"/>
                </a:solidFill>
              </a:rPr>
              <a:t>magic </a:t>
            </a:r>
            <a:r>
              <a:rPr lang="en-US" sz="4000" dirty="0">
                <a:solidFill>
                  <a:schemeClr val="lt1"/>
                </a:solidFill>
              </a:rPr>
              <a:t>of </a:t>
            </a:r>
            <a:r>
              <a:rPr lang="en-US" sz="4000" dirty="0" smtClean="0">
                <a:solidFill>
                  <a:schemeClr val="lt1"/>
                </a:solidFill>
              </a:rPr>
              <a:t>sound</a:t>
            </a:r>
            <a:endParaRPr sz="4000" b="0" i="0" u="none" strike="noStrike" cap="none" dirty="0">
              <a:solidFill>
                <a:schemeClr val="lt1"/>
              </a:solidFill>
              <a:latin typeface="Arial"/>
              <a:ea typeface="Arial"/>
              <a:cs typeface="Arial"/>
              <a:sym typeface="Arial"/>
            </a:endParaRPr>
          </a:p>
        </p:txBody>
      </p:sp>
      <p:sp>
        <p:nvSpPr>
          <p:cNvPr id="104" name="Shape 104"/>
          <p:cNvSpPr txBox="1"/>
          <p:nvPr/>
        </p:nvSpPr>
        <p:spPr>
          <a:xfrm>
            <a:off x="457200" y="1714500"/>
            <a:ext cx="6477000" cy="4508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800" dirty="0">
                <a:latin typeface="Calibri"/>
                <a:ea typeface="Calibri"/>
                <a:cs typeface="Calibri"/>
                <a:sym typeface="Calibri"/>
              </a:rPr>
              <a:t>By the end of this presentation you should be able to answer the following:</a:t>
            </a:r>
            <a:endParaRPr sz="2800" dirty="0">
              <a:latin typeface="Calibri"/>
              <a:ea typeface="Calibri"/>
              <a:cs typeface="Calibri"/>
              <a:sym typeface="Calibri"/>
            </a:endParaRPr>
          </a:p>
          <a:p>
            <a:pPr marL="0" lvl="0" indent="0">
              <a:spcBef>
                <a:spcPts val="0"/>
              </a:spcBef>
              <a:spcAft>
                <a:spcPts val="0"/>
              </a:spcAft>
              <a:buNone/>
            </a:pPr>
            <a:endParaRPr sz="2800" dirty="0">
              <a:latin typeface="Calibri"/>
              <a:ea typeface="Calibri"/>
              <a:cs typeface="Calibri"/>
              <a:sym typeface="Calibri"/>
            </a:endParaRPr>
          </a:p>
          <a:p>
            <a:pPr marL="457200" lvl="0" indent="-406400" rtl="0">
              <a:spcBef>
                <a:spcPts val="0"/>
              </a:spcBef>
              <a:spcAft>
                <a:spcPts val="0"/>
              </a:spcAft>
              <a:buSzPts val="2800"/>
              <a:buFont typeface="Calibri"/>
              <a:buChar char="●"/>
            </a:pPr>
            <a:r>
              <a:rPr lang="en-US" sz="2800" dirty="0">
                <a:latin typeface="Calibri"/>
                <a:ea typeface="Calibri"/>
                <a:cs typeface="Calibri"/>
                <a:sym typeface="Calibri"/>
              </a:rPr>
              <a:t>What is sound?</a:t>
            </a:r>
            <a:endParaRPr sz="2800" dirty="0">
              <a:latin typeface="Calibri"/>
              <a:ea typeface="Calibri"/>
              <a:cs typeface="Calibri"/>
              <a:sym typeface="Calibri"/>
            </a:endParaRPr>
          </a:p>
          <a:p>
            <a:pPr marL="457200" lvl="0" indent="-406400" rtl="0">
              <a:spcBef>
                <a:spcPts val="0"/>
              </a:spcBef>
              <a:spcAft>
                <a:spcPts val="0"/>
              </a:spcAft>
              <a:buSzPts val="2800"/>
              <a:buFont typeface="Calibri"/>
              <a:buChar char="●"/>
            </a:pPr>
            <a:r>
              <a:rPr lang="en-US" sz="2800" dirty="0">
                <a:latin typeface="Calibri"/>
                <a:ea typeface="Calibri"/>
                <a:cs typeface="Calibri"/>
                <a:sym typeface="Calibri"/>
              </a:rPr>
              <a:t>What are the types of sound?</a:t>
            </a:r>
            <a:endParaRPr sz="2800" dirty="0">
              <a:latin typeface="Calibri"/>
              <a:ea typeface="Calibri"/>
              <a:cs typeface="Calibri"/>
              <a:sym typeface="Calibri"/>
            </a:endParaRPr>
          </a:p>
          <a:p>
            <a:pPr marL="457200" lvl="0" indent="-406400" rtl="0">
              <a:spcBef>
                <a:spcPts val="0"/>
              </a:spcBef>
              <a:spcAft>
                <a:spcPts val="0"/>
              </a:spcAft>
              <a:buSzPts val="2800"/>
              <a:buFont typeface="Calibri"/>
              <a:buChar char="●"/>
            </a:pPr>
            <a:r>
              <a:rPr lang="en-US" sz="2800" dirty="0">
                <a:latin typeface="Calibri"/>
                <a:ea typeface="Calibri"/>
                <a:cs typeface="Calibri"/>
                <a:sym typeface="Calibri"/>
              </a:rPr>
              <a:t>How can ultrasound be used to help us in everyday life?</a:t>
            </a:r>
            <a:endParaRPr sz="2800" dirty="0">
              <a:latin typeface="Calibri"/>
              <a:ea typeface="Calibri"/>
              <a:cs typeface="Calibri"/>
              <a:sym typeface="Calibri"/>
            </a:endParaRPr>
          </a:p>
          <a:p>
            <a:pPr marL="457200" lvl="0" indent="-406400">
              <a:spcBef>
                <a:spcPts val="0"/>
              </a:spcBef>
              <a:spcAft>
                <a:spcPts val="0"/>
              </a:spcAft>
              <a:buSzPts val="2800"/>
              <a:buFont typeface="Calibri"/>
              <a:buChar char="●"/>
            </a:pPr>
            <a:r>
              <a:rPr lang="en-US" sz="2800" dirty="0">
                <a:latin typeface="Calibri"/>
                <a:ea typeface="Calibri"/>
                <a:cs typeface="Calibri"/>
                <a:sym typeface="Calibri"/>
              </a:rPr>
              <a:t>Why are there different ways to measure with </a:t>
            </a:r>
            <a:r>
              <a:rPr lang="en-US" sz="2800" dirty="0" smtClean="0">
                <a:latin typeface="Calibri"/>
                <a:ea typeface="Calibri"/>
                <a:cs typeface="Calibri"/>
                <a:sym typeface="Calibri"/>
              </a:rPr>
              <a:t>ultrasonic devices?</a:t>
            </a:r>
            <a:endParaRPr sz="2800" dirty="0">
              <a:latin typeface="Calibri"/>
              <a:ea typeface="Calibri"/>
              <a:cs typeface="Calibri"/>
              <a:sym typeface="Calibri"/>
            </a:endParaRPr>
          </a:p>
        </p:txBody>
      </p:sp>
      <p:pic>
        <p:nvPicPr>
          <p:cNvPr id="105" name="Shape 105"/>
          <p:cNvPicPr preferRelativeResize="0"/>
          <p:nvPr/>
        </p:nvPicPr>
        <p:blipFill>
          <a:blip r:embed="rId3">
            <a:alphaModFix amt="25000"/>
          </a:blip>
          <a:stretch>
            <a:fillRect/>
          </a:stretch>
        </p:blipFill>
        <p:spPr>
          <a:xfrm>
            <a:off x="6286500" y="2520950"/>
            <a:ext cx="2393251" cy="13462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p:nvPr/>
        </p:nvSpPr>
        <p:spPr>
          <a:xfrm>
            <a:off x="0" y="228600"/>
            <a:ext cx="9144000" cy="990600"/>
          </a:xfrm>
          <a:prstGeom prst="rect">
            <a:avLst/>
          </a:prstGeom>
          <a:solidFill>
            <a:srgbClr val="C00000">
              <a:alpha val="82750"/>
            </a:srgbClr>
          </a:solidFill>
          <a:ln>
            <a:noFill/>
          </a:ln>
        </p:spPr>
        <p:txBody>
          <a:bodyPr spcFirstLastPara="1" wrap="square" lIns="91425" tIns="45700" rIns="91425" bIns="45700" anchor="ctr" anchorCtr="0">
            <a:noAutofit/>
          </a:bodyPr>
          <a:lstStyle/>
          <a:p>
            <a:pPr marL="627062" marR="0" lvl="0" indent="-4762" algn="l" rtl="0">
              <a:lnSpc>
                <a:spcPct val="100000"/>
              </a:lnSpc>
              <a:spcBef>
                <a:spcPts val="0"/>
              </a:spcBef>
              <a:spcAft>
                <a:spcPts val="0"/>
              </a:spcAft>
              <a:buClr>
                <a:schemeClr val="lt1"/>
              </a:buClr>
              <a:buFont typeface="Arial"/>
              <a:buNone/>
            </a:pPr>
            <a:r>
              <a:rPr lang="en-US" sz="4000" dirty="0">
                <a:solidFill>
                  <a:schemeClr val="lt1"/>
                </a:solidFill>
              </a:rPr>
              <a:t>What is </a:t>
            </a:r>
            <a:r>
              <a:rPr lang="en-US" sz="4000" dirty="0" smtClean="0">
                <a:solidFill>
                  <a:schemeClr val="lt1"/>
                </a:solidFill>
              </a:rPr>
              <a:t>sound</a:t>
            </a:r>
            <a:r>
              <a:rPr lang="en-US" sz="4000" dirty="0">
                <a:solidFill>
                  <a:schemeClr val="lt1"/>
                </a:solidFill>
              </a:rPr>
              <a:t>?</a:t>
            </a:r>
            <a:endParaRPr sz="4000" b="0" i="0" u="none" strike="noStrike" cap="none" dirty="0">
              <a:solidFill>
                <a:schemeClr val="lt1"/>
              </a:solidFill>
              <a:latin typeface="Arial"/>
              <a:ea typeface="Arial"/>
              <a:cs typeface="Arial"/>
              <a:sym typeface="Arial"/>
            </a:endParaRPr>
          </a:p>
        </p:txBody>
      </p:sp>
      <p:sp>
        <p:nvSpPr>
          <p:cNvPr id="112" name="Shape 112"/>
          <p:cNvSpPr txBox="1"/>
          <p:nvPr/>
        </p:nvSpPr>
        <p:spPr>
          <a:xfrm>
            <a:off x="457200" y="1714500"/>
            <a:ext cx="6477000" cy="4508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dirty="0">
                <a:latin typeface="Calibri"/>
                <a:ea typeface="Calibri"/>
                <a:cs typeface="Calibri"/>
                <a:sym typeface="Calibri"/>
              </a:rPr>
              <a:t>Sounds is the movement of energy in vibrations that travel through the air/water as sound waves.  </a:t>
            </a:r>
            <a:endParaRPr sz="2800" dirty="0">
              <a:latin typeface="Calibri"/>
              <a:ea typeface="Calibri"/>
              <a:cs typeface="Calibri"/>
              <a:sym typeface="Calibri"/>
            </a:endParaRPr>
          </a:p>
          <a:p>
            <a:pPr marL="0" lvl="0" indent="0" rtl="0">
              <a:spcBef>
                <a:spcPts val="0"/>
              </a:spcBef>
              <a:spcAft>
                <a:spcPts val="0"/>
              </a:spcAft>
              <a:buNone/>
            </a:pPr>
            <a:endParaRPr sz="2800" dirty="0">
              <a:latin typeface="Calibri"/>
              <a:ea typeface="Calibri"/>
              <a:cs typeface="Calibri"/>
              <a:sym typeface="Calibri"/>
            </a:endParaRPr>
          </a:p>
          <a:p>
            <a:pPr marL="0" lvl="0" indent="0" rtl="0">
              <a:spcBef>
                <a:spcPts val="0"/>
              </a:spcBef>
              <a:spcAft>
                <a:spcPts val="0"/>
              </a:spcAft>
              <a:buNone/>
            </a:pPr>
            <a:r>
              <a:rPr lang="en-US" sz="2800" dirty="0">
                <a:latin typeface="Calibri"/>
                <a:ea typeface="Calibri"/>
                <a:cs typeface="Calibri"/>
                <a:sym typeface="Calibri"/>
              </a:rPr>
              <a:t>When the vibrations move through air they disturb it causing it to expand and contract.</a:t>
            </a:r>
            <a:endParaRPr sz="2800" dirty="0">
              <a:latin typeface="Calibri"/>
              <a:ea typeface="Calibri"/>
              <a:cs typeface="Calibri"/>
              <a:sym typeface="Calibri"/>
            </a:endParaRPr>
          </a:p>
          <a:p>
            <a:pPr marL="0" lvl="0" indent="0" rtl="0">
              <a:spcBef>
                <a:spcPts val="0"/>
              </a:spcBef>
              <a:spcAft>
                <a:spcPts val="0"/>
              </a:spcAft>
              <a:buNone/>
            </a:pPr>
            <a:endParaRPr sz="2800" dirty="0">
              <a:latin typeface="Calibri"/>
              <a:ea typeface="Calibri"/>
              <a:cs typeface="Calibri"/>
              <a:sym typeface="Calibri"/>
            </a:endParaRPr>
          </a:p>
          <a:p>
            <a:pPr marL="0" lvl="0" indent="0" rtl="0">
              <a:spcBef>
                <a:spcPts val="0"/>
              </a:spcBef>
              <a:spcAft>
                <a:spcPts val="0"/>
              </a:spcAft>
              <a:buNone/>
            </a:pPr>
            <a:r>
              <a:rPr lang="en-US" sz="2800" dirty="0">
                <a:latin typeface="Calibri"/>
                <a:ea typeface="Calibri"/>
                <a:cs typeface="Calibri"/>
                <a:sym typeface="Calibri"/>
              </a:rPr>
              <a:t>Sound also can bounce off objects, changing the direction and strength of the vibrations.</a:t>
            </a:r>
            <a:endParaRPr sz="2800" dirty="0">
              <a:latin typeface="Calibri"/>
              <a:ea typeface="Calibri"/>
              <a:cs typeface="Calibri"/>
              <a:sym typeface="Calibri"/>
            </a:endParaRPr>
          </a:p>
        </p:txBody>
      </p:sp>
      <p:pic>
        <p:nvPicPr>
          <p:cNvPr id="113" name="Shape 113"/>
          <p:cNvPicPr preferRelativeResize="0"/>
          <p:nvPr/>
        </p:nvPicPr>
        <p:blipFill>
          <a:blip r:embed="rId3">
            <a:alphaModFix amt="25000"/>
          </a:blip>
          <a:stretch>
            <a:fillRect/>
          </a:stretch>
        </p:blipFill>
        <p:spPr>
          <a:xfrm>
            <a:off x="6286500" y="2520950"/>
            <a:ext cx="2393251" cy="13462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p:nvPr/>
        </p:nvSpPr>
        <p:spPr>
          <a:xfrm>
            <a:off x="3048000" y="4953000"/>
            <a:ext cx="23622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a:p>
        </p:txBody>
      </p:sp>
      <p:sp>
        <p:nvSpPr>
          <p:cNvPr id="120" name="Shape 120"/>
          <p:cNvSpPr txBox="1"/>
          <p:nvPr/>
        </p:nvSpPr>
        <p:spPr>
          <a:xfrm>
            <a:off x="449316" y="2935300"/>
            <a:ext cx="82455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p>
        </p:txBody>
      </p:sp>
      <p:sp>
        <p:nvSpPr>
          <p:cNvPr id="121" name="Shape 121"/>
          <p:cNvSpPr/>
          <p:nvPr/>
        </p:nvSpPr>
        <p:spPr>
          <a:xfrm>
            <a:off x="449250" y="1599129"/>
            <a:ext cx="8245500" cy="4718100"/>
          </a:xfrm>
          <a:prstGeom prst="rect">
            <a:avLst/>
          </a:prstGeom>
          <a:noFill/>
          <a:ln>
            <a:noFill/>
          </a:ln>
        </p:spPr>
        <p:txBody>
          <a:bodyPr spcFirstLastPara="1" wrap="square" lIns="91425" tIns="45700" rIns="91425" bIns="45700" anchor="t" anchorCtr="0">
            <a:noAutofit/>
          </a:bodyPr>
          <a:lstStyle/>
          <a:p>
            <a:pPr lvl="0"/>
            <a:r>
              <a:rPr lang="en-US" sz="2000" dirty="0" smtClean="0">
                <a:solidFill>
                  <a:schemeClr val="dk1"/>
                </a:solidFill>
                <a:ea typeface="Calibri"/>
                <a:cs typeface="Arial" panose="020B0604020202020204" pitchFamily="34" charset="0"/>
                <a:sym typeface="Calibri"/>
              </a:rPr>
              <a:t>The </a:t>
            </a:r>
            <a:r>
              <a:rPr lang="en-US" sz="2000" dirty="0" smtClean="0">
                <a:solidFill>
                  <a:srgbClr val="C00000"/>
                </a:solidFill>
                <a:ea typeface="Calibri"/>
                <a:cs typeface="Arial" panose="020B0604020202020204" pitchFamily="34" charset="0"/>
                <a:sym typeface="Calibri"/>
              </a:rPr>
              <a:t>wavelength</a:t>
            </a:r>
            <a:r>
              <a:rPr lang="en-US" sz="2000" dirty="0" smtClean="0">
                <a:solidFill>
                  <a:schemeClr val="dk1"/>
                </a:solidFill>
                <a:ea typeface="Calibri"/>
                <a:cs typeface="Arial" panose="020B0604020202020204" pitchFamily="34" charset="0"/>
                <a:sym typeface="Calibri"/>
              </a:rPr>
              <a:t> </a:t>
            </a:r>
            <a:r>
              <a:rPr lang="en-US" sz="2000" dirty="0">
                <a:solidFill>
                  <a:schemeClr val="dk1"/>
                </a:solidFill>
                <a:ea typeface="Calibri"/>
                <a:cs typeface="Arial" panose="020B0604020202020204" pitchFamily="34" charset="0"/>
                <a:sym typeface="Calibri"/>
              </a:rPr>
              <a:t>represents variation in air pressure and is the distance over which the wave’s shape repeats. </a:t>
            </a:r>
            <a:endParaRPr lang="en-US" sz="2000" dirty="0" smtClean="0">
              <a:solidFill>
                <a:schemeClr val="dk1"/>
              </a:solidFill>
              <a:ea typeface="Calibri"/>
              <a:cs typeface="Arial" panose="020B0604020202020204" pitchFamily="34" charset="0"/>
              <a:sym typeface="Calibri"/>
            </a:endParaRPr>
          </a:p>
          <a:p>
            <a:pPr marL="0" lvl="0" indent="0" rtl="0">
              <a:spcBef>
                <a:spcPts val="0"/>
              </a:spcBef>
              <a:spcAft>
                <a:spcPts val="0"/>
              </a:spcAft>
              <a:buNone/>
            </a:pPr>
            <a:endParaRPr lang="en-US" sz="2000" dirty="0">
              <a:solidFill>
                <a:schemeClr val="dk1"/>
              </a:solidFill>
              <a:ea typeface="Calibri"/>
              <a:cs typeface="Arial" panose="020B0604020202020204" pitchFamily="34" charset="0"/>
              <a:sym typeface="Calibri"/>
            </a:endParaRPr>
          </a:p>
          <a:p>
            <a:pPr marL="0" lvl="0" indent="0" rtl="0">
              <a:spcBef>
                <a:spcPts val="0"/>
              </a:spcBef>
              <a:spcAft>
                <a:spcPts val="0"/>
              </a:spcAft>
              <a:buNone/>
            </a:pPr>
            <a:r>
              <a:rPr lang="en-US" sz="2000" dirty="0" smtClean="0">
                <a:solidFill>
                  <a:schemeClr val="dk1"/>
                </a:solidFill>
                <a:ea typeface="Calibri"/>
                <a:cs typeface="Arial" panose="020B0604020202020204" pitchFamily="34" charset="0"/>
                <a:sym typeface="Calibri"/>
              </a:rPr>
              <a:t>An </a:t>
            </a:r>
            <a:r>
              <a:rPr lang="en-US" sz="2000" dirty="0">
                <a:solidFill>
                  <a:srgbClr val="C00000"/>
                </a:solidFill>
                <a:ea typeface="Calibri"/>
                <a:cs typeface="Arial" panose="020B0604020202020204" pitchFamily="34" charset="0"/>
                <a:sym typeface="Calibri"/>
              </a:rPr>
              <a:t>oscillation </a:t>
            </a:r>
            <a:r>
              <a:rPr lang="en-US" sz="2000" dirty="0">
                <a:solidFill>
                  <a:schemeClr val="dk1"/>
                </a:solidFill>
                <a:ea typeface="Calibri"/>
                <a:cs typeface="Arial" panose="020B0604020202020204" pitchFamily="34" charset="0"/>
                <a:sym typeface="Calibri"/>
              </a:rPr>
              <a:t>of a wave is defined how long it takes for a wave to move from starting position, one position to the next and back to the start</a:t>
            </a:r>
            <a:r>
              <a:rPr lang="en-US" sz="2000" dirty="0" smtClean="0">
                <a:solidFill>
                  <a:schemeClr val="dk1"/>
                </a:solidFill>
                <a:ea typeface="Calibri"/>
                <a:cs typeface="Arial" panose="020B0604020202020204" pitchFamily="34" charset="0"/>
                <a:sym typeface="Calibri"/>
              </a:rPr>
              <a:t>.</a:t>
            </a:r>
          </a:p>
          <a:p>
            <a:endParaRPr lang="en-US" sz="2000" dirty="0" smtClean="0">
              <a:cs typeface="Arial" panose="020B0604020202020204" pitchFamily="34" charset="0"/>
            </a:endParaRPr>
          </a:p>
          <a:p>
            <a:r>
              <a:rPr lang="en-US" sz="2000" dirty="0" smtClean="0">
                <a:solidFill>
                  <a:srgbClr val="C00000"/>
                </a:solidFill>
                <a:cs typeface="Arial" panose="020B0604020202020204" pitchFamily="34" charset="0"/>
                <a:sym typeface="Calibri"/>
              </a:rPr>
              <a:t>Amplitude</a:t>
            </a:r>
            <a:r>
              <a:rPr lang="en-US" sz="2000" dirty="0" smtClean="0">
                <a:cs typeface="Arial" panose="020B0604020202020204" pitchFamily="34" charset="0"/>
              </a:rPr>
              <a:t> </a:t>
            </a:r>
            <a:r>
              <a:rPr lang="en-US" sz="2000" dirty="0">
                <a:cs typeface="Arial" panose="020B0604020202020204" pitchFamily="34" charset="0"/>
              </a:rPr>
              <a:t>refers to the intensity or power of the sound wave, and relates to volume. </a:t>
            </a:r>
          </a:p>
          <a:p>
            <a:pPr marL="0" lvl="0" indent="0" rtl="0">
              <a:spcBef>
                <a:spcPts val="0"/>
              </a:spcBef>
              <a:spcAft>
                <a:spcPts val="0"/>
              </a:spcAft>
              <a:buClr>
                <a:schemeClr val="dk1"/>
              </a:buClr>
              <a:buFont typeface="Arial"/>
              <a:buNone/>
            </a:pPr>
            <a:endParaRPr sz="2000" dirty="0">
              <a:solidFill>
                <a:schemeClr val="dk1"/>
              </a:solidFill>
              <a:ea typeface="Calibri"/>
              <a:cs typeface="Arial" panose="020B0604020202020204" pitchFamily="34" charset="0"/>
              <a:sym typeface="Calibri"/>
            </a:endParaRPr>
          </a:p>
          <a:p>
            <a:pPr marL="0" marR="0" lvl="0" indent="0" algn="l" rtl="0">
              <a:spcBef>
                <a:spcPts val="0"/>
              </a:spcBef>
              <a:spcAft>
                <a:spcPts val="0"/>
              </a:spcAft>
              <a:buNone/>
            </a:pPr>
            <a:r>
              <a:rPr lang="en-US" sz="2000" i="0" u="none" strike="noStrike" cap="none" dirty="0">
                <a:solidFill>
                  <a:schemeClr val="dk1"/>
                </a:solidFill>
                <a:ea typeface="Calibri"/>
                <a:cs typeface="Arial" panose="020B0604020202020204" pitchFamily="34" charset="0"/>
                <a:sym typeface="Calibri"/>
              </a:rPr>
              <a:t>The </a:t>
            </a:r>
            <a:r>
              <a:rPr lang="en-US" sz="2000" i="0" u="none" strike="noStrike" cap="none" dirty="0">
                <a:solidFill>
                  <a:srgbClr val="C00000"/>
                </a:solidFill>
                <a:ea typeface="Calibri"/>
                <a:cs typeface="Arial" panose="020B0604020202020204" pitchFamily="34" charset="0"/>
                <a:sym typeface="Calibri"/>
              </a:rPr>
              <a:t>frequency</a:t>
            </a:r>
            <a:r>
              <a:rPr lang="en-US" sz="2000" i="0" u="none" strike="noStrike" cap="none" dirty="0">
                <a:solidFill>
                  <a:schemeClr val="dk1"/>
                </a:solidFill>
                <a:ea typeface="Calibri"/>
                <a:cs typeface="Arial" panose="020B0604020202020204" pitchFamily="34" charset="0"/>
                <a:sym typeface="Calibri"/>
              </a:rPr>
              <a:t> of a wave is defined as number of </a:t>
            </a:r>
            <a:r>
              <a:rPr lang="en-US" sz="2000" dirty="0">
                <a:solidFill>
                  <a:schemeClr val="dk1"/>
                </a:solidFill>
                <a:ea typeface="Calibri"/>
                <a:cs typeface="Arial" panose="020B0604020202020204" pitchFamily="34" charset="0"/>
                <a:sym typeface="Calibri"/>
              </a:rPr>
              <a:t>oscillations </a:t>
            </a:r>
            <a:r>
              <a:rPr lang="en-US" sz="2000" i="0" u="none" strike="noStrike" cap="none" dirty="0">
                <a:solidFill>
                  <a:schemeClr val="dk1"/>
                </a:solidFill>
                <a:ea typeface="Calibri"/>
                <a:cs typeface="Arial" panose="020B0604020202020204" pitchFamily="34" charset="0"/>
                <a:sym typeface="Calibri"/>
              </a:rPr>
              <a:t>the wave completes </a:t>
            </a:r>
            <a:r>
              <a:rPr lang="en-US" sz="2000" dirty="0">
                <a:solidFill>
                  <a:schemeClr val="dk1"/>
                </a:solidFill>
                <a:ea typeface="Calibri"/>
                <a:cs typeface="Arial" panose="020B0604020202020204" pitchFamily="34" charset="0"/>
                <a:sym typeface="Calibri"/>
              </a:rPr>
              <a:t>in a certain amount of time (usually seconds</a:t>
            </a:r>
            <a:r>
              <a:rPr lang="en-US" sz="2000" dirty="0" smtClean="0">
                <a:solidFill>
                  <a:schemeClr val="dk1"/>
                </a:solidFill>
                <a:ea typeface="Calibri"/>
                <a:cs typeface="Arial" panose="020B0604020202020204" pitchFamily="34" charset="0"/>
                <a:sym typeface="Calibri"/>
              </a:rPr>
              <a:t>).</a:t>
            </a:r>
            <a:endParaRPr sz="2000" dirty="0">
              <a:solidFill>
                <a:schemeClr val="dk1"/>
              </a:solidFill>
              <a:ea typeface="Calibri"/>
              <a:cs typeface="Arial" panose="020B0604020202020204" pitchFamily="34" charset="0"/>
              <a:sym typeface="Calibri"/>
            </a:endParaRPr>
          </a:p>
          <a:p>
            <a:pPr marL="0" marR="0" lvl="0" indent="0" algn="l" rtl="0">
              <a:spcBef>
                <a:spcPts val="0"/>
              </a:spcBef>
              <a:spcAft>
                <a:spcPts val="0"/>
              </a:spcAft>
              <a:buNone/>
            </a:pPr>
            <a:endParaRPr sz="2000" dirty="0">
              <a:solidFill>
                <a:schemeClr val="dk1"/>
              </a:solidFill>
              <a:ea typeface="Calibri"/>
              <a:cs typeface="Arial" panose="020B0604020202020204" pitchFamily="34" charset="0"/>
              <a:sym typeface="Calibri"/>
            </a:endParaRPr>
          </a:p>
          <a:p>
            <a:pPr lvl="0"/>
            <a:r>
              <a:rPr lang="en-US" sz="2000" dirty="0">
                <a:cs typeface="Arial" panose="020B0604020202020204" pitchFamily="34" charset="0"/>
              </a:rPr>
              <a:t>The unit of measurement for sound is a </a:t>
            </a:r>
            <a:r>
              <a:rPr lang="en-US" sz="2000" dirty="0" smtClean="0">
                <a:solidFill>
                  <a:srgbClr val="C00000"/>
                </a:solidFill>
                <a:ea typeface="Calibri"/>
                <a:cs typeface="Arial" panose="020B0604020202020204" pitchFamily="34" charset="0"/>
                <a:sym typeface="Calibri"/>
              </a:rPr>
              <a:t>hertz (Hz)</a:t>
            </a:r>
            <a:r>
              <a:rPr lang="en-US" sz="2000" dirty="0" smtClean="0">
                <a:cs typeface="Arial" panose="020B0604020202020204" pitchFamily="34" charset="0"/>
              </a:rPr>
              <a:t>, and </a:t>
            </a:r>
            <a:r>
              <a:rPr lang="en-US" sz="2000" dirty="0">
                <a:cs typeface="Arial" panose="020B0604020202020204" pitchFamily="34" charset="0"/>
              </a:rPr>
              <a:t>it is based on how many oscillations occur per second.</a:t>
            </a:r>
          </a:p>
        </p:txBody>
      </p:sp>
      <p:sp>
        <p:nvSpPr>
          <p:cNvPr id="122" name="Shape 122"/>
          <p:cNvSpPr txBox="1"/>
          <p:nvPr/>
        </p:nvSpPr>
        <p:spPr>
          <a:xfrm>
            <a:off x="0" y="228600"/>
            <a:ext cx="9144000" cy="990600"/>
          </a:xfrm>
          <a:prstGeom prst="rect">
            <a:avLst/>
          </a:prstGeom>
          <a:solidFill>
            <a:srgbClr val="C00000">
              <a:alpha val="82745"/>
            </a:srgbClr>
          </a:solidFill>
          <a:ln>
            <a:noFill/>
          </a:ln>
        </p:spPr>
        <p:txBody>
          <a:bodyPr spcFirstLastPara="1" wrap="square" lIns="91425" tIns="45700" rIns="91425" bIns="45700" anchor="ctr" anchorCtr="0">
            <a:noAutofit/>
          </a:bodyPr>
          <a:lstStyle/>
          <a:p>
            <a:pPr marL="627063" marR="0" lvl="0" indent="-4762" algn="l" rtl="0">
              <a:lnSpc>
                <a:spcPct val="100000"/>
              </a:lnSpc>
              <a:spcBef>
                <a:spcPts val="0"/>
              </a:spcBef>
              <a:spcAft>
                <a:spcPts val="0"/>
              </a:spcAft>
              <a:buClr>
                <a:schemeClr val="lt1"/>
              </a:buClr>
              <a:buFont typeface="Arial"/>
              <a:buNone/>
            </a:pPr>
            <a:r>
              <a:rPr lang="en-US" sz="4000">
                <a:solidFill>
                  <a:schemeClr val="lt1"/>
                </a:solidFill>
              </a:rPr>
              <a:t>Vocabulary</a:t>
            </a:r>
            <a:endParaRPr sz="40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nvSpPr>
        <p:spPr>
          <a:xfrm>
            <a:off x="0" y="228600"/>
            <a:ext cx="9144000" cy="990600"/>
          </a:xfrm>
          <a:prstGeom prst="rect">
            <a:avLst/>
          </a:prstGeom>
          <a:solidFill>
            <a:srgbClr val="C00000">
              <a:alpha val="82750"/>
            </a:srgbClr>
          </a:solidFill>
          <a:ln>
            <a:noFill/>
          </a:ln>
        </p:spPr>
        <p:txBody>
          <a:bodyPr spcFirstLastPara="1" wrap="square" lIns="91425" tIns="45700" rIns="91425" bIns="45700" anchor="ctr" anchorCtr="0">
            <a:noAutofit/>
          </a:bodyPr>
          <a:lstStyle/>
          <a:p>
            <a:pPr marL="627062" marR="0" lvl="0" indent="-4762" algn="l" rtl="0">
              <a:lnSpc>
                <a:spcPct val="100000"/>
              </a:lnSpc>
              <a:spcBef>
                <a:spcPts val="0"/>
              </a:spcBef>
              <a:spcAft>
                <a:spcPts val="0"/>
              </a:spcAft>
              <a:buClr>
                <a:schemeClr val="lt1"/>
              </a:buClr>
              <a:buFont typeface="Arial"/>
              <a:buNone/>
            </a:pPr>
            <a:r>
              <a:rPr lang="en-US" sz="4000" dirty="0">
                <a:solidFill>
                  <a:schemeClr val="lt1"/>
                </a:solidFill>
              </a:rPr>
              <a:t>Image of a </a:t>
            </a:r>
            <a:r>
              <a:rPr lang="en-US" sz="4000" dirty="0" smtClean="0">
                <a:solidFill>
                  <a:schemeClr val="lt1"/>
                </a:solidFill>
              </a:rPr>
              <a:t>sound </a:t>
            </a:r>
            <a:r>
              <a:rPr lang="en-US" sz="4000" dirty="0">
                <a:solidFill>
                  <a:schemeClr val="lt1"/>
                </a:solidFill>
              </a:rPr>
              <a:t>w</a:t>
            </a:r>
            <a:r>
              <a:rPr lang="en-US" sz="4000" dirty="0" smtClean="0">
                <a:solidFill>
                  <a:schemeClr val="lt1"/>
                </a:solidFill>
              </a:rPr>
              <a:t>ave</a:t>
            </a:r>
            <a:endParaRPr sz="4000" b="0" i="0" u="none" strike="noStrike" cap="none" dirty="0">
              <a:solidFill>
                <a:schemeClr val="lt1"/>
              </a:solidFill>
              <a:latin typeface="Arial"/>
              <a:ea typeface="Arial"/>
              <a:cs typeface="Arial"/>
              <a:sym typeface="Arial"/>
            </a:endParaRPr>
          </a:p>
        </p:txBody>
      </p:sp>
      <p:pic>
        <p:nvPicPr>
          <p:cNvPr id="129" name="Shape 129"/>
          <p:cNvPicPr preferRelativeResize="0"/>
          <p:nvPr/>
        </p:nvPicPr>
        <p:blipFill>
          <a:blip r:embed="rId3"/>
          <a:stretch>
            <a:fillRect/>
          </a:stretch>
        </p:blipFill>
        <p:spPr>
          <a:xfrm>
            <a:off x="1091926" y="2050869"/>
            <a:ext cx="6960147" cy="3941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5" name="Shape 135"/>
          <p:cNvGrpSpPr/>
          <p:nvPr/>
        </p:nvGrpSpPr>
        <p:grpSpPr>
          <a:xfrm>
            <a:off x="914400" y="2819400"/>
            <a:ext cx="7467600" cy="2008156"/>
            <a:chOff x="838200" y="3505182"/>
            <a:chExt cx="7467600" cy="2008618"/>
          </a:xfrm>
        </p:grpSpPr>
        <p:grpSp>
          <p:nvGrpSpPr>
            <p:cNvPr id="136" name="Shape 136"/>
            <p:cNvGrpSpPr/>
            <p:nvPr/>
          </p:nvGrpSpPr>
          <p:grpSpPr>
            <a:xfrm>
              <a:off x="838200" y="4294632"/>
              <a:ext cx="7467600" cy="1219168"/>
              <a:chOff x="838200" y="4953000"/>
              <a:chExt cx="7467600" cy="1219168"/>
            </a:xfrm>
          </p:grpSpPr>
          <p:sp>
            <p:nvSpPr>
              <p:cNvPr id="137" name="Shape 137"/>
              <p:cNvSpPr/>
              <p:nvPr/>
            </p:nvSpPr>
            <p:spPr>
              <a:xfrm>
                <a:off x="838200" y="4953000"/>
                <a:ext cx="990600" cy="762000"/>
              </a:xfrm>
              <a:prstGeom prst="roundRect">
                <a:avLst>
                  <a:gd name="adj" fmla="val 16667"/>
                </a:avLst>
              </a:prstGeom>
              <a:gradFill>
                <a:gsLst>
                  <a:gs pos="0">
                    <a:srgbClr val="B4CFF1"/>
                  </a:gs>
                  <a:gs pos="50000">
                    <a:srgbClr val="D0E0F4"/>
                  </a:gs>
                  <a:gs pos="100000">
                    <a:srgbClr val="E7EFF9"/>
                  </a:gs>
                </a:gsLst>
                <a:lin ang="10800000" scaled="0"/>
              </a:gradFill>
              <a:ln w="25400" cap="flat" cmpd="sng">
                <a:solidFill>
                  <a:schemeClr val="accen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Infrasound</a:t>
                </a:r>
                <a:endParaRPr/>
              </a:p>
            </p:txBody>
          </p:sp>
          <p:sp>
            <p:nvSpPr>
              <p:cNvPr id="138" name="Shape 138"/>
              <p:cNvSpPr/>
              <p:nvPr/>
            </p:nvSpPr>
            <p:spPr>
              <a:xfrm>
                <a:off x="3657600" y="4953000"/>
                <a:ext cx="4495800" cy="762000"/>
              </a:xfrm>
              <a:prstGeom prst="roundRect">
                <a:avLst>
                  <a:gd name="adj" fmla="val 16667"/>
                </a:avLst>
              </a:prstGeom>
              <a:gradFill>
                <a:gsLst>
                  <a:gs pos="0">
                    <a:srgbClr val="B4CFF1"/>
                  </a:gs>
                  <a:gs pos="50000">
                    <a:srgbClr val="D0E0F4"/>
                  </a:gs>
                  <a:gs pos="100000">
                    <a:srgbClr val="E7EFF9"/>
                  </a:gs>
                </a:gsLst>
                <a:lin ang="0" scaled="0"/>
              </a:gradFill>
              <a:ln w="25400" cap="flat" cmpd="sng">
                <a:solidFill>
                  <a:schemeClr val="accen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Ultrasound</a:t>
                </a:r>
                <a:endParaRPr sz="1100">
                  <a:solidFill>
                    <a:schemeClr val="dk1"/>
                  </a:solidFill>
                  <a:latin typeface="Arial"/>
                  <a:ea typeface="Arial"/>
                  <a:cs typeface="Arial"/>
                  <a:sym typeface="Arial"/>
                </a:endParaRPr>
              </a:p>
            </p:txBody>
          </p:sp>
          <p:sp>
            <p:nvSpPr>
              <p:cNvPr id="139" name="Shape 139"/>
              <p:cNvSpPr/>
              <p:nvPr/>
            </p:nvSpPr>
            <p:spPr>
              <a:xfrm>
                <a:off x="1752600" y="4953000"/>
                <a:ext cx="1981200" cy="762000"/>
              </a:xfrm>
              <a:prstGeom prst="roundRect">
                <a:avLst>
                  <a:gd name="adj" fmla="val 16667"/>
                </a:avLst>
              </a:prstGeom>
              <a:solidFill>
                <a:srgbClr val="B4CFF1"/>
              </a:solidFill>
              <a:ln w="25400" cap="flat" cmpd="sng">
                <a:solidFill>
                  <a:schemeClr val="accen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Audible</a:t>
                </a:r>
                <a:r>
                  <a:rPr lang="en-US" sz="14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frequencies</a:t>
                </a:r>
                <a:endParaRPr sz="1400">
                  <a:solidFill>
                    <a:schemeClr val="dk1"/>
                  </a:solidFill>
                  <a:latin typeface="Arial"/>
                  <a:ea typeface="Arial"/>
                  <a:cs typeface="Arial"/>
                  <a:sym typeface="Arial"/>
                </a:endParaRPr>
              </a:p>
            </p:txBody>
          </p:sp>
          <p:grpSp>
            <p:nvGrpSpPr>
              <p:cNvPr id="140" name="Shape 140"/>
              <p:cNvGrpSpPr/>
              <p:nvPr/>
            </p:nvGrpSpPr>
            <p:grpSpPr>
              <a:xfrm>
                <a:off x="838200" y="5638676"/>
                <a:ext cx="7467600" cy="533492"/>
                <a:chOff x="838200" y="5333876"/>
                <a:chExt cx="7467600" cy="533492"/>
              </a:xfrm>
            </p:grpSpPr>
            <p:grpSp>
              <p:nvGrpSpPr>
                <p:cNvPr id="141" name="Shape 141"/>
                <p:cNvGrpSpPr/>
                <p:nvPr/>
              </p:nvGrpSpPr>
              <p:grpSpPr>
                <a:xfrm>
                  <a:off x="838200" y="5333876"/>
                  <a:ext cx="7467600" cy="152436"/>
                  <a:chOff x="838200" y="5181476"/>
                  <a:chExt cx="7467600" cy="152436"/>
                </a:xfrm>
              </p:grpSpPr>
              <p:grpSp>
                <p:nvGrpSpPr>
                  <p:cNvPr id="142" name="Shape 142"/>
                  <p:cNvGrpSpPr/>
                  <p:nvPr/>
                </p:nvGrpSpPr>
                <p:grpSpPr>
                  <a:xfrm>
                    <a:off x="838200" y="5181476"/>
                    <a:ext cx="7315201" cy="152435"/>
                    <a:chOff x="1371600" y="5257676"/>
                    <a:chExt cx="7315201" cy="152435"/>
                  </a:xfrm>
                </p:grpSpPr>
                <p:cxnSp>
                  <p:nvCxnSpPr>
                    <p:cNvPr id="143" name="Shape 143"/>
                    <p:cNvCxnSpPr/>
                    <p:nvPr/>
                  </p:nvCxnSpPr>
                  <p:spPr>
                    <a:xfrm>
                      <a:off x="1447800" y="5333894"/>
                      <a:ext cx="7239000" cy="0"/>
                    </a:xfrm>
                    <a:prstGeom prst="straightConnector1">
                      <a:avLst/>
                    </a:prstGeom>
                    <a:noFill/>
                    <a:ln w="38100" cap="flat" cmpd="sng">
                      <a:solidFill>
                        <a:schemeClr val="accent1"/>
                      </a:solidFill>
                      <a:prstDash val="solid"/>
                      <a:round/>
                      <a:headEnd type="none" w="med" len="med"/>
                      <a:tailEnd type="none" w="med" len="med"/>
                    </a:ln>
                    <a:effectLst>
                      <a:outerShdw blurRad="40000" dist="23000" dir="5400000" rotWithShape="0">
                        <a:srgbClr val="000000">
                          <a:alpha val="34901"/>
                        </a:srgbClr>
                      </a:outerShdw>
                    </a:effectLst>
                  </p:spPr>
                </p:cxnSp>
                <p:sp>
                  <p:nvSpPr>
                    <p:cNvPr id="144" name="Shape 144"/>
                    <p:cNvSpPr/>
                    <p:nvPr/>
                  </p:nvSpPr>
                  <p:spPr>
                    <a:xfrm rot="-5400000">
                      <a:off x="1371582" y="5257694"/>
                      <a:ext cx="152435" cy="152400"/>
                    </a:xfrm>
                    <a:prstGeom prst="triangle">
                      <a:avLst>
                        <a:gd name="adj" fmla="val 50000"/>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45" name="Shape 145"/>
                  <p:cNvSpPr/>
                  <p:nvPr/>
                </p:nvSpPr>
                <p:spPr>
                  <a:xfrm>
                    <a:off x="1752600" y="5181477"/>
                    <a:ext cx="152400" cy="152435"/>
                  </a:xfrm>
                  <a:prstGeom prst="ellipse">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 name="Shape 146"/>
                  <p:cNvSpPr/>
                  <p:nvPr/>
                </p:nvSpPr>
                <p:spPr>
                  <a:xfrm>
                    <a:off x="2667000" y="5181477"/>
                    <a:ext cx="152400" cy="152435"/>
                  </a:xfrm>
                  <a:prstGeom prst="ellipse">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Shape 147"/>
                  <p:cNvSpPr/>
                  <p:nvPr/>
                </p:nvSpPr>
                <p:spPr>
                  <a:xfrm>
                    <a:off x="3581400" y="5181477"/>
                    <a:ext cx="152400" cy="152435"/>
                  </a:xfrm>
                  <a:prstGeom prst="ellipse">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Shape 148"/>
                  <p:cNvSpPr/>
                  <p:nvPr/>
                </p:nvSpPr>
                <p:spPr>
                  <a:xfrm>
                    <a:off x="4495800" y="5181477"/>
                    <a:ext cx="152400" cy="152435"/>
                  </a:xfrm>
                  <a:prstGeom prst="ellipse">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Shape 149"/>
                  <p:cNvSpPr/>
                  <p:nvPr/>
                </p:nvSpPr>
                <p:spPr>
                  <a:xfrm>
                    <a:off x="5410200" y="5181477"/>
                    <a:ext cx="152400" cy="152435"/>
                  </a:xfrm>
                  <a:prstGeom prst="ellipse">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Shape 150"/>
                  <p:cNvSpPr/>
                  <p:nvPr/>
                </p:nvSpPr>
                <p:spPr>
                  <a:xfrm>
                    <a:off x="6324600" y="5181477"/>
                    <a:ext cx="152400" cy="152435"/>
                  </a:xfrm>
                  <a:prstGeom prst="ellipse">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Shape 151"/>
                  <p:cNvSpPr/>
                  <p:nvPr/>
                </p:nvSpPr>
                <p:spPr>
                  <a:xfrm>
                    <a:off x="7239000" y="5181477"/>
                    <a:ext cx="152400" cy="152435"/>
                  </a:xfrm>
                  <a:prstGeom prst="ellipse">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 name="Shape 152"/>
                  <p:cNvSpPr/>
                  <p:nvPr/>
                </p:nvSpPr>
                <p:spPr>
                  <a:xfrm rot="5400000">
                    <a:off x="8153382" y="5181494"/>
                    <a:ext cx="152435" cy="152400"/>
                  </a:xfrm>
                  <a:prstGeom prst="triangle">
                    <a:avLst>
                      <a:gd name="adj" fmla="val 50000"/>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53" name="Shape 153"/>
                <p:cNvSpPr txBox="1"/>
                <p:nvPr/>
              </p:nvSpPr>
              <p:spPr>
                <a:xfrm>
                  <a:off x="6803865" y="5498068"/>
                  <a:ext cx="968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200MHz</a:t>
                  </a:r>
                  <a:endParaRPr/>
                </a:p>
              </p:txBody>
            </p:sp>
            <p:sp>
              <p:nvSpPr>
                <p:cNvPr id="154" name="Shape 154"/>
                <p:cNvSpPr txBox="1"/>
                <p:nvPr/>
              </p:nvSpPr>
              <p:spPr>
                <a:xfrm>
                  <a:off x="5105400" y="5486400"/>
                  <a:ext cx="734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2MHz</a:t>
                  </a:r>
                  <a:endParaRPr/>
                </a:p>
              </p:txBody>
            </p:sp>
            <p:sp>
              <p:nvSpPr>
                <p:cNvPr id="155" name="Shape 155"/>
                <p:cNvSpPr txBox="1"/>
                <p:nvPr/>
              </p:nvSpPr>
              <p:spPr>
                <a:xfrm>
                  <a:off x="1524000" y="5486400"/>
                  <a:ext cx="654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20Hz</a:t>
                  </a:r>
                  <a:endParaRPr/>
                </a:p>
              </p:txBody>
            </p:sp>
            <p:sp>
              <p:nvSpPr>
                <p:cNvPr id="156" name="Shape 156"/>
                <p:cNvSpPr txBox="1"/>
                <p:nvPr/>
              </p:nvSpPr>
              <p:spPr>
                <a:xfrm>
                  <a:off x="3276600" y="5498068"/>
                  <a:ext cx="774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20KHz</a:t>
                  </a:r>
                  <a:endParaRPr/>
                </a:p>
              </p:txBody>
            </p:sp>
          </p:grpSp>
        </p:grpSp>
        <p:pic>
          <p:nvPicPr>
            <p:cNvPr id="157" name="Shape 157" descr="C:\Users\Irina Igel\Desktop\sound_range.gif"/>
            <p:cNvPicPr preferRelativeResize="0"/>
            <p:nvPr/>
          </p:nvPicPr>
          <p:blipFill rotWithShape="1">
            <a:blip r:embed="rId3">
              <a:alphaModFix/>
            </a:blip>
            <a:srcRect l="4166" t="50366" r="72917" b="11356"/>
            <a:stretch/>
          </p:blipFill>
          <p:spPr>
            <a:xfrm>
              <a:off x="990600" y="3505183"/>
              <a:ext cx="838200" cy="636900"/>
            </a:xfrm>
            <a:prstGeom prst="rect">
              <a:avLst/>
            </a:prstGeom>
            <a:noFill/>
            <a:ln>
              <a:noFill/>
            </a:ln>
          </p:spPr>
        </p:pic>
        <p:pic>
          <p:nvPicPr>
            <p:cNvPr id="158" name="Shape 158" descr="C:\Users\Irina Igel\Desktop\sound_range.gif"/>
            <p:cNvPicPr preferRelativeResize="0"/>
            <p:nvPr/>
          </p:nvPicPr>
          <p:blipFill rotWithShape="1">
            <a:blip r:embed="rId3">
              <a:alphaModFix/>
            </a:blip>
            <a:srcRect l="72917" t="50366" b="11356"/>
            <a:stretch/>
          </p:blipFill>
          <p:spPr>
            <a:xfrm>
              <a:off x="4114800" y="3581400"/>
              <a:ext cx="990600" cy="636900"/>
            </a:xfrm>
            <a:prstGeom prst="rect">
              <a:avLst/>
            </a:prstGeom>
            <a:noFill/>
            <a:ln>
              <a:noFill/>
            </a:ln>
          </p:spPr>
        </p:pic>
        <p:pic>
          <p:nvPicPr>
            <p:cNvPr id="159" name="Shape 159" descr="C:\Users\Irina Igel\Desktop\sound_range.gif"/>
            <p:cNvPicPr preferRelativeResize="0"/>
            <p:nvPr/>
          </p:nvPicPr>
          <p:blipFill rotWithShape="1">
            <a:blip r:embed="rId3">
              <a:alphaModFix/>
            </a:blip>
            <a:srcRect l="41667" t="50366" r="37499" b="11356"/>
            <a:stretch/>
          </p:blipFill>
          <p:spPr>
            <a:xfrm>
              <a:off x="2209800" y="3505182"/>
              <a:ext cx="762000" cy="636900"/>
            </a:xfrm>
            <a:prstGeom prst="rect">
              <a:avLst/>
            </a:prstGeom>
            <a:noFill/>
            <a:ln>
              <a:noFill/>
            </a:ln>
          </p:spPr>
        </p:pic>
      </p:grpSp>
      <p:sp>
        <p:nvSpPr>
          <p:cNvPr id="160" name="Shape 160"/>
          <p:cNvSpPr txBox="1"/>
          <p:nvPr/>
        </p:nvSpPr>
        <p:spPr>
          <a:xfrm>
            <a:off x="0" y="228600"/>
            <a:ext cx="9144000" cy="990600"/>
          </a:xfrm>
          <a:prstGeom prst="rect">
            <a:avLst/>
          </a:prstGeom>
          <a:solidFill>
            <a:srgbClr val="C00000">
              <a:alpha val="82745"/>
            </a:srgbClr>
          </a:solidFill>
          <a:ln>
            <a:noFill/>
          </a:ln>
        </p:spPr>
        <p:txBody>
          <a:bodyPr spcFirstLastPara="1" wrap="square" lIns="91425" tIns="45700" rIns="91425" bIns="45700" anchor="ctr" anchorCtr="0">
            <a:noAutofit/>
          </a:bodyPr>
          <a:lstStyle/>
          <a:p>
            <a:pPr marL="627063" marR="0" lvl="0" indent="-4762" algn="l" rtl="0">
              <a:lnSpc>
                <a:spcPct val="100000"/>
              </a:lnSpc>
              <a:spcBef>
                <a:spcPts val="0"/>
              </a:spcBef>
              <a:spcAft>
                <a:spcPts val="0"/>
              </a:spcAft>
              <a:buClr>
                <a:schemeClr val="lt1"/>
              </a:buClr>
              <a:buFont typeface="Arial"/>
              <a:buNone/>
            </a:pPr>
            <a:r>
              <a:rPr lang="en-US" sz="4000">
                <a:solidFill>
                  <a:schemeClr val="lt1"/>
                </a:solidFill>
                <a:latin typeface="Arial"/>
                <a:ea typeface="Arial"/>
                <a:cs typeface="Arial"/>
                <a:sym typeface="Arial"/>
              </a:rPr>
              <a:t>Sound comes in many frequencies</a:t>
            </a:r>
            <a:endParaRPr sz="4000" b="0" i="0" u="none" strike="noStrike" cap="none">
              <a:solidFill>
                <a:schemeClr val="lt1"/>
              </a:solidFill>
              <a:latin typeface="Arial"/>
              <a:ea typeface="Arial"/>
              <a:cs typeface="Arial"/>
              <a:sym typeface="Arial"/>
            </a:endParaRPr>
          </a:p>
        </p:txBody>
      </p:sp>
      <p:sp>
        <p:nvSpPr>
          <p:cNvPr id="161" name="Shape 161"/>
          <p:cNvSpPr txBox="1"/>
          <p:nvPr/>
        </p:nvSpPr>
        <p:spPr>
          <a:xfrm>
            <a:off x="685800" y="1676400"/>
            <a:ext cx="7772400" cy="8604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Can humans hear </a:t>
            </a:r>
            <a:r>
              <a:rPr lang="en-US" sz="2800" i="1" dirty="0">
                <a:solidFill>
                  <a:schemeClr val="dk1"/>
                </a:solidFill>
                <a:latin typeface="Calibri"/>
                <a:ea typeface="Calibri"/>
                <a:cs typeface="Calibri"/>
                <a:sym typeface="Calibri"/>
              </a:rPr>
              <a:t>all</a:t>
            </a:r>
            <a:r>
              <a:rPr lang="en-US" sz="2800" dirty="0">
                <a:solidFill>
                  <a:schemeClr val="dk1"/>
                </a:solidFill>
                <a:latin typeface="Calibri"/>
                <a:ea typeface="Calibri"/>
                <a:cs typeface="Calibri"/>
                <a:sym typeface="Calibri"/>
              </a:rPr>
              <a:t> types of sounds?</a:t>
            </a:r>
            <a:endParaRPr sz="2800" dirty="0">
              <a:solidFill>
                <a:schemeClr val="dk1"/>
              </a:solidFill>
              <a:latin typeface="Calibri"/>
              <a:ea typeface="Calibri"/>
              <a:cs typeface="Calibri"/>
              <a:sym typeface="Calibri"/>
            </a:endParaRPr>
          </a:p>
        </p:txBody>
      </p:sp>
      <p:sp>
        <p:nvSpPr>
          <p:cNvPr id="162" name="Shape 162"/>
          <p:cNvSpPr txBox="1"/>
          <p:nvPr/>
        </p:nvSpPr>
        <p:spPr>
          <a:xfrm>
            <a:off x="685800" y="5029200"/>
            <a:ext cx="7772400" cy="8604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No, </a:t>
            </a:r>
            <a:r>
              <a:rPr lang="en-US" sz="2800" i="1" dirty="0">
                <a:solidFill>
                  <a:schemeClr val="dk1"/>
                </a:solidFill>
                <a:latin typeface="Calibri"/>
                <a:ea typeface="Calibri"/>
                <a:cs typeface="Calibri"/>
                <a:sym typeface="Calibri"/>
              </a:rPr>
              <a:t>audible</a:t>
            </a:r>
            <a:r>
              <a:rPr lang="en-US" sz="2800" dirty="0">
                <a:solidFill>
                  <a:schemeClr val="dk1"/>
                </a:solidFill>
                <a:latin typeface="Calibri"/>
                <a:ea typeface="Calibri"/>
                <a:cs typeface="Calibri"/>
                <a:sym typeface="Calibri"/>
              </a:rPr>
              <a:t> frequencies are what we can detect.</a:t>
            </a:r>
            <a:endParaRPr sz="28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p:nvPr/>
        </p:nvSpPr>
        <p:spPr>
          <a:xfrm>
            <a:off x="533400" y="1295400"/>
            <a:ext cx="194803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grpSp>
        <p:nvGrpSpPr>
          <p:cNvPr id="169" name="Shape 169"/>
          <p:cNvGrpSpPr/>
          <p:nvPr/>
        </p:nvGrpSpPr>
        <p:grpSpPr>
          <a:xfrm>
            <a:off x="914400" y="4495800"/>
            <a:ext cx="7467600" cy="1931988"/>
            <a:chOff x="838200" y="3581400"/>
            <a:chExt cx="7467600" cy="1932432"/>
          </a:xfrm>
        </p:grpSpPr>
        <p:grpSp>
          <p:nvGrpSpPr>
            <p:cNvPr id="170" name="Shape 170"/>
            <p:cNvGrpSpPr/>
            <p:nvPr/>
          </p:nvGrpSpPr>
          <p:grpSpPr>
            <a:xfrm>
              <a:off x="838200" y="4294632"/>
              <a:ext cx="7467600" cy="1219200"/>
              <a:chOff x="838200" y="4953000"/>
              <a:chExt cx="7467600" cy="1219200"/>
            </a:xfrm>
          </p:grpSpPr>
          <p:sp>
            <p:nvSpPr>
              <p:cNvPr id="171" name="Shape 171"/>
              <p:cNvSpPr/>
              <p:nvPr/>
            </p:nvSpPr>
            <p:spPr>
              <a:xfrm>
                <a:off x="838200" y="4953000"/>
                <a:ext cx="990600" cy="762000"/>
              </a:xfrm>
              <a:prstGeom prst="roundRect">
                <a:avLst>
                  <a:gd name="adj" fmla="val 16667"/>
                </a:avLst>
              </a:prstGeom>
              <a:gradFill>
                <a:gsLst>
                  <a:gs pos="0">
                    <a:srgbClr val="B4CFF1"/>
                  </a:gs>
                  <a:gs pos="50000">
                    <a:srgbClr val="D0E0F4"/>
                  </a:gs>
                  <a:gs pos="100000">
                    <a:srgbClr val="E7EFF9"/>
                  </a:gs>
                </a:gsLst>
                <a:lin ang="10800000" scaled="0"/>
              </a:gradFill>
              <a:ln w="25400" cap="flat" cmpd="sng">
                <a:solidFill>
                  <a:schemeClr val="accen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Infrasound</a:t>
                </a:r>
                <a:endParaRPr/>
              </a:p>
            </p:txBody>
          </p:sp>
          <p:sp>
            <p:nvSpPr>
              <p:cNvPr id="172" name="Shape 172"/>
              <p:cNvSpPr/>
              <p:nvPr/>
            </p:nvSpPr>
            <p:spPr>
              <a:xfrm>
                <a:off x="3657600" y="4953000"/>
                <a:ext cx="4495800" cy="762000"/>
              </a:xfrm>
              <a:prstGeom prst="roundRect">
                <a:avLst>
                  <a:gd name="adj" fmla="val 16667"/>
                </a:avLst>
              </a:prstGeom>
              <a:gradFill>
                <a:gsLst>
                  <a:gs pos="0">
                    <a:srgbClr val="B4CFF1"/>
                  </a:gs>
                  <a:gs pos="50000">
                    <a:srgbClr val="D0E0F4"/>
                  </a:gs>
                  <a:gs pos="100000">
                    <a:srgbClr val="E7EFF9"/>
                  </a:gs>
                </a:gsLst>
                <a:lin ang="0" scaled="0"/>
              </a:gradFill>
              <a:ln w="25400" cap="flat" cmpd="sng">
                <a:solidFill>
                  <a:schemeClr val="accen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Ultrasound</a:t>
                </a:r>
                <a:endParaRPr sz="1100">
                  <a:solidFill>
                    <a:schemeClr val="dk1"/>
                  </a:solidFill>
                  <a:latin typeface="Arial"/>
                  <a:ea typeface="Arial"/>
                  <a:cs typeface="Arial"/>
                  <a:sym typeface="Arial"/>
                </a:endParaRPr>
              </a:p>
            </p:txBody>
          </p:sp>
          <p:sp>
            <p:nvSpPr>
              <p:cNvPr id="173" name="Shape 173"/>
              <p:cNvSpPr/>
              <p:nvPr/>
            </p:nvSpPr>
            <p:spPr>
              <a:xfrm>
                <a:off x="1752600" y="4953000"/>
                <a:ext cx="1981200" cy="762000"/>
              </a:xfrm>
              <a:prstGeom prst="roundRect">
                <a:avLst>
                  <a:gd name="adj" fmla="val 16667"/>
                </a:avLst>
              </a:prstGeom>
              <a:solidFill>
                <a:srgbClr val="B4CFF1"/>
              </a:solidFill>
              <a:ln w="25400" cap="flat" cmpd="sng">
                <a:solidFill>
                  <a:schemeClr val="accent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Audible</a:t>
                </a:r>
                <a:r>
                  <a:rPr lang="en-US" sz="14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frequencies</a:t>
                </a:r>
                <a:endParaRPr sz="1400">
                  <a:solidFill>
                    <a:schemeClr val="dk1"/>
                  </a:solidFill>
                  <a:latin typeface="Arial"/>
                  <a:ea typeface="Arial"/>
                  <a:cs typeface="Arial"/>
                  <a:sym typeface="Arial"/>
                </a:endParaRPr>
              </a:p>
            </p:txBody>
          </p:sp>
          <p:grpSp>
            <p:nvGrpSpPr>
              <p:cNvPr id="174" name="Shape 174"/>
              <p:cNvGrpSpPr/>
              <p:nvPr/>
            </p:nvGrpSpPr>
            <p:grpSpPr>
              <a:xfrm>
                <a:off x="838200" y="5638676"/>
                <a:ext cx="7467600" cy="533524"/>
                <a:chOff x="838200" y="5333876"/>
                <a:chExt cx="7467600" cy="533524"/>
              </a:xfrm>
            </p:grpSpPr>
            <p:grpSp>
              <p:nvGrpSpPr>
                <p:cNvPr id="175" name="Shape 175"/>
                <p:cNvGrpSpPr/>
                <p:nvPr/>
              </p:nvGrpSpPr>
              <p:grpSpPr>
                <a:xfrm>
                  <a:off x="838200" y="5333876"/>
                  <a:ext cx="7467600" cy="152436"/>
                  <a:chOff x="838200" y="5181476"/>
                  <a:chExt cx="7467600" cy="152436"/>
                </a:xfrm>
              </p:grpSpPr>
              <p:grpSp>
                <p:nvGrpSpPr>
                  <p:cNvPr id="176" name="Shape 176"/>
                  <p:cNvGrpSpPr/>
                  <p:nvPr/>
                </p:nvGrpSpPr>
                <p:grpSpPr>
                  <a:xfrm>
                    <a:off x="838200" y="5181476"/>
                    <a:ext cx="7315201" cy="152435"/>
                    <a:chOff x="1371600" y="5257676"/>
                    <a:chExt cx="7315201" cy="152435"/>
                  </a:xfrm>
                </p:grpSpPr>
                <p:cxnSp>
                  <p:nvCxnSpPr>
                    <p:cNvPr id="177" name="Shape 177"/>
                    <p:cNvCxnSpPr/>
                    <p:nvPr/>
                  </p:nvCxnSpPr>
                  <p:spPr>
                    <a:xfrm>
                      <a:off x="1447800" y="5333894"/>
                      <a:ext cx="7239000" cy="0"/>
                    </a:xfrm>
                    <a:prstGeom prst="straightConnector1">
                      <a:avLst/>
                    </a:prstGeom>
                    <a:noFill/>
                    <a:ln w="38100" cap="flat" cmpd="sng">
                      <a:solidFill>
                        <a:schemeClr val="accent1"/>
                      </a:solidFill>
                      <a:prstDash val="solid"/>
                      <a:round/>
                      <a:headEnd type="none" w="med" len="med"/>
                      <a:tailEnd type="none" w="med" len="med"/>
                    </a:ln>
                    <a:effectLst>
                      <a:outerShdw blurRad="40000" dist="23000" dir="5400000" rotWithShape="0">
                        <a:srgbClr val="000000">
                          <a:alpha val="34901"/>
                        </a:srgbClr>
                      </a:outerShdw>
                    </a:effectLst>
                  </p:spPr>
                </p:cxnSp>
                <p:sp>
                  <p:nvSpPr>
                    <p:cNvPr id="178" name="Shape 178"/>
                    <p:cNvSpPr/>
                    <p:nvPr/>
                  </p:nvSpPr>
                  <p:spPr>
                    <a:xfrm rot="-5400000">
                      <a:off x="1371582" y="5257694"/>
                      <a:ext cx="152435" cy="152400"/>
                    </a:xfrm>
                    <a:prstGeom prst="triangle">
                      <a:avLst>
                        <a:gd name="adj" fmla="val 50000"/>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79" name="Shape 179"/>
                  <p:cNvSpPr/>
                  <p:nvPr/>
                </p:nvSpPr>
                <p:spPr>
                  <a:xfrm>
                    <a:off x="1752600" y="5181477"/>
                    <a:ext cx="152400" cy="152435"/>
                  </a:xfrm>
                  <a:prstGeom prst="ellipse">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 name="Shape 180"/>
                  <p:cNvSpPr/>
                  <p:nvPr/>
                </p:nvSpPr>
                <p:spPr>
                  <a:xfrm>
                    <a:off x="2667000" y="5181477"/>
                    <a:ext cx="152400" cy="152435"/>
                  </a:xfrm>
                  <a:prstGeom prst="ellipse">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1" name="Shape 181"/>
                  <p:cNvSpPr/>
                  <p:nvPr/>
                </p:nvSpPr>
                <p:spPr>
                  <a:xfrm>
                    <a:off x="3581400" y="5181477"/>
                    <a:ext cx="152400" cy="152435"/>
                  </a:xfrm>
                  <a:prstGeom prst="ellipse">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 name="Shape 182"/>
                  <p:cNvSpPr/>
                  <p:nvPr/>
                </p:nvSpPr>
                <p:spPr>
                  <a:xfrm>
                    <a:off x="4495800" y="5181477"/>
                    <a:ext cx="152400" cy="152435"/>
                  </a:xfrm>
                  <a:prstGeom prst="ellipse">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3" name="Shape 183"/>
                  <p:cNvSpPr/>
                  <p:nvPr/>
                </p:nvSpPr>
                <p:spPr>
                  <a:xfrm>
                    <a:off x="5410200" y="5181477"/>
                    <a:ext cx="152400" cy="152435"/>
                  </a:xfrm>
                  <a:prstGeom prst="ellipse">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4" name="Shape 184"/>
                  <p:cNvSpPr/>
                  <p:nvPr/>
                </p:nvSpPr>
                <p:spPr>
                  <a:xfrm>
                    <a:off x="6324600" y="5181477"/>
                    <a:ext cx="152400" cy="152435"/>
                  </a:xfrm>
                  <a:prstGeom prst="ellipse">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5" name="Shape 185"/>
                  <p:cNvSpPr/>
                  <p:nvPr/>
                </p:nvSpPr>
                <p:spPr>
                  <a:xfrm>
                    <a:off x="7239000" y="5181477"/>
                    <a:ext cx="152400" cy="152435"/>
                  </a:xfrm>
                  <a:prstGeom prst="ellipse">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Shape 186"/>
                  <p:cNvSpPr/>
                  <p:nvPr/>
                </p:nvSpPr>
                <p:spPr>
                  <a:xfrm rot="5400000">
                    <a:off x="8153382" y="5181494"/>
                    <a:ext cx="152435" cy="152400"/>
                  </a:xfrm>
                  <a:prstGeom prst="triangle">
                    <a:avLst>
                      <a:gd name="adj" fmla="val 50000"/>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87" name="Shape 187"/>
                <p:cNvSpPr txBox="1"/>
                <p:nvPr/>
              </p:nvSpPr>
              <p:spPr>
                <a:xfrm>
                  <a:off x="6803865" y="5498068"/>
                  <a:ext cx="96853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200MHz</a:t>
                  </a:r>
                  <a:endParaRPr/>
                </a:p>
              </p:txBody>
            </p:sp>
            <p:sp>
              <p:nvSpPr>
                <p:cNvPr id="188" name="Shape 188"/>
                <p:cNvSpPr txBox="1"/>
                <p:nvPr/>
              </p:nvSpPr>
              <p:spPr>
                <a:xfrm>
                  <a:off x="5105400" y="5486400"/>
                  <a:ext cx="73449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2MHz</a:t>
                  </a:r>
                  <a:endParaRPr/>
                </a:p>
              </p:txBody>
            </p:sp>
            <p:sp>
              <p:nvSpPr>
                <p:cNvPr id="189" name="Shape 189"/>
                <p:cNvSpPr txBox="1"/>
                <p:nvPr/>
              </p:nvSpPr>
              <p:spPr>
                <a:xfrm>
                  <a:off x="1524000" y="5486400"/>
                  <a:ext cx="65434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20Hz</a:t>
                  </a:r>
                  <a:endParaRPr/>
                </a:p>
              </p:txBody>
            </p:sp>
            <p:sp>
              <p:nvSpPr>
                <p:cNvPr id="190" name="Shape 190"/>
                <p:cNvSpPr txBox="1"/>
                <p:nvPr/>
              </p:nvSpPr>
              <p:spPr>
                <a:xfrm>
                  <a:off x="3276600" y="5498068"/>
                  <a:ext cx="77457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20KHz</a:t>
                  </a:r>
                  <a:endParaRPr/>
                </a:p>
              </p:txBody>
            </p:sp>
          </p:grpSp>
        </p:grpSp>
        <p:pic>
          <p:nvPicPr>
            <p:cNvPr id="191" name="Shape 191" descr="C:\Users\Irina Igel\Desktop\sound_range.gif"/>
            <p:cNvPicPr preferRelativeResize="0"/>
            <p:nvPr/>
          </p:nvPicPr>
          <p:blipFill rotWithShape="1">
            <a:blip r:embed="rId3">
              <a:alphaModFix/>
            </a:blip>
            <a:srcRect l="72917" t="50366" b="11356"/>
            <a:stretch/>
          </p:blipFill>
          <p:spPr>
            <a:xfrm>
              <a:off x="4114800" y="3581400"/>
              <a:ext cx="990600" cy="637032"/>
            </a:xfrm>
            <a:prstGeom prst="rect">
              <a:avLst/>
            </a:prstGeom>
            <a:noFill/>
            <a:ln>
              <a:noFill/>
            </a:ln>
          </p:spPr>
        </p:pic>
      </p:grpSp>
      <p:pic>
        <p:nvPicPr>
          <p:cNvPr id="192" name="Shape 192"/>
          <p:cNvPicPr preferRelativeResize="0"/>
          <p:nvPr/>
        </p:nvPicPr>
        <p:blipFill>
          <a:blip r:embed="rId4"/>
          <a:stretch>
            <a:fillRect/>
          </a:stretch>
        </p:blipFill>
        <p:spPr>
          <a:xfrm>
            <a:off x="6181747" y="1911561"/>
            <a:ext cx="2428447" cy="1828800"/>
          </a:xfrm>
          <a:prstGeom prst="rect">
            <a:avLst/>
          </a:prstGeom>
          <a:noFill/>
          <a:ln>
            <a:noFill/>
          </a:ln>
          <a:effectLst>
            <a:outerShdw blurRad="292100" dist="139700" dir="2700000" algn="tl" rotWithShape="0">
              <a:srgbClr val="333333">
                <a:alpha val="64705"/>
              </a:srgbClr>
            </a:outerShdw>
          </a:effectLst>
        </p:spPr>
      </p:pic>
      <p:sp>
        <p:nvSpPr>
          <p:cNvPr id="193" name="Shape 193"/>
          <p:cNvSpPr/>
          <p:nvPr/>
        </p:nvSpPr>
        <p:spPr>
          <a:xfrm rot="10027179">
            <a:off x="5403027" y="3812953"/>
            <a:ext cx="171381" cy="1283619"/>
          </a:xfrm>
          <a:prstGeom prst="up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4" name="Shape 194"/>
          <p:cNvSpPr txBox="1"/>
          <p:nvPr/>
        </p:nvSpPr>
        <p:spPr>
          <a:xfrm>
            <a:off x="0" y="228600"/>
            <a:ext cx="9144000" cy="990600"/>
          </a:xfrm>
          <a:prstGeom prst="rect">
            <a:avLst/>
          </a:prstGeom>
          <a:solidFill>
            <a:srgbClr val="C00000">
              <a:alpha val="82745"/>
            </a:srgbClr>
          </a:solidFill>
          <a:ln>
            <a:noFill/>
          </a:ln>
        </p:spPr>
        <p:txBody>
          <a:bodyPr spcFirstLastPara="1" wrap="square" lIns="91425" tIns="45700" rIns="91425" bIns="45700" anchor="ctr" anchorCtr="0">
            <a:noAutofit/>
          </a:bodyPr>
          <a:lstStyle/>
          <a:p>
            <a:pPr marL="627063" marR="0" lvl="0" indent="-4762" algn="l" rtl="0">
              <a:lnSpc>
                <a:spcPct val="100000"/>
              </a:lnSpc>
              <a:spcBef>
                <a:spcPts val="0"/>
              </a:spcBef>
              <a:spcAft>
                <a:spcPts val="0"/>
              </a:spcAft>
              <a:buClr>
                <a:schemeClr val="lt1"/>
              </a:buClr>
              <a:buFont typeface="Arial"/>
              <a:buNone/>
            </a:pPr>
            <a:r>
              <a:rPr lang="en-US" sz="4000" b="0" i="0" u="none" strike="noStrike" cap="none" dirty="0">
                <a:solidFill>
                  <a:schemeClr val="lt1"/>
                </a:solidFill>
                <a:latin typeface="Arial"/>
                <a:ea typeface="Arial"/>
                <a:cs typeface="Arial"/>
                <a:sym typeface="Arial"/>
              </a:rPr>
              <a:t>Ultrasonic </a:t>
            </a:r>
            <a:r>
              <a:rPr lang="en-US" sz="4000" b="0" i="0" u="none" strike="noStrike" cap="none" dirty="0" smtClean="0">
                <a:solidFill>
                  <a:schemeClr val="lt1"/>
                </a:solidFill>
                <a:latin typeface="Arial"/>
                <a:ea typeface="Arial"/>
                <a:cs typeface="Arial"/>
                <a:sym typeface="Arial"/>
              </a:rPr>
              <a:t>applications</a:t>
            </a:r>
            <a:endParaRPr sz="4000" b="0" i="0" u="none" strike="noStrike" cap="none" dirty="0">
              <a:solidFill>
                <a:schemeClr val="lt1"/>
              </a:solidFill>
              <a:latin typeface="Arial"/>
              <a:ea typeface="Arial"/>
              <a:cs typeface="Arial"/>
              <a:sym typeface="Arial"/>
            </a:endParaRPr>
          </a:p>
        </p:txBody>
      </p:sp>
      <p:pic>
        <p:nvPicPr>
          <p:cNvPr id="195" name="Shape 195"/>
          <p:cNvPicPr preferRelativeResize="0"/>
          <p:nvPr/>
        </p:nvPicPr>
        <p:blipFill>
          <a:blip r:embed="rId5"/>
          <a:stretch>
            <a:fillRect/>
          </a:stretch>
        </p:blipFill>
        <p:spPr>
          <a:xfrm>
            <a:off x="3289960" y="1938787"/>
            <a:ext cx="2328488" cy="1728878"/>
          </a:xfrm>
          <a:prstGeom prst="rect">
            <a:avLst/>
          </a:prstGeom>
          <a:noFill/>
          <a:ln>
            <a:noFill/>
          </a:ln>
        </p:spPr>
      </p:pic>
      <p:pic>
        <p:nvPicPr>
          <p:cNvPr id="196" name="Shape 196"/>
          <p:cNvPicPr preferRelativeResize="0"/>
          <p:nvPr/>
        </p:nvPicPr>
        <p:blipFill>
          <a:blip r:embed="rId6">
            <a:alphaModFix/>
          </a:blip>
          <a:stretch>
            <a:fillRect/>
          </a:stretch>
        </p:blipFill>
        <p:spPr>
          <a:xfrm>
            <a:off x="590675" y="1894825"/>
            <a:ext cx="2297925" cy="2297925"/>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533400" y="1295400"/>
            <a:ext cx="194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sp>
        <p:nvSpPr>
          <p:cNvPr id="203" name="Shape 203"/>
          <p:cNvSpPr txBox="1"/>
          <p:nvPr/>
        </p:nvSpPr>
        <p:spPr>
          <a:xfrm>
            <a:off x="0" y="228600"/>
            <a:ext cx="9144000" cy="990600"/>
          </a:xfrm>
          <a:prstGeom prst="rect">
            <a:avLst/>
          </a:prstGeom>
          <a:solidFill>
            <a:srgbClr val="C00000">
              <a:alpha val="82750"/>
            </a:srgbClr>
          </a:solidFill>
          <a:ln>
            <a:noFill/>
          </a:ln>
        </p:spPr>
        <p:txBody>
          <a:bodyPr spcFirstLastPara="1" wrap="square" lIns="91425" tIns="45700" rIns="91425" bIns="45700" anchor="ctr" anchorCtr="0">
            <a:noAutofit/>
          </a:bodyPr>
          <a:lstStyle/>
          <a:p>
            <a:pPr marL="627062" marR="0" lvl="0" indent="-4762" algn="l" rtl="0">
              <a:lnSpc>
                <a:spcPct val="100000"/>
              </a:lnSpc>
              <a:spcBef>
                <a:spcPts val="0"/>
              </a:spcBef>
              <a:spcAft>
                <a:spcPts val="0"/>
              </a:spcAft>
              <a:buClr>
                <a:schemeClr val="lt1"/>
              </a:buClr>
              <a:buFont typeface="Arial"/>
              <a:buNone/>
            </a:pPr>
            <a:r>
              <a:rPr lang="en-US" sz="4000" dirty="0" smtClean="0">
                <a:solidFill>
                  <a:schemeClr val="lt1"/>
                </a:solidFill>
              </a:rPr>
              <a:t>When </a:t>
            </a:r>
            <a:r>
              <a:rPr lang="en-US" sz="4000" dirty="0">
                <a:solidFill>
                  <a:schemeClr val="lt1"/>
                </a:solidFill>
              </a:rPr>
              <a:t>s</a:t>
            </a:r>
            <a:r>
              <a:rPr lang="en-US" sz="4000" dirty="0" smtClean="0">
                <a:solidFill>
                  <a:schemeClr val="lt1"/>
                </a:solidFill>
              </a:rPr>
              <a:t>ound travels</a:t>
            </a:r>
            <a:endParaRPr sz="4000" b="0" i="0" u="none" strike="noStrike" cap="none" dirty="0">
              <a:solidFill>
                <a:schemeClr val="lt1"/>
              </a:solidFill>
              <a:latin typeface="Arial"/>
              <a:ea typeface="Arial"/>
              <a:cs typeface="Arial"/>
              <a:sym typeface="Arial"/>
            </a:endParaRPr>
          </a:p>
        </p:txBody>
      </p:sp>
      <p:sp>
        <p:nvSpPr>
          <p:cNvPr id="204" name="Shape 204"/>
          <p:cNvSpPr txBox="1"/>
          <p:nvPr/>
        </p:nvSpPr>
        <p:spPr>
          <a:xfrm>
            <a:off x="533400" y="1529475"/>
            <a:ext cx="8047891" cy="4868100"/>
          </a:xfrm>
          <a:prstGeom prst="rect">
            <a:avLst/>
          </a:prstGeom>
          <a:noFill/>
          <a:ln>
            <a:noFill/>
          </a:ln>
        </p:spPr>
        <p:txBody>
          <a:bodyPr spcFirstLastPara="1" wrap="square" lIns="91425" tIns="91425" rIns="91425" bIns="91425" anchor="ctr" anchorCtr="0">
            <a:noAutofit/>
          </a:bodyPr>
          <a:lstStyle/>
          <a:p>
            <a:pPr marL="457200" lvl="0" indent="-381000" rtl="0">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As sound travels it can be </a:t>
            </a:r>
            <a:r>
              <a:rPr lang="en-US" sz="2400" i="1" dirty="0">
                <a:solidFill>
                  <a:schemeClr val="dk1"/>
                </a:solidFill>
                <a:latin typeface="Calibri"/>
                <a:ea typeface="Calibri"/>
                <a:cs typeface="Calibri"/>
                <a:sym typeface="Calibri"/>
              </a:rPr>
              <a:t>reflected</a:t>
            </a:r>
            <a:r>
              <a:rPr lang="en-US" sz="2400" dirty="0">
                <a:solidFill>
                  <a:schemeClr val="dk1"/>
                </a:solidFill>
                <a:latin typeface="Calibri"/>
                <a:ea typeface="Calibri"/>
                <a:cs typeface="Calibri"/>
                <a:sym typeface="Calibri"/>
              </a:rPr>
              <a:t>, </a:t>
            </a:r>
            <a:r>
              <a:rPr lang="en-US" sz="2400" i="1" dirty="0">
                <a:solidFill>
                  <a:schemeClr val="dk1"/>
                </a:solidFill>
                <a:latin typeface="Calibri"/>
                <a:ea typeface="Calibri"/>
                <a:cs typeface="Calibri"/>
                <a:sym typeface="Calibri"/>
              </a:rPr>
              <a:t>refracted</a:t>
            </a:r>
            <a:r>
              <a:rPr lang="en-US" sz="2400" dirty="0">
                <a:solidFill>
                  <a:schemeClr val="dk1"/>
                </a:solidFill>
                <a:latin typeface="Calibri"/>
                <a:ea typeface="Calibri"/>
                <a:cs typeface="Calibri"/>
                <a:sym typeface="Calibri"/>
              </a:rPr>
              <a:t>, or </a:t>
            </a:r>
            <a:r>
              <a:rPr lang="en-US" sz="2400" i="1" dirty="0" smtClean="0">
                <a:solidFill>
                  <a:schemeClr val="dk1"/>
                </a:solidFill>
                <a:latin typeface="Calibri"/>
                <a:ea typeface="Calibri"/>
                <a:cs typeface="Calibri"/>
                <a:sym typeface="Calibri"/>
              </a:rPr>
              <a:t>focused</a:t>
            </a:r>
            <a:r>
              <a:rPr lang="en-US" sz="2400" dirty="0" smtClean="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457200" lvl="0" indent="-381000" rtl="0">
              <a:spcBef>
                <a:spcPts val="0"/>
              </a:spcBef>
              <a:spcAft>
                <a:spcPts val="0"/>
              </a:spcAft>
              <a:buClr>
                <a:schemeClr val="dk1"/>
              </a:buClr>
              <a:buSzPts val="2400"/>
              <a:buFont typeface="Calibri"/>
              <a:buChar char="●"/>
            </a:pPr>
            <a:r>
              <a:rPr lang="en-US" sz="2400" dirty="0" smtClean="0">
                <a:solidFill>
                  <a:schemeClr val="dk1"/>
                </a:solidFill>
                <a:latin typeface="Calibri"/>
                <a:ea typeface="Calibri"/>
                <a:cs typeface="Calibri"/>
                <a:sym typeface="Calibri"/>
              </a:rPr>
              <a:t>Reflection </a:t>
            </a:r>
            <a:r>
              <a:rPr lang="en-US" sz="2400" dirty="0">
                <a:solidFill>
                  <a:schemeClr val="dk1"/>
                </a:solidFill>
                <a:latin typeface="Calibri"/>
                <a:ea typeface="Calibri"/>
                <a:cs typeface="Calibri"/>
                <a:sym typeface="Calibri"/>
              </a:rPr>
              <a:t>and r</a:t>
            </a:r>
            <a:r>
              <a:rPr lang="en-US" sz="2400" dirty="0" smtClean="0">
                <a:solidFill>
                  <a:schemeClr val="dk1"/>
                </a:solidFill>
                <a:latin typeface="Calibri"/>
                <a:ea typeface="Calibri"/>
                <a:cs typeface="Calibri"/>
                <a:sym typeface="Calibri"/>
              </a:rPr>
              <a:t>efraction </a:t>
            </a:r>
            <a:r>
              <a:rPr lang="en-US" sz="2400" dirty="0">
                <a:solidFill>
                  <a:schemeClr val="dk1"/>
                </a:solidFill>
                <a:latin typeface="Calibri"/>
                <a:ea typeface="Calibri"/>
                <a:cs typeface="Calibri"/>
                <a:sym typeface="Calibri"/>
              </a:rPr>
              <a:t>occur when the waves interact with a medium of differing </a:t>
            </a:r>
            <a:r>
              <a:rPr lang="en-US" sz="2400" dirty="0" smtClean="0">
                <a:solidFill>
                  <a:schemeClr val="dk1"/>
                </a:solidFill>
                <a:latin typeface="Calibri"/>
                <a:ea typeface="Calibri"/>
                <a:cs typeface="Calibri"/>
                <a:sym typeface="Calibri"/>
              </a:rPr>
              <a:t>properties. Focused sound may use a piece of technology to direct it.  </a:t>
            </a:r>
            <a:endParaRPr sz="2400" dirty="0">
              <a:solidFill>
                <a:schemeClr val="dk1"/>
              </a:solidFill>
              <a:latin typeface="Calibri"/>
              <a:ea typeface="Calibri"/>
              <a:cs typeface="Calibri"/>
              <a:sym typeface="Calibri"/>
            </a:endParaRPr>
          </a:p>
          <a:p>
            <a:pPr marL="457200" lvl="0" indent="-381000" rtl="0">
              <a:spcBef>
                <a:spcPts val="0"/>
              </a:spcBef>
              <a:spcAft>
                <a:spcPts val="0"/>
              </a:spcAft>
              <a:buClr>
                <a:schemeClr val="dk1"/>
              </a:buClr>
              <a:buSzPts val="2400"/>
              <a:buFont typeface="Calibri"/>
              <a:buChar char="●"/>
            </a:pPr>
            <a:r>
              <a:rPr lang="en-US" sz="2400" dirty="0" smtClean="0">
                <a:solidFill>
                  <a:schemeClr val="dk1"/>
                </a:solidFill>
                <a:latin typeface="Calibri"/>
                <a:ea typeface="Calibri"/>
                <a:cs typeface="Calibri"/>
                <a:sym typeface="Calibri"/>
              </a:rPr>
              <a:t>Sound </a:t>
            </a:r>
            <a:r>
              <a:rPr lang="en-US" sz="2400" dirty="0">
                <a:solidFill>
                  <a:schemeClr val="dk1"/>
                </a:solidFill>
                <a:latin typeface="Calibri"/>
                <a:ea typeface="Calibri"/>
                <a:cs typeface="Calibri"/>
                <a:sym typeface="Calibri"/>
              </a:rPr>
              <a:t>travels at slower speeds in gases than </a:t>
            </a:r>
            <a:r>
              <a:rPr lang="en-US" sz="2400" dirty="0" smtClean="0">
                <a:solidFill>
                  <a:schemeClr val="dk1"/>
                </a:solidFill>
                <a:latin typeface="Calibri"/>
                <a:ea typeface="Calibri"/>
                <a:cs typeface="Calibri"/>
                <a:sym typeface="Calibri"/>
              </a:rPr>
              <a:t>liquids; it travels </a:t>
            </a:r>
            <a:r>
              <a:rPr lang="en-US" sz="2400" dirty="0">
                <a:solidFill>
                  <a:schemeClr val="dk1"/>
                </a:solidFill>
                <a:latin typeface="Calibri"/>
                <a:ea typeface="Calibri"/>
                <a:cs typeface="Calibri"/>
                <a:sym typeface="Calibri"/>
              </a:rPr>
              <a:t>the fastest in </a:t>
            </a:r>
            <a:r>
              <a:rPr lang="en-US" sz="2400" dirty="0" smtClean="0">
                <a:solidFill>
                  <a:schemeClr val="dk1"/>
                </a:solidFill>
                <a:latin typeface="Calibri"/>
                <a:ea typeface="Calibri"/>
                <a:cs typeface="Calibri"/>
                <a:sym typeface="Calibri"/>
              </a:rPr>
              <a:t>solids.</a:t>
            </a:r>
            <a:endParaRPr sz="2400" dirty="0">
              <a:solidFill>
                <a:schemeClr val="dk1"/>
              </a:solidFill>
              <a:latin typeface="Calibri"/>
              <a:ea typeface="Calibri"/>
              <a:cs typeface="Calibri"/>
              <a:sym typeface="Calibri"/>
            </a:endParaRPr>
          </a:p>
          <a:p>
            <a:pPr marL="914400" lvl="1" indent="-381000" rtl="0">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S</a:t>
            </a:r>
            <a:r>
              <a:rPr lang="en-US" sz="2400" dirty="0" smtClean="0">
                <a:solidFill>
                  <a:schemeClr val="dk1"/>
                </a:solidFill>
                <a:latin typeface="Calibri"/>
                <a:ea typeface="Calibri"/>
                <a:cs typeface="Calibri"/>
                <a:sym typeface="Calibri"/>
              </a:rPr>
              <a:t>ound </a:t>
            </a:r>
            <a:r>
              <a:rPr lang="en-US" sz="2400" dirty="0">
                <a:solidFill>
                  <a:schemeClr val="dk1"/>
                </a:solidFill>
                <a:latin typeface="Calibri"/>
                <a:ea typeface="Calibri"/>
                <a:cs typeface="Calibri"/>
                <a:sym typeface="Calibri"/>
              </a:rPr>
              <a:t>travels at 343 m/s in air; it travels at 1,484 m/s in </a:t>
            </a:r>
            <a:r>
              <a:rPr lang="en-US" sz="2400" dirty="0" smtClean="0">
                <a:solidFill>
                  <a:schemeClr val="dk1"/>
                </a:solidFill>
                <a:latin typeface="Calibri"/>
                <a:ea typeface="Calibri"/>
                <a:cs typeface="Calibri"/>
                <a:sym typeface="Calibri"/>
              </a:rPr>
              <a:t>water; </a:t>
            </a:r>
            <a:r>
              <a:rPr lang="en-US" sz="2400" dirty="0">
                <a:solidFill>
                  <a:schemeClr val="dk1"/>
                </a:solidFill>
                <a:latin typeface="Calibri"/>
                <a:ea typeface="Calibri"/>
                <a:cs typeface="Calibri"/>
                <a:sym typeface="Calibri"/>
              </a:rPr>
              <a:t>and at 5,120 m/s in </a:t>
            </a:r>
            <a:r>
              <a:rPr lang="en-US" sz="2400" dirty="0" smtClean="0">
                <a:solidFill>
                  <a:schemeClr val="dk1"/>
                </a:solidFill>
                <a:latin typeface="Calibri"/>
                <a:ea typeface="Calibri"/>
                <a:cs typeface="Calibri"/>
                <a:sym typeface="Calibri"/>
              </a:rPr>
              <a:t>iron.</a:t>
            </a:r>
            <a:endParaRPr sz="2400" dirty="0">
              <a:solidFill>
                <a:schemeClr val="dk1"/>
              </a:solidFill>
              <a:latin typeface="Calibri"/>
              <a:ea typeface="Calibri"/>
              <a:cs typeface="Calibri"/>
              <a:sym typeface="Calibri"/>
            </a:endParaRPr>
          </a:p>
          <a:p>
            <a:pPr marL="0" lvl="0" indent="0" rtl="0">
              <a:spcBef>
                <a:spcPts val="0"/>
              </a:spcBef>
              <a:spcAft>
                <a:spcPts val="0"/>
              </a:spcAft>
              <a:buNone/>
            </a:pPr>
            <a:endParaRPr sz="2800" b="1"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TotalTime>
  <Words>1168</Words>
  <Application>Microsoft Office PowerPoint</Application>
  <PresentationFormat>On-screen Show (4:3)</PresentationFormat>
  <Paragraphs>133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When I ask you to describe what sound is, what comes to mind:  A dog barking?   A television with the volume turned up?   Music playing inside a car?  The hum of traffic outside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Sabina</dc:creator>
  <cp:lastModifiedBy>Zain Iqbal</cp:lastModifiedBy>
  <cp:revision>23</cp:revision>
  <dcterms:modified xsi:type="dcterms:W3CDTF">2018-11-26T20:24:04Z</dcterms:modified>
</cp:coreProperties>
</file>