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27"/>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oming Soon" panose="020B0604020202020204" charset="0"/>
      <p:regular r:id="rId28"/>
    </p:embeddedFont>
    <p:embeddedFont>
      <p:font typeface="Open Sans" panose="020B060603050402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703"/>
  </p:normalViewPr>
  <p:slideViewPr>
    <p:cSldViewPr snapToGrid="0">
      <p:cViewPr varScale="1">
        <p:scale>
          <a:sx n="63" d="100"/>
          <a:sy n="63" d="100"/>
        </p:scale>
        <p:origin x="288"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jQoE_9x37m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jurvetson/686111714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earch.creativecommons.org/photos/c65b520e-3d53-4743-9e5e-49126624e65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flickr.com/photos/57949897@N00/26360494684" TargetMode="External"/><Relationship Id="rId13" Type="http://schemas.openxmlformats.org/officeDocument/2006/relationships/hyperlink" Target="https://www.flickr.com/photos/35458432@N00/33814612" TargetMode="External"/><Relationship Id="rId3" Type="http://schemas.openxmlformats.org/officeDocument/2006/relationships/hyperlink" Target="https://www.flickr.com/photos/16103393@N05/14387714597" TargetMode="External"/><Relationship Id="rId7" Type="http://schemas.openxmlformats.org/officeDocument/2006/relationships/hyperlink" Target="https://creativecommons.org/licenses/by-nc-nd/4.0/?ref=ccsearch&amp;atype=rich" TargetMode="External"/><Relationship Id="rId12" Type="http://schemas.openxmlformats.org/officeDocument/2006/relationships/hyperlink" Target="https://www.flickr.com/photos/14169161@N00"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behance.net/gallery/26613227/American-Rust-on-Route-66" TargetMode="External"/><Relationship Id="rId11" Type="http://schemas.openxmlformats.org/officeDocument/2006/relationships/hyperlink" Target="https://www.flickr.com/photos/14169161@N00/2537768736" TargetMode="External"/><Relationship Id="rId5" Type="http://schemas.openxmlformats.org/officeDocument/2006/relationships/hyperlink" Target="https://creativecommons.org/licenses/by-sa/2.0/?ref=ccsearch&amp;atype=rich" TargetMode="External"/><Relationship Id="rId15" Type="http://schemas.openxmlformats.org/officeDocument/2006/relationships/hyperlink" Target="https://creativecommons.org/licenses/by-nc-nd/2.0/?ref=ccsearch&amp;atype=rich" TargetMode="External"/><Relationship Id="rId10" Type="http://schemas.openxmlformats.org/officeDocument/2006/relationships/hyperlink" Target="https://creativecommons.org/licenses/by-nc/2.0/?ref=ccsearch&amp;atype=rich" TargetMode="External"/><Relationship Id="rId4" Type="http://schemas.openxmlformats.org/officeDocument/2006/relationships/hyperlink" Target="https://www.flickr.com/photos/16103393@N05" TargetMode="External"/><Relationship Id="rId9" Type="http://schemas.openxmlformats.org/officeDocument/2006/relationships/hyperlink" Target="https://www.flickr.com/photos/57949897@N00" TargetMode="External"/><Relationship Id="rId14" Type="http://schemas.openxmlformats.org/officeDocument/2006/relationships/hyperlink" Target="https://www.flickr.com/photos/35458432@N0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ki/File:NatCopper.jp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ommons.wikimedia.org/wiki/File:Copper_Carbonate.jp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ommons.wikimedia.org/wiki/File:Sacrificial_anode.jp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ommons.wikimedia.org/w/index.php?sort=relevance&amp;search=rust&amp;title=Special:Search&amp;profile=advanced&amp;fulltext=1&amp;advancedSearch-current=%7b%7d&amp;ns0=1&amp;ns6=1&amp;ns12=1&amp;ns14=1&amp;ns100=1&amp;ns106=1#/media/File:Ford_Taurus_Rust.jp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dn.pixabay.com/photo/2017/09/25/21/25/container-2786842_960_720.jp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range.biz/nails-screw-fasteners-290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wikimedia.org/wikipedia/commons/6/6b/I35_Bridge_Collapse_4crop.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zW-Y2CZM7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impact.nace.org/economic-impact.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765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dceb49f01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dceb49f01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 students a short article called “Corrosion” found on ck12.org. This article can be printed or viewed online. With both methods, students can highlight and make notes as they read. However, CK12 has provided additional videos that are optional for students to watch. </a:t>
            </a:r>
            <a:endParaRPr/>
          </a:p>
          <a:p>
            <a:pPr marL="0" lvl="0" indent="0" algn="l" rtl="0">
              <a:spcBef>
                <a:spcPts val="0"/>
              </a:spcBef>
              <a:spcAft>
                <a:spcPts val="0"/>
              </a:spcAft>
              <a:buNone/>
            </a:pPr>
            <a:r>
              <a:rPr lang="en"/>
              <a:t>Optional: Other articles could be selected to replace the CK12 article. </a:t>
            </a:r>
            <a:endParaRPr/>
          </a:p>
          <a:p>
            <a:pPr marL="0" lvl="0" indent="0" algn="l" rtl="0">
              <a:spcBef>
                <a:spcPts val="0"/>
              </a:spcBef>
              <a:spcAft>
                <a:spcPts val="0"/>
              </a:spcAft>
              <a:buNone/>
            </a:pPr>
            <a:endParaRPr/>
          </a:p>
          <a:p>
            <a:pPr marL="0" lvl="0" indent="0" algn="l" rtl="0">
              <a:spcBef>
                <a:spcPts val="0"/>
              </a:spcBef>
              <a:spcAft>
                <a:spcPts val="0"/>
              </a:spcAft>
              <a:buNone/>
            </a:pPr>
            <a:r>
              <a:rPr lang="en" i="1"/>
              <a:t>“You are going to be given a short article about corrosion.  By the end of this article, you should be able to explain corrosion in your own words and be able to provide examples of corrosion processes. As you read this article, write comments and questions that you have. You may also annotate or highlight key information. We will refer to this article later.”</a:t>
            </a:r>
            <a:endParaRPr i="1"/>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dceb49f01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dceb49f01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video: </a:t>
            </a:r>
            <a:r>
              <a:rPr lang="en" u="sng">
                <a:solidFill>
                  <a:schemeClr val="hlink"/>
                </a:solidFill>
                <a:hlinkClick r:id="rId3"/>
              </a:rPr>
              <a:t>https://www.youtube.com/watch?v=jQoE_9x37mQ</a:t>
            </a:r>
            <a:endParaRPr/>
          </a:p>
          <a:p>
            <a:pPr marL="0" lvl="0" indent="0" algn="l" rtl="0">
              <a:lnSpc>
                <a:spcPct val="115000"/>
              </a:lnSpc>
              <a:spcBef>
                <a:spcPts val="0"/>
              </a:spcBef>
              <a:spcAft>
                <a:spcPts val="0"/>
              </a:spcAft>
              <a:buNone/>
            </a:pPr>
            <a:r>
              <a:rPr lang="en">
                <a:solidFill>
                  <a:schemeClr val="dk1"/>
                </a:solidFill>
              </a:rPr>
              <a:t>Found on youtube: Rust: Prevention and treatment; Chemistry for All; The Fuse School</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“Do you know what causes rust? Why do only metals rust and not other materials? How can we prevent rust? These are all questions that will be answered with this video.”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dceb49f01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dceb49f0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400"/>
              </a:spcAft>
              <a:buNone/>
            </a:pPr>
            <a:r>
              <a:rPr lang="en" sz="1200" i="1">
                <a:solidFill>
                  <a:schemeClr val="dk1"/>
                </a:solidFill>
              </a:rPr>
              <a:t>“Now that we’ve watched a couple of videos, read an article, and have been given some background about corrosion, what is something </a:t>
            </a:r>
            <a:r>
              <a:rPr lang="en" sz="1200" b="1" i="1">
                <a:solidFill>
                  <a:schemeClr val="dk1"/>
                </a:solidFill>
              </a:rPr>
              <a:t>new </a:t>
            </a:r>
            <a:r>
              <a:rPr lang="en" sz="1200" i="1">
                <a:solidFill>
                  <a:schemeClr val="dk1"/>
                </a:solidFill>
              </a:rPr>
              <a:t>that you’ve learned about corrosion? Write two or three comments in your L bubble.”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dd22624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dd22624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“Depending on what you’re referring to, corrosion can be used to describe the gradual breakdown of many materials.  For the purpose of this lesson and the activity that follows, we are going to focus on the corrosion of metals. In your own words, what are metals? What types of properties do they have?”</a:t>
            </a:r>
            <a:endParaRPr i="1"/>
          </a:p>
          <a:p>
            <a:pPr marL="0" lvl="0" indent="0" algn="l" rtl="0">
              <a:spcBef>
                <a:spcPts val="0"/>
              </a:spcBef>
              <a:spcAft>
                <a:spcPts val="0"/>
              </a:spcAft>
              <a:buNone/>
            </a:pPr>
            <a:endParaRPr i="1"/>
          </a:p>
          <a:p>
            <a:pPr marL="0" lvl="0" indent="0" algn="l" rtl="0">
              <a:spcBef>
                <a:spcPts val="0"/>
              </a:spcBef>
              <a:spcAft>
                <a:spcPts val="0"/>
              </a:spcAft>
              <a:buNone/>
            </a:pPr>
            <a:r>
              <a:rPr lang="en"/>
              <a:t>Have students share some of their ideas with the class (at random) before moving to the next slide.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dd226243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dd226243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“Whether or not you realize it, we rely on metals on a daily basis.  Without their properties, we would not have cellphones and other electronic devices that we have come to depend on. While not all metals have all of the same properties, these are common properties found with metals.”</a:t>
            </a:r>
            <a:endParaRPr i="1"/>
          </a:p>
          <a:p>
            <a:pPr marL="0" lvl="0" indent="0" algn="l" rtl="0">
              <a:spcBef>
                <a:spcPts val="0"/>
              </a:spcBef>
              <a:spcAft>
                <a:spcPts val="0"/>
              </a:spcAft>
              <a:buNone/>
            </a:pPr>
            <a:endParaRPr/>
          </a:p>
          <a:p>
            <a:pPr marL="0" lvl="0" indent="0" algn="l" rtl="0">
              <a:spcBef>
                <a:spcPts val="0"/>
              </a:spcBef>
              <a:spcAft>
                <a:spcPts val="0"/>
              </a:spcAft>
              <a:buNone/>
            </a:pPr>
            <a:r>
              <a:rPr lang="en"/>
              <a:t>This definition should be added to the student notes. Students have the option of adding additional notes/examples at the bottom. </a:t>
            </a:r>
            <a:endParaRPr/>
          </a:p>
          <a:p>
            <a:pPr marL="0" lvl="0" indent="0" algn="l" rtl="0">
              <a:spcBef>
                <a:spcPts val="0"/>
              </a:spcBef>
              <a:spcAft>
                <a:spcPts val="0"/>
              </a:spcAft>
              <a:buNone/>
            </a:pPr>
            <a:endParaRPr/>
          </a:p>
          <a:p>
            <a:pPr marL="0" lvl="0" indent="0" algn="l" rtl="0">
              <a:spcBef>
                <a:spcPts val="0"/>
              </a:spcBef>
              <a:spcAft>
                <a:spcPts val="0"/>
              </a:spcAft>
              <a:buNone/>
            </a:pPr>
            <a:r>
              <a:rPr lang="en"/>
              <a:t>Lustrous: Having luster/shine</a:t>
            </a:r>
            <a:endParaRPr/>
          </a:p>
          <a:p>
            <a:pPr marL="0" lvl="0" indent="0" algn="l" rtl="0">
              <a:spcBef>
                <a:spcPts val="0"/>
              </a:spcBef>
              <a:spcAft>
                <a:spcPts val="0"/>
              </a:spcAft>
              <a:buNone/>
            </a:pPr>
            <a:r>
              <a:rPr lang="en"/>
              <a:t>Ductile: Ability to be drawn into a thin wire</a:t>
            </a:r>
            <a:endParaRPr/>
          </a:p>
          <a:p>
            <a:pPr marL="0" lvl="0" indent="0" algn="l" rtl="0">
              <a:spcBef>
                <a:spcPts val="0"/>
              </a:spcBef>
              <a:spcAft>
                <a:spcPts val="0"/>
              </a:spcAft>
              <a:buNone/>
            </a:pPr>
            <a:r>
              <a:rPr lang="en"/>
              <a:t>Malleable: </a:t>
            </a:r>
            <a:r>
              <a:rPr lang="en">
                <a:solidFill>
                  <a:srgbClr val="222222"/>
                </a:solidFill>
                <a:highlight>
                  <a:srgbClr val="FFFFFF"/>
                </a:highlight>
                <a:latin typeface="Roboto"/>
                <a:ea typeface="Roboto"/>
                <a:cs typeface="Roboto"/>
                <a:sym typeface="Roboto"/>
              </a:rPr>
              <a:t>able to be hammered or pressed permanently out of shape without breaking or cracking.</a:t>
            </a: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
                <a:solidFill>
                  <a:srgbClr val="222222"/>
                </a:solidFill>
                <a:highlight>
                  <a:srgbClr val="FFFFFF"/>
                </a:highlight>
                <a:latin typeface="Roboto"/>
                <a:ea typeface="Roboto"/>
                <a:cs typeface="Roboto"/>
                <a:sym typeface="Roboto"/>
              </a:rPr>
              <a:t>Fusible: ability to be fused or melted easily</a:t>
            </a: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
                <a:solidFill>
                  <a:srgbClr val="222222"/>
                </a:solidFill>
                <a:highlight>
                  <a:srgbClr val="FFFFFF"/>
                </a:highlight>
                <a:latin typeface="Roboto"/>
                <a:ea typeface="Roboto"/>
                <a:cs typeface="Roboto"/>
                <a:sym typeface="Roboto"/>
              </a:rPr>
              <a:t>Photo link: </a:t>
            </a:r>
            <a:r>
              <a:rPr lang="en" u="sng">
                <a:solidFill>
                  <a:schemeClr val="hlink"/>
                </a:solidFill>
                <a:hlinkClick r:id="rId3"/>
              </a:rPr>
              <a:t>https://www.flickr.com/photos/jurvetson/6861117148</a:t>
            </a:r>
            <a:r>
              <a:rPr lang="en">
                <a:solidFill>
                  <a:srgbClr val="222222"/>
                </a:solidFill>
                <a:highlight>
                  <a:srgbClr val="FFFFFF"/>
                </a:highlight>
                <a:latin typeface="Roboto"/>
                <a:ea typeface="Roboto"/>
                <a:cs typeface="Roboto"/>
                <a:sym typeface="Roboto"/>
              </a:rPr>
              <a:t> </a:t>
            </a:r>
            <a:endParaRPr>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dd226243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dd226243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“Now that you’ve been given some background information, it’s time to review what you’ve learned. As we discuss these questions, you may refer back to the notes you’ve taken up to this point.”</a:t>
            </a:r>
            <a:endParaRPr i="1"/>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a:solidFill>
                  <a:schemeClr val="dk1"/>
                </a:solidFill>
              </a:rPr>
              <a:t>Have students share some of their ideas with the class (at random) before moving to the next slide. </a:t>
            </a:r>
            <a:endParaRPr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dd22624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dd22624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“Today, we’ve looked at examples of both rust and corrosion.  Are we talking about the same thing or are there differences between these two terms?” </a:t>
            </a:r>
            <a:br>
              <a:rPr lang="en" i="1"/>
            </a:br>
            <a:endParaRPr i="1"/>
          </a:p>
          <a:p>
            <a:pPr marL="0" lvl="0" indent="0" algn="l" rtl="0">
              <a:spcBef>
                <a:spcPts val="0"/>
              </a:spcBef>
              <a:spcAft>
                <a:spcPts val="0"/>
              </a:spcAft>
              <a:buNone/>
            </a:pPr>
            <a:r>
              <a:rPr lang="en"/>
              <a:t>Describe how rust is only one of many examples of corrosion.  Not all corrosion reactions involve rust, but rust is a corrosion reaction.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These definitions should be added to the student notes. Students have the option of adding additional notes/examples at the bottom. </a:t>
            </a:r>
            <a:endParaRPr/>
          </a:p>
          <a:p>
            <a:pPr marL="0" lvl="0" indent="0" algn="l" rtl="0">
              <a:spcBef>
                <a:spcPts val="0"/>
              </a:spcBef>
              <a:spcAft>
                <a:spcPts val="0"/>
              </a:spcAft>
              <a:buNone/>
            </a:pPr>
            <a:endParaRPr i="1"/>
          </a:p>
          <a:p>
            <a:pPr marL="0" lvl="0" indent="0" algn="l" rtl="0">
              <a:spcBef>
                <a:spcPts val="0"/>
              </a:spcBef>
              <a:spcAft>
                <a:spcPts val="0"/>
              </a:spcAft>
              <a:buNone/>
            </a:pPr>
            <a:r>
              <a:rPr lang="en"/>
              <a:t>Picture link: </a:t>
            </a:r>
            <a:r>
              <a:rPr lang="en" u="sng">
                <a:solidFill>
                  <a:schemeClr val="hlink"/>
                </a:solidFill>
                <a:hlinkClick r:id="rId3"/>
              </a:rPr>
              <a:t>https://search.creativecommons.org/photos/c65b520e-3d53-4743-9e5e-49126624e654</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dd88d11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dd88d11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“Now that we know what corrosion is and why it occurs, I want you to think about where you’ve encountered it before.  With your neighbor, take turns discussing examples of corrosion in your everyday life.” </a:t>
            </a:r>
            <a:endParaRPr i="1"/>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a:solidFill>
                  <a:schemeClr val="dk1"/>
                </a:solidFill>
              </a:rPr>
              <a:t>Have students share some of their ideas with the class (at random) before moving to the next slide. </a:t>
            </a: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dd88d11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dd88d11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t>“Here are just a few examples of corrosion that you may enounter.”</a:t>
            </a:r>
            <a:endParaRPr sz="1000" i="1"/>
          </a:p>
          <a:p>
            <a:pPr marL="0" lvl="0" indent="0" algn="l" rtl="0">
              <a:spcBef>
                <a:spcPts val="0"/>
              </a:spcBef>
              <a:spcAft>
                <a:spcPts val="0"/>
              </a:spcAft>
              <a:buNone/>
            </a:pPr>
            <a:endParaRPr sz="1000"/>
          </a:p>
          <a:p>
            <a:pPr marL="0" lvl="0" indent="0" algn="l" rtl="0">
              <a:spcBef>
                <a:spcPts val="0"/>
              </a:spcBef>
              <a:spcAft>
                <a:spcPts val="0"/>
              </a:spcAft>
              <a:buNone/>
            </a:pPr>
            <a:r>
              <a:rPr lang="en" sz="1000"/>
              <a:t>Picture credit: </a:t>
            </a:r>
            <a:endParaRPr sz="1000"/>
          </a:p>
          <a:p>
            <a:pPr marL="457200" lvl="0" indent="-292100" algn="l" rtl="0">
              <a:spcBef>
                <a:spcPts val="0"/>
              </a:spcBef>
              <a:spcAft>
                <a:spcPts val="0"/>
              </a:spcAft>
              <a:buSzPts val="1000"/>
              <a:buChar char="●"/>
            </a:pPr>
            <a:r>
              <a:rPr lang="en" sz="1000" i="1">
                <a:solidFill>
                  <a:srgbClr val="1779BA"/>
                </a:solidFill>
                <a:uFill>
                  <a:noFill/>
                </a:uFill>
                <a:hlinkClick r:id="rId3"/>
              </a:rPr>
              <a:t>"STATUE OF LIBERTY"</a:t>
            </a:r>
            <a:r>
              <a:rPr lang="en" sz="1000" i="1">
                <a:solidFill>
                  <a:srgbClr val="0A0A0A"/>
                </a:solidFill>
              </a:rPr>
              <a:t> by </a:t>
            </a:r>
            <a:r>
              <a:rPr lang="en" sz="1000" i="1">
                <a:solidFill>
                  <a:srgbClr val="1779BA"/>
                </a:solidFill>
                <a:uFill>
                  <a:noFill/>
                </a:uFill>
                <a:hlinkClick r:id="rId4"/>
              </a:rPr>
              <a:t>airlines470</a:t>
            </a:r>
            <a:r>
              <a:rPr lang="en" sz="1000" i="1">
                <a:solidFill>
                  <a:srgbClr val="0A0A0A"/>
                </a:solidFill>
              </a:rPr>
              <a:t> is licensed under </a:t>
            </a:r>
            <a:r>
              <a:rPr lang="en" sz="1000" i="1">
                <a:solidFill>
                  <a:srgbClr val="1779BA"/>
                </a:solidFill>
                <a:uFill>
                  <a:noFill/>
                </a:uFill>
                <a:hlinkClick r:id="rId5"/>
              </a:rPr>
              <a:t>CC BY-SA 2.0 </a:t>
            </a:r>
            <a:endParaRPr sz="1000"/>
          </a:p>
          <a:p>
            <a:pPr marL="457200" lvl="0" indent="-292100" algn="l" rtl="0">
              <a:spcBef>
                <a:spcPts val="0"/>
              </a:spcBef>
              <a:spcAft>
                <a:spcPts val="0"/>
              </a:spcAft>
              <a:buSzPts val="1000"/>
              <a:buChar char="●"/>
            </a:pPr>
            <a:r>
              <a:rPr lang="en" sz="1000" i="1">
                <a:solidFill>
                  <a:srgbClr val="1779BA"/>
                </a:solidFill>
                <a:uFill>
                  <a:noFill/>
                </a:uFill>
                <a:hlinkClick r:id="rId6"/>
              </a:rPr>
              <a:t>"American Rust on Route 66"</a:t>
            </a:r>
            <a:r>
              <a:rPr lang="en" sz="1000" i="1">
                <a:solidFill>
                  <a:srgbClr val="0A0A0A"/>
                </a:solidFill>
              </a:rPr>
              <a:t> by Davoud OHADI is licensed under </a:t>
            </a:r>
            <a:r>
              <a:rPr lang="en" sz="1000" i="1">
                <a:solidFill>
                  <a:srgbClr val="1779BA"/>
                </a:solidFill>
                <a:uFill>
                  <a:noFill/>
                </a:uFill>
                <a:hlinkClick r:id="rId7"/>
              </a:rPr>
              <a:t>CC BY-NC-ND 4.0 </a:t>
            </a:r>
            <a:endParaRPr sz="1000"/>
          </a:p>
          <a:p>
            <a:pPr marL="457200" lvl="0" indent="-292100" algn="l" rtl="0">
              <a:spcBef>
                <a:spcPts val="0"/>
              </a:spcBef>
              <a:spcAft>
                <a:spcPts val="0"/>
              </a:spcAft>
              <a:buSzPts val="1000"/>
              <a:buChar char="●"/>
            </a:pPr>
            <a:r>
              <a:rPr lang="en" sz="1000" i="1">
                <a:solidFill>
                  <a:srgbClr val="1779BA"/>
                </a:solidFill>
                <a:uFill>
                  <a:noFill/>
                </a:uFill>
                <a:hlinkClick r:id="rId8"/>
              </a:rPr>
              <a:t>"Nail"</a:t>
            </a:r>
            <a:r>
              <a:rPr lang="en" sz="1000" i="1">
                <a:solidFill>
                  <a:srgbClr val="0A0A0A"/>
                </a:solidFill>
              </a:rPr>
              <a:t> by </a:t>
            </a:r>
            <a:r>
              <a:rPr lang="en" sz="1000" i="1">
                <a:solidFill>
                  <a:srgbClr val="1779BA"/>
                </a:solidFill>
                <a:uFill>
                  <a:noFill/>
                </a:uFill>
                <a:hlinkClick r:id="rId9"/>
              </a:rPr>
              <a:t>Jerzy Durczak</a:t>
            </a:r>
            <a:r>
              <a:rPr lang="en" sz="1000" i="1">
                <a:solidFill>
                  <a:srgbClr val="0A0A0A"/>
                </a:solidFill>
              </a:rPr>
              <a:t> is licensed under </a:t>
            </a:r>
            <a:r>
              <a:rPr lang="en" sz="1000" i="1">
                <a:solidFill>
                  <a:srgbClr val="1779BA"/>
                </a:solidFill>
                <a:uFill>
                  <a:noFill/>
                </a:uFill>
                <a:hlinkClick r:id="rId10"/>
              </a:rPr>
              <a:t>CC BY-NC 2.0 </a:t>
            </a:r>
            <a:endParaRPr sz="1000"/>
          </a:p>
          <a:p>
            <a:pPr marL="457200" lvl="0" indent="-292100" algn="l" rtl="0">
              <a:spcBef>
                <a:spcPts val="0"/>
              </a:spcBef>
              <a:spcAft>
                <a:spcPts val="0"/>
              </a:spcAft>
              <a:buSzPts val="1000"/>
              <a:buChar char="●"/>
            </a:pPr>
            <a:r>
              <a:rPr lang="en" sz="1000" i="1">
                <a:solidFill>
                  <a:srgbClr val="1779BA"/>
                </a:solidFill>
                <a:uFill>
                  <a:noFill/>
                </a:uFill>
                <a:hlinkClick r:id="rId11"/>
              </a:rPr>
              <a:t>"knee"</a:t>
            </a:r>
            <a:r>
              <a:rPr lang="en" sz="1000" i="1">
                <a:solidFill>
                  <a:srgbClr val="0A0A0A"/>
                </a:solidFill>
              </a:rPr>
              <a:t> by </a:t>
            </a:r>
            <a:r>
              <a:rPr lang="en" sz="1000" i="1">
                <a:solidFill>
                  <a:srgbClr val="1779BA"/>
                </a:solidFill>
                <a:uFill>
                  <a:noFill/>
                </a:uFill>
                <a:hlinkClick r:id="rId12"/>
              </a:rPr>
              <a:t>be OH be</a:t>
            </a:r>
            <a:r>
              <a:rPr lang="en" sz="1000" i="1">
                <a:solidFill>
                  <a:srgbClr val="0A0A0A"/>
                </a:solidFill>
              </a:rPr>
              <a:t> is licensed under </a:t>
            </a:r>
            <a:r>
              <a:rPr lang="en" sz="1000" i="1">
                <a:solidFill>
                  <a:srgbClr val="1779BA"/>
                </a:solidFill>
                <a:uFill>
                  <a:noFill/>
                </a:uFill>
                <a:hlinkClick r:id="rId10"/>
              </a:rPr>
              <a:t>CC BY-NC 2.0 </a:t>
            </a:r>
            <a:endParaRPr sz="1000"/>
          </a:p>
          <a:p>
            <a:pPr marL="457200" lvl="0" indent="-292100" algn="l" rtl="0">
              <a:spcBef>
                <a:spcPts val="0"/>
              </a:spcBef>
              <a:spcAft>
                <a:spcPts val="0"/>
              </a:spcAft>
              <a:buSzPts val="1000"/>
              <a:buChar char="●"/>
            </a:pPr>
            <a:r>
              <a:rPr lang="en" sz="1000" i="1">
                <a:solidFill>
                  <a:srgbClr val="1779BA"/>
                </a:solidFill>
                <a:uFill>
                  <a:noFill/>
                </a:uFill>
                <a:hlinkClick r:id="rId13"/>
              </a:rPr>
              <a:t>"Bolt Corrosion I"</a:t>
            </a:r>
            <a:r>
              <a:rPr lang="en" sz="1000" i="1">
                <a:solidFill>
                  <a:srgbClr val="0A0A0A"/>
                </a:solidFill>
              </a:rPr>
              <a:t> by </a:t>
            </a:r>
            <a:r>
              <a:rPr lang="en" sz="1000" i="1">
                <a:solidFill>
                  <a:srgbClr val="1779BA"/>
                </a:solidFill>
                <a:uFill>
                  <a:noFill/>
                </a:uFill>
                <a:hlinkClick r:id="rId14"/>
              </a:rPr>
              <a:t>scottwills</a:t>
            </a:r>
            <a:r>
              <a:rPr lang="en" sz="1000" i="1">
                <a:solidFill>
                  <a:srgbClr val="0A0A0A"/>
                </a:solidFill>
              </a:rPr>
              <a:t> is licensed under </a:t>
            </a:r>
            <a:r>
              <a:rPr lang="en" sz="1000" i="1">
                <a:solidFill>
                  <a:srgbClr val="1779BA"/>
                </a:solidFill>
                <a:uFill>
                  <a:noFill/>
                </a:uFill>
                <a:hlinkClick r:id="rId15"/>
              </a:rPr>
              <a:t>CC BY-NC-ND 2.0 </a:t>
            </a:r>
            <a:endParaRPr b="1"/>
          </a:p>
          <a:p>
            <a:pPr marL="4572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dd88d117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dd88d117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“Before discussing ways to prevent corrosion, let’s talk about how different metals respond to oxidation. Do all metals corrode? Do they all corrode the same?” </a:t>
            </a:r>
            <a:endParaRPr i="1"/>
          </a:p>
          <a:p>
            <a:pPr marL="0" lvl="0" indent="0" algn="l" rtl="0">
              <a:spcBef>
                <a:spcPts val="0"/>
              </a:spcBef>
              <a:spcAft>
                <a:spcPts val="0"/>
              </a:spcAft>
              <a:buNone/>
            </a:pPr>
            <a:endParaRPr i="1"/>
          </a:p>
          <a:p>
            <a:pPr marL="0" lvl="0" indent="0" algn="l" rtl="0">
              <a:spcBef>
                <a:spcPts val="0"/>
              </a:spcBef>
              <a:spcAft>
                <a:spcPts val="0"/>
              </a:spcAft>
              <a:buNone/>
            </a:pPr>
            <a:r>
              <a:rPr lang="en"/>
              <a:t>Noble or precious metals are metals that have a low reactivity and therefore do not oxidize or corrode easily.  The examples listed in this slide are gold, platinum and silver, but there are more that chemists agree upon. </a:t>
            </a:r>
            <a:endParaRPr/>
          </a:p>
          <a:p>
            <a:pPr marL="0" lvl="0" indent="0" algn="l" rtl="0">
              <a:spcBef>
                <a:spcPts val="0"/>
              </a:spcBef>
              <a:spcAft>
                <a:spcPts val="0"/>
              </a:spcAft>
              <a:buNone/>
            </a:pPr>
            <a:endParaRPr/>
          </a:p>
          <a:p>
            <a:pPr marL="0" lvl="0" indent="0" algn="l" rtl="0">
              <a:spcBef>
                <a:spcPts val="0"/>
              </a:spcBef>
              <a:spcAft>
                <a:spcPts val="0"/>
              </a:spcAft>
              <a:buNone/>
            </a:pPr>
            <a:r>
              <a:rPr lang="en"/>
              <a:t>When you see a roll of aluminum foil, you may notice that one side is shiny and the other one is dull.  This is because the aluminum metal reacts with oxygen and forms a layer aluminum oxide on its surface.  </a:t>
            </a:r>
            <a:endParaRPr/>
          </a:p>
          <a:p>
            <a:pPr marL="0" lvl="0" indent="0" algn="l" rtl="0">
              <a:spcBef>
                <a:spcPts val="0"/>
              </a:spcBef>
              <a:spcAft>
                <a:spcPts val="0"/>
              </a:spcAft>
              <a:buNone/>
            </a:pPr>
            <a:endParaRPr/>
          </a:p>
          <a:p>
            <a:pPr marL="0" lvl="0" indent="0" algn="l" rtl="0">
              <a:spcBef>
                <a:spcPts val="0"/>
              </a:spcBef>
              <a:spcAft>
                <a:spcPts val="0"/>
              </a:spcAft>
              <a:buNone/>
            </a:pPr>
            <a:r>
              <a:rPr lang="en"/>
              <a:t>The Statue of Liberty has not always been green.  When copper corrodes, patina (the green compound), prevents the copper from further corrosion. </a:t>
            </a:r>
            <a:endParaRPr/>
          </a:p>
          <a:p>
            <a:pPr marL="0" lvl="0" indent="0" algn="l" rtl="0">
              <a:spcBef>
                <a:spcPts val="0"/>
              </a:spcBef>
              <a:spcAft>
                <a:spcPts val="0"/>
              </a:spcAft>
              <a:buNone/>
            </a:pPr>
            <a:endParaRPr/>
          </a:p>
          <a:p>
            <a:pPr marL="0" lvl="0" indent="0" algn="l" rtl="0">
              <a:spcBef>
                <a:spcPts val="0"/>
              </a:spcBef>
              <a:spcAft>
                <a:spcPts val="0"/>
              </a:spcAft>
              <a:buNone/>
            </a:pPr>
            <a:r>
              <a:rPr lang="en"/>
              <a:t>Rust (iron oxide) is flaky and does not stay close to the surface. This allows the iron to continue corroding until the object is destroyed. </a:t>
            </a:r>
            <a:endParaRPr/>
          </a:p>
          <a:p>
            <a:pPr marL="0" lvl="0" indent="0" algn="l" rtl="0">
              <a:spcBef>
                <a:spcPts val="0"/>
              </a:spcBef>
              <a:spcAft>
                <a:spcPts val="0"/>
              </a:spcAft>
              <a:buNone/>
            </a:pPr>
            <a:endParaRPr i="1"/>
          </a:p>
          <a:p>
            <a:pPr marL="0" lvl="0" indent="0" algn="l" rtl="0">
              <a:spcBef>
                <a:spcPts val="0"/>
              </a:spcBef>
              <a:spcAft>
                <a:spcPts val="0"/>
              </a:spcAft>
              <a:buNone/>
            </a:pPr>
            <a:r>
              <a:rPr lang="en"/>
              <a:t>Picture link:</a:t>
            </a:r>
            <a:endParaRPr/>
          </a:p>
          <a:p>
            <a:pPr marL="0" lvl="0" indent="0" algn="l" rtl="0">
              <a:spcBef>
                <a:spcPts val="0"/>
              </a:spcBef>
              <a:spcAft>
                <a:spcPts val="0"/>
              </a:spcAft>
              <a:buNone/>
            </a:pPr>
            <a:r>
              <a:rPr lang="en" u="sng">
                <a:solidFill>
                  <a:schemeClr val="hlink"/>
                </a:solidFill>
                <a:hlinkClick r:id="rId3"/>
              </a:rPr>
              <a:t>https://commons.wikimedia.org/wiki/File:NatCopper.jpg</a:t>
            </a:r>
            <a:endParaRPr/>
          </a:p>
          <a:p>
            <a:pPr marL="0" lvl="0" indent="0" algn="l" rtl="0">
              <a:spcBef>
                <a:spcPts val="0"/>
              </a:spcBef>
              <a:spcAft>
                <a:spcPts val="0"/>
              </a:spcAft>
              <a:buNone/>
            </a:pPr>
            <a:r>
              <a:rPr lang="en" u="sng">
                <a:solidFill>
                  <a:schemeClr val="hlink"/>
                </a:solidFill>
                <a:hlinkClick r:id="rId4"/>
              </a:rPr>
              <a:t>https://commons.wikimedia.org/wiki/File:Copper_Carbonate.jpg</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d43c74dc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d43c74dc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students come into class, they should be following the directions on the board. Monitor students to make sure that they are on task and are not crowding the nail table. </a:t>
            </a:r>
            <a:r>
              <a:rPr lang="en" i="1" dirty="0"/>
              <a:t>I plan on having the nails in one line so that there can be a group of students on each side of the table.</a:t>
            </a:r>
            <a:endParaRPr i="1" dirty="0"/>
          </a:p>
          <a:p>
            <a:pPr marL="0" lvl="0" indent="0" algn="l" rtl="0">
              <a:spcBef>
                <a:spcPts val="0"/>
              </a:spcBef>
              <a:spcAft>
                <a:spcPts val="0"/>
              </a:spcAft>
              <a:buNone/>
            </a:pPr>
            <a:r>
              <a:rPr lang="en" dirty="0"/>
              <a:t>The goal is for students to write their notes when they get back to the desk. The printout should be at the end of the table that contains the nail samples so that students pick it up as they go to their seats.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d88d117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dd88d117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“Based on your reading and what we’ve talked about before, how can we prevent or slow down the rate of corrosion? </a:t>
            </a:r>
            <a:r>
              <a:rPr lang="en" i="1">
                <a:solidFill>
                  <a:schemeClr val="dk1"/>
                </a:solidFill>
              </a:rPr>
              <a:t>You may refer back to the notes you’ve taken up to this point.</a:t>
            </a:r>
            <a:r>
              <a:rPr lang="en" i="1"/>
              <a:t>”</a:t>
            </a:r>
            <a:endParaRPr i="1"/>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a:solidFill>
                  <a:schemeClr val="dk1"/>
                </a:solidFill>
              </a:rPr>
              <a:t>Have students share some of their ideas with the class (at random) before moving to the next slide. </a:t>
            </a:r>
            <a:endParaRPr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dd226243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dd226243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“When we talk about preventing corrosion, we are talking about the rate at which the metals are corroding due to their exposure to the environment. There are different factors that can affect the rate at which a reaction occurs. For the purpose of this lesson and activity, we are going to focus on surface area.”</a:t>
            </a:r>
            <a:endParaRPr i="1"/>
          </a:p>
          <a:p>
            <a:pPr marL="0" lvl="0" indent="0" algn="l" rtl="0">
              <a:spcBef>
                <a:spcPts val="0"/>
              </a:spcBef>
              <a:spcAft>
                <a:spcPts val="0"/>
              </a:spcAft>
              <a:buNone/>
            </a:pPr>
            <a:endParaRPr i="1"/>
          </a:p>
          <a:p>
            <a:pPr marL="0" lvl="0" indent="0" algn="l" rtl="0">
              <a:spcBef>
                <a:spcPts val="0"/>
              </a:spcBef>
              <a:spcAft>
                <a:spcPts val="0"/>
              </a:spcAft>
              <a:buNone/>
            </a:pPr>
            <a:r>
              <a:rPr lang="en"/>
              <a:t>Example of surface area: </a:t>
            </a:r>
            <a:r>
              <a:rPr lang="en" i="1"/>
              <a:t>“Is it faster to dissolve a sugar cube or the same amount of sugar in granulated form?”</a:t>
            </a:r>
            <a:endParaRPr i="1"/>
          </a:p>
          <a:p>
            <a:pPr marL="0" lvl="0" indent="0" algn="l" rtl="0">
              <a:spcBef>
                <a:spcPts val="0"/>
              </a:spcBef>
              <a:spcAft>
                <a:spcPts val="0"/>
              </a:spcAft>
              <a:buNone/>
            </a:pPr>
            <a:r>
              <a:rPr lang="en"/>
              <a:t>Dissolving granulated sugar is faster than dissolving a sugar cube.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These definitions should be added to the student notes. Students have the option of adding additional notes/examples at the bottom.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dd226243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dd226243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Students should list one or two examples of corrosion prevention on their notes, although they do not need to know the exact details on how each of these works or is accomplished. </a:t>
            </a:r>
            <a:endParaRPr>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“As we’ve learned today, corrosion has an adverse impact on society and the environment.  A lot of time, effort, and money is spent trying to prevent or limit corrosion. We are going to discuss a few techniques that are currently being used to increase the shelf life of metal objects.”</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a:solidFill>
                  <a:schemeClr val="dk1"/>
                </a:solidFill>
              </a:rPr>
              <a:t>To create a physical barrier, you can coat a metal surface with paint, enamel, or oil. This barrier doesn’t allow the metal to come in contact with moisture and oxygen. </a:t>
            </a:r>
            <a:endParaRPr>
              <a:solidFill>
                <a:schemeClr val="dk1"/>
              </a:solidFill>
            </a:endParaRPr>
          </a:p>
          <a:p>
            <a:pPr marL="0" lvl="0" indent="0" algn="l" rtl="0">
              <a:spcBef>
                <a:spcPts val="0"/>
              </a:spcBef>
              <a:spcAft>
                <a:spcPts val="0"/>
              </a:spcAft>
              <a:buNone/>
            </a:pPr>
            <a:r>
              <a:rPr lang="en" i="1">
                <a:solidFill>
                  <a:schemeClr val="dk1"/>
                </a:solidFill>
              </a:rPr>
              <a:t>“What are some issues that you can see with this?”</a:t>
            </a:r>
            <a:endParaRPr>
              <a:solidFill>
                <a:schemeClr val="dk1"/>
              </a:solidFill>
            </a:endParaRPr>
          </a:p>
          <a:p>
            <a:pPr marL="0" lvl="0" indent="0" algn="l" rtl="0">
              <a:spcBef>
                <a:spcPts val="0"/>
              </a:spcBef>
              <a:spcAft>
                <a:spcPts val="0"/>
              </a:spcAft>
              <a:buNone/>
            </a:pPr>
            <a:r>
              <a:rPr lang="en">
                <a:solidFill>
                  <a:schemeClr val="dk1"/>
                </a:solidFill>
              </a:rPr>
              <a:t>(paint chipping, coating wearing away, etc.)</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Metal surfaces can be coated with another metal with the goal of protecting one of the metals. </a:t>
            </a:r>
            <a:br>
              <a:rPr lang="en">
                <a:solidFill>
                  <a:schemeClr val="dk1"/>
                </a:solidFill>
              </a:rPr>
            </a:br>
            <a:r>
              <a:rPr lang="en">
                <a:solidFill>
                  <a:schemeClr val="dk1"/>
                </a:solidFill>
              </a:rPr>
              <a:t>Tin cans are actually made with iron, but coated with tin.  The tin is less reactive than iron and forms a protective barrier for the iron.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Galvanizing: Steel (an iron alloy) is prone to corrosion. During the process of galvanizing, steel is coated with zinc, which is more active than steel. The zinc is “sacrificed” and becomes corroded.  This inhibits the steel to corrode.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Cathodic protection is similar to what we discussed with galvanizing.  A metal object, which we want to protect, is connected to another metal object. In the case of the steel ship, a zinc block is attached to the underside of the hull. Because the zinc is more reactive, it corrodes, keeping the hull in tact. </a:t>
            </a:r>
            <a:br>
              <a:rPr lang="en">
                <a:solidFill>
                  <a:schemeClr val="dk1"/>
                </a:solidFill>
              </a:rPr>
            </a:br>
            <a:r>
              <a:rPr lang="en" i="1">
                <a:solidFill>
                  <a:schemeClr val="dk1"/>
                </a:solidFill>
              </a:rPr>
              <a:t>“Do we see any issues with this?”</a:t>
            </a:r>
            <a:endParaRPr>
              <a:solidFill>
                <a:schemeClr val="dk1"/>
              </a:solidFill>
            </a:endParaRPr>
          </a:p>
          <a:p>
            <a:pPr marL="0" lvl="0" indent="0" algn="l" rtl="0">
              <a:spcBef>
                <a:spcPts val="0"/>
              </a:spcBef>
              <a:spcAft>
                <a:spcPts val="0"/>
              </a:spcAft>
              <a:buNone/>
            </a:pPr>
            <a:r>
              <a:rPr lang="en">
                <a:solidFill>
                  <a:schemeClr val="dk1"/>
                </a:solidFill>
              </a:rPr>
              <a:t>(the zinc blocks need to be replaced periodically in order to protect the steel ship from corrosion)- see bottom picture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Picture links:</a:t>
            </a:r>
            <a:endParaRPr>
              <a:solidFill>
                <a:schemeClr val="dk1"/>
              </a:solidFill>
            </a:endParaRPr>
          </a:p>
          <a:p>
            <a:pPr marL="0" lvl="0" indent="0" algn="l" rtl="0">
              <a:spcBef>
                <a:spcPts val="0"/>
              </a:spcBef>
              <a:spcAft>
                <a:spcPts val="0"/>
              </a:spcAft>
              <a:buNone/>
            </a:pPr>
            <a:r>
              <a:rPr lang="en" u="sng">
                <a:solidFill>
                  <a:schemeClr val="hlink"/>
                </a:solidFill>
                <a:hlinkClick r:id="rId3"/>
              </a:rPr>
              <a:t>https://commons.wikimedia.org/wiki/File:Sacrificial_anode.jpg</a:t>
            </a:r>
            <a:r>
              <a:rPr lang="en">
                <a:solidFill>
                  <a:schemeClr val="dk1"/>
                </a:solidFill>
              </a:rPr>
              <a:t> </a:t>
            </a:r>
            <a:endParaRPr>
              <a:solidFill>
                <a:schemeClr val="dk1"/>
              </a:solidFill>
            </a:endParaRPr>
          </a:p>
          <a:p>
            <a:pPr marL="0" lvl="0" indent="0" algn="l" rtl="0">
              <a:spcBef>
                <a:spcPts val="0"/>
              </a:spcBef>
              <a:spcAft>
                <a:spcPts val="0"/>
              </a:spcAft>
              <a:buNone/>
            </a:pPr>
            <a:r>
              <a:rPr lang="en" u="sng">
                <a:solidFill>
                  <a:schemeClr val="hlink"/>
                </a:solidFill>
                <a:hlinkClick r:id="rId4"/>
              </a:rPr>
              <a:t>https://commons.wikimedia.org/w/index.php?sort=relevance&amp;search=rust&amp;title=Special%3ASearch&amp;profile=advanced&amp;fulltext=1&amp;advancedSearch-current=%7B%7D&amp;ns0=1&amp;ns6=1&amp;ns12=1&amp;ns14=1&amp;ns100=1&amp;ns106=1#/media/File:Ford_Taurus_Rust.jpg</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de4c50ea5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de4c50ea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400"/>
              </a:spcAft>
              <a:buNone/>
            </a:pPr>
            <a:r>
              <a:rPr lang="en" sz="1200" i="1">
                <a:solidFill>
                  <a:schemeClr val="dk1"/>
                </a:solidFill>
              </a:rPr>
              <a:t>“Now that we’re at the end of the lesson, I want you to write down one or two things that you still want to know about corrosion.  This should be done individually on your notes.”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de4c50ea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de4c50ea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“Throughout the unit and our next activity, we are going to refer back to this lesson.  Take a few minutes to share what you wrote in your S bubble with a partner or in small groups (no more than three). Each group will be given 1-2 sticky notes.  Here, you will choose the comments that you wish to discuss further. Only list one idea per sticky note. </a:t>
            </a:r>
            <a:endParaRPr i="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de4c50ea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de4c50ea5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Give students a sneak peek into the “Keep Your Boat Afloat” activity.  Without giving too many details, give students a brief idea of what they’ll be asked to do during this activity.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“Industries that rely on cargo ships to transfer goods don’t want to spend extra money (or time) repairing or replacing their ships.  In the next activity, you will be asked to engineer a cargo ship that is resistant to corrosion.”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Picture link: </a:t>
            </a:r>
            <a:r>
              <a:rPr lang="en" u="sng" dirty="0">
                <a:solidFill>
                  <a:schemeClr val="hlink"/>
                </a:solidFill>
                <a:hlinkClick r:id="rId3"/>
              </a:rPr>
              <a:t>https://cdn.pixabay.com/photo/2017/09/25/21/25/container-2786842_960_720.jpg</a:t>
            </a:r>
            <a:r>
              <a:rPr lang="en"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d43c74dc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d43c74dc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Things for the students to consider and/or the class to discuss:</a:t>
            </a:r>
            <a:br>
              <a:rPr lang="en"/>
            </a:br>
            <a:r>
              <a:rPr lang="en"/>
              <a:t>1) Were the trials setup the same? If not, how were they different?</a:t>
            </a:r>
            <a:br>
              <a:rPr lang="en"/>
            </a:br>
            <a:r>
              <a:rPr lang="en"/>
              <a:t>	(use of water, salt water, exposure to air, type of nail, time)</a:t>
            </a:r>
            <a:br>
              <a:rPr lang="en"/>
            </a:br>
            <a:r>
              <a:rPr lang="en"/>
              <a:t>2) What did the students notice about the nails?</a:t>
            </a:r>
            <a:br>
              <a:rPr lang="en"/>
            </a:br>
            <a:r>
              <a:rPr lang="en"/>
              <a:t>	(differences in amount of rust)</a:t>
            </a:r>
            <a:br>
              <a:rPr lang="en"/>
            </a:br>
            <a:r>
              <a:rPr lang="en"/>
              <a:t>3) Based on the amount of rust, what are some factors that may have slowed down or prevented rust from occurring?</a:t>
            </a:r>
            <a:endParaRPr/>
          </a:p>
          <a:p>
            <a:pPr marL="0" lvl="0" indent="0" algn="l" rtl="0">
              <a:spcBef>
                <a:spcPts val="1600"/>
              </a:spcBef>
              <a:spcAft>
                <a:spcPts val="0"/>
              </a:spcAft>
              <a:buClr>
                <a:schemeClr val="dk1"/>
              </a:buClr>
              <a:buSzPts val="1100"/>
              <a:buFont typeface="Arial"/>
              <a:buNone/>
            </a:pPr>
            <a:r>
              <a:rPr lang="en">
                <a:solidFill>
                  <a:schemeClr val="dk1"/>
                </a:solidFill>
                <a:latin typeface="Open Sans"/>
                <a:ea typeface="Open Sans"/>
                <a:cs typeface="Open Sans"/>
                <a:sym typeface="Open Sans"/>
              </a:rPr>
              <a:t>Picture Credit: </a:t>
            </a:r>
            <a:r>
              <a:rPr lang="en" u="sng">
                <a:solidFill>
                  <a:schemeClr val="accent5"/>
                </a:solidFill>
                <a:latin typeface="Open Sans"/>
                <a:ea typeface="Open Sans"/>
                <a:cs typeface="Open Sans"/>
                <a:sym typeface="Open Sans"/>
                <a:hlinkClick r:id="rId3"/>
              </a:rPr>
              <a:t>https://torange.biz/nails-screw-fasteners-2909#</a:t>
            </a:r>
            <a:r>
              <a:rPr lang="en">
                <a:solidFill>
                  <a:schemeClr val="dk1"/>
                </a:solidFill>
                <a:latin typeface="Open Sans"/>
                <a:ea typeface="Open Sans"/>
                <a:cs typeface="Open Sans"/>
                <a:sym typeface="Open Sans"/>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dceb49f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dceb49f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r>
              <a:rPr lang="en" i="1">
                <a:solidFill>
                  <a:schemeClr val="dk1"/>
                </a:solidFill>
              </a:rPr>
              <a:t>“You’ve seen some examples of nails, some that have corroded and some that have not. Before we start the lesson, you are going to record what you already know about </a:t>
            </a:r>
            <a:r>
              <a:rPr lang="en" b="1" i="1">
                <a:solidFill>
                  <a:schemeClr val="dk1"/>
                </a:solidFill>
              </a:rPr>
              <a:t>corrosion</a:t>
            </a:r>
            <a:r>
              <a:rPr lang="en" i="1">
                <a:solidFill>
                  <a:schemeClr val="dk1"/>
                </a:solidFil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dceb49f0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dceb49f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400"/>
              </a:spcAft>
              <a:buNone/>
            </a:pPr>
            <a:r>
              <a:rPr lang="en" sz="1200" i="1">
                <a:solidFill>
                  <a:schemeClr val="dk1"/>
                </a:solidFill>
              </a:rPr>
              <a:t>“Now, think about what you want to know about corrosion. Record one or two thoughts or questions in your W bubble.”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“During this lesson, we are going to discuss what corrosion is and why it occurs.  We will briefly discuss examples of corrosion in everyday life and how different industries and individuals are trying to prevent corrosion.”</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dceb49f0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dceb49f0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should read the “I Can” statements to students, outlining the goals of this lesson.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dceb49f0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dceb49f0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Pose question: </a:t>
            </a:r>
            <a:r>
              <a:rPr lang="en" i="1"/>
              <a:t>“Have you ever seen or heard of structures collapsing without warning?” </a:t>
            </a:r>
            <a:endParaRPr i="1"/>
          </a:p>
          <a:p>
            <a:pPr marL="914400" lvl="1" indent="-298450" algn="l" rtl="0">
              <a:lnSpc>
                <a:spcPct val="115000"/>
              </a:lnSpc>
              <a:spcBef>
                <a:spcPts val="0"/>
              </a:spcBef>
              <a:spcAft>
                <a:spcPts val="0"/>
              </a:spcAft>
              <a:buSzPts val="1100"/>
              <a:buChar char="-"/>
            </a:pPr>
            <a:r>
              <a:rPr lang="en" i="1">
                <a:solidFill>
                  <a:schemeClr val="dk1"/>
                </a:solidFill>
                <a:latin typeface="Open Sans"/>
                <a:ea typeface="Open Sans"/>
                <a:cs typeface="Open Sans"/>
                <a:sym typeface="Open Sans"/>
              </a:rPr>
              <a:t>“Infrastructure, such as bridges and roadways, can crumble or collapse if the metal materials supporting these structures are not monitored.” </a:t>
            </a:r>
            <a:endParaRPr i="1">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Pose question</a:t>
            </a:r>
            <a:r>
              <a:rPr lang="en" i="1">
                <a:solidFill>
                  <a:schemeClr val="dk1"/>
                </a:solidFill>
                <a:latin typeface="Open Sans"/>
                <a:ea typeface="Open Sans"/>
                <a:cs typeface="Open Sans"/>
                <a:sym typeface="Open Sans"/>
              </a:rPr>
              <a:t>: “What can happen to water pipes and tanks overtime?”</a:t>
            </a:r>
            <a:endParaRPr i="1">
              <a:solidFill>
                <a:schemeClr val="dk1"/>
              </a:solidFill>
              <a:latin typeface="Open Sans"/>
              <a:ea typeface="Open Sans"/>
              <a:cs typeface="Open Sans"/>
              <a:sym typeface="Open Sans"/>
            </a:endParaRPr>
          </a:p>
          <a:p>
            <a:pPr marL="914400" lvl="1" indent="-298450" algn="l" rtl="0">
              <a:lnSpc>
                <a:spcPct val="115000"/>
              </a:lnSpc>
              <a:spcBef>
                <a:spcPts val="0"/>
              </a:spcBef>
              <a:spcAft>
                <a:spcPts val="0"/>
              </a:spcAft>
              <a:buClr>
                <a:schemeClr val="dk1"/>
              </a:buClr>
              <a:buSzPts val="1100"/>
              <a:buFont typeface="Open Sans"/>
              <a:buChar char="-"/>
            </a:pPr>
            <a:r>
              <a:rPr lang="en" i="1">
                <a:solidFill>
                  <a:schemeClr val="dk1"/>
                </a:solidFill>
                <a:latin typeface="Open Sans"/>
                <a:ea typeface="Open Sans"/>
                <a:cs typeface="Open Sans"/>
                <a:sym typeface="Open Sans"/>
              </a:rPr>
              <a:t>“Pipes and tanks can corrode over time, contaminating drinking water.” </a:t>
            </a:r>
            <a:endParaRPr i="1">
              <a:solidFill>
                <a:schemeClr val="dk1"/>
              </a:solidFill>
              <a:latin typeface="Open Sans"/>
              <a:ea typeface="Open Sans"/>
              <a:cs typeface="Open Sans"/>
              <a:sym typeface="Open Sans"/>
            </a:endParaRPr>
          </a:p>
          <a:p>
            <a:pPr marL="457200" lvl="0" indent="-298450" algn="l" rtl="0">
              <a:spcBef>
                <a:spcPts val="0"/>
              </a:spcBef>
              <a:spcAft>
                <a:spcPts val="0"/>
              </a:spcAft>
              <a:buSzPts val="1100"/>
              <a:buChar char="-"/>
            </a:pPr>
            <a:r>
              <a:rPr lang="en"/>
              <a:t>Flint Water Crisis (see reference page for full link)</a:t>
            </a:r>
            <a:endParaRPr/>
          </a:p>
          <a:p>
            <a:pPr marL="914400" lvl="1"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save cost, a decision was made to not use corrosion inhibitors. </a:t>
            </a:r>
            <a:endParaRPr>
              <a:solidFill>
                <a:schemeClr val="dk1"/>
              </a:solidFill>
              <a:latin typeface="Open Sans"/>
              <a:ea typeface="Open Sans"/>
              <a:cs typeface="Open Sans"/>
              <a:sym typeface="Open Sans"/>
            </a:endParaRPr>
          </a:p>
          <a:p>
            <a:pPr marL="914400" lvl="1"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The high amount of chlorine in the Flint River caused pipes to start corroding immediately.</a:t>
            </a:r>
            <a:endParaRPr>
              <a:solidFill>
                <a:schemeClr val="dk1"/>
              </a:solidFill>
              <a:latin typeface="Open Sans"/>
              <a:ea typeface="Open Sans"/>
              <a:cs typeface="Open Sans"/>
              <a:sym typeface="Open Sans"/>
            </a:endParaRPr>
          </a:p>
          <a:p>
            <a:pPr marL="914400" lvl="1"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Corrosion of these pipes released lead into the water. </a:t>
            </a:r>
            <a:endParaRPr>
              <a:solidFill>
                <a:schemeClr val="dk1"/>
              </a:solidFill>
              <a:latin typeface="Open Sans"/>
              <a:ea typeface="Open Sans"/>
              <a:cs typeface="Open Sans"/>
              <a:sym typeface="Open Sans"/>
            </a:endParaRPr>
          </a:p>
          <a:p>
            <a:pPr marL="0" lvl="0" indent="0" algn="l" rtl="0">
              <a:spcBef>
                <a:spcPts val="1600"/>
              </a:spcBef>
              <a:spcAft>
                <a:spcPts val="0"/>
              </a:spcAft>
              <a:buNone/>
            </a:pPr>
            <a:r>
              <a:rPr lang="en">
                <a:solidFill>
                  <a:schemeClr val="dk1"/>
                </a:solidFill>
                <a:latin typeface="Open Sans"/>
                <a:ea typeface="Open Sans"/>
                <a:cs typeface="Open Sans"/>
                <a:sym typeface="Open Sans"/>
              </a:rPr>
              <a:t>Picture Credit: </a:t>
            </a:r>
            <a:r>
              <a:rPr lang="en" u="sng">
                <a:solidFill>
                  <a:schemeClr val="accent5"/>
                </a:solidFill>
                <a:latin typeface="Open Sans"/>
                <a:ea typeface="Open Sans"/>
                <a:cs typeface="Open Sans"/>
                <a:sym typeface="Open Sans"/>
                <a:hlinkClick r:id="rId3"/>
              </a:rPr>
              <a:t>https://upload.wikimedia.org/wikipedia/commons/6/6b/I35_Bridge_Collapse_4crop.jpg</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1600"/>
              </a:spcBef>
              <a:spcAft>
                <a:spcPts val="0"/>
              </a:spcAft>
              <a:buNone/>
            </a:pPr>
            <a:r>
              <a:rPr lang="en"/>
              <a:t>Note: Teachers can choose to link videos or other infographics to help students visualize the impact that corrosion has on society.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dceb49f0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dceb49f0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marR="0" lvl="0" indent="0" algn="l" rtl="0">
              <a:lnSpc>
                <a:spcPct val="100000"/>
              </a:lnSpc>
              <a:spcBef>
                <a:spcPts val="0"/>
              </a:spcBef>
              <a:spcAft>
                <a:spcPts val="0"/>
              </a:spcAft>
              <a:buNone/>
            </a:pPr>
            <a:r>
              <a:rPr lang="en" dirty="0"/>
              <a:t>Video Link: </a:t>
            </a:r>
            <a:r>
              <a:rPr lang="en" u="sng" dirty="0">
                <a:solidFill>
                  <a:schemeClr val="hlink"/>
                </a:solidFill>
                <a:hlinkClick r:id="rId3"/>
              </a:rPr>
              <a:t>https://www.youtube.com/watch?v=-zW-Y2CZM74</a:t>
            </a:r>
            <a:r>
              <a:rPr lang="en" dirty="0"/>
              <a:t> </a:t>
            </a:r>
            <a:endParaRPr dirty="0"/>
          </a:p>
          <a:p>
            <a:pPr marL="0" marR="0" lvl="0" indent="0" algn="l" rtl="0">
              <a:lnSpc>
                <a:spcPct val="100000"/>
              </a:lnSpc>
              <a:spcBef>
                <a:spcPts val="0"/>
              </a:spcBef>
              <a:spcAft>
                <a:spcPts val="0"/>
              </a:spcAft>
              <a:buNone/>
            </a:pPr>
            <a:r>
              <a:rPr lang="en" dirty="0"/>
              <a:t>Specific Data from: </a:t>
            </a:r>
            <a:r>
              <a:rPr lang="en" u="sng" dirty="0">
                <a:solidFill>
                  <a:schemeClr val="hlink"/>
                </a:solidFill>
                <a:hlinkClick r:id="rId4"/>
              </a:rPr>
              <a:t>economic-impact.aspx</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 i="1" dirty="0"/>
              <a:t>“Corrosion is a problem that negatively impacts society and many different industries.  There is a constant need to monitor and maintain structures, pipelines, and much more.  Because of this, industries, companies, and individuals are trying to find ways to prevent and control corrosion.” </a:t>
            </a:r>
            <a:endParaRPr i="1" dirty="0"/>
          </a:p>
          <a:p>
            <a:pPr marL="0" marR="0" lvl="0" indent="0" algn="l" rtl="0">
              <a:lnSpc>
                <a:spcPct val="100000"/>
              </a:lnSpc>
              <a:spcBef>
                <a:spcPts val="0"/>
              </a:spcBef>
              <a:spcAft>
                <a:spcPts val="0"/>
              </a:spcAft>
              <a:buNone/>
            </a:pPr>
            <a:endParaRPr i="1" dirty="0"/>
          </a:p>
          <a:p>
            <a:pPr marL="0" lvl="0" indent="0" algn="l" rtl="0">
              <a:spcBef>
                <a:spcPts val="0"/>
              </a:spcBef>
              <a:spcAft>
                <a:spcPts val="0"/>
              </a:spcAft>
              <a:buNone/>
            </a:pPr>
            <a:r>
              <a:rPr lang="en" dirty="0"/>
              <a:t>Note: Teachers can choose to link videos or other infographics to help students visualize the impact that corrosion has on society.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7062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94902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91906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12054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402390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406469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55597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12049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60710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17512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47608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75036176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Tczn5RUgn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QoE_9x37mQ"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hyperlink" Target="http://www.youtube.com/watch?v=jQoE_9x37m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xTczn5RUgn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W-Y2CZM7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FFFFFF"/>
                </a:solidFill>
                <a:latin typeface="Open Sans"/>
                <a:ea typeface="Open Sans"/>
                <a:cs typeface="Open Sans"/>
                <a:sym typeface="Open Sans"/>
              </a:rPr>
              <a:t>How Can We Prevent the Corrosion Crisis?</a:t>
            </a:r>
            <a:endParaRPr kumimoji="0" sz="16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322333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Time to Read!</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8" name="Google Shape;138;p22"/>
          <p:cNvSpPr txBox="1">
            <a:spLocks noGrp="1"/>
          </p:cNvSpPr>
          <p:nvPr>
            <p:ph type="body" idx="1"/>
          </p:nvPr>
        </p:nvSpPr>
        <p:spPr>
          <a:xfrm>
            <a:off x="311700" y="1246200"/>
            <a:ext cx="8520600" cy="265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Read the article from CK12.org</a:t>
            </a: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Highlight or underline key ideas</a:t>
            </a: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Look for vocabulary</a:t>
            </a: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Write comments or questions</a:t>
            </a:r>
            <a:endParaRPr sz="14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600"/>
              </a:spcBef>
              <a:spcAft>
                <a:spcPts val="0"/>
              </a:spcAft>
              <a:buNone/>
            </a:pPr>
            <a:endParaRPr sz="14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600"/>
              </a:spcBef>
              <a:spcAft>
                <a:spcPts val="1600"/>
              </a:spcAft>
              <a:buNone/>
            </a:pPr>
            <a:r>
              <a:rPr lang="en" sz="1400" dirty="0">
                <a:latin typeface="Open Sans" panose="020B0606030504020204" pitchFamily="34" charset="0"/>
                <a:ea typeface="Open Sans" panose="020B0606030504020204" pitchFamily="34" charset="0"/>
                <a:cs typeface="Open Sans" panose="020B0606030504020204" pitchFamily="34" charset="0"/>
              </a:rPr>
              <a:t>We will refer to this later! </a:t>
            </a:r>
            <a:endParaRPr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9" name="Google Shape;139;p22"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title="Electric  - 5 Minute Countdown">
            <a:hlinkClick r:id="rId3"/>
          </p:cNvPr>
          <p:cNvPicPr preferRelativeResize="0"/>
          <p:nvPr/>
        </p:nvPicPr>
        <p:blipFill>
          <a:blip r:embed="rId4">
            <a:alphaModFix/>
          </a:blip>
          <a:stretch>
            <a:fillRect/>
          </a:stretch>
        </p:blipFill>
        <p:spPr>
          <a:xfrm>
            <a:off x="5297350" y="1246152"/>
            <a:ext cx="3534950" cy="2651200"/>
          </a:xfrm>
          <a:prstGeom prst="rect">
            <a:avLst/>
          </a:prstGeom>
          <a:noFill/>
          <a:ln>
            <a:noFill/>
          </a:ln>
        </p:spPr>
      </p:pic>
      <p:pic>
        <p:nvPicPr>
          <p:cNvPr id="5" name="Google Shape;64;p14"/>
          <p:cNvPicPr preferRelativeResize="0"/>
          <p:nvPr/>
        </p:nvPicPr>
        <p:blipFill>
          <a:blip r:embed="rId5">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body" idx="1"/>
          </p:nvPr>
        </p:nvSpPr>
        <p:spPr>
          <a:xfrm>
            <a:off x="3655649" y="4553670"/>
            <a:ext cx="1832700" cy="2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latin typeface="Open Sans"/>
                <a:ea typeface="Open Sans"/>
                <a:cs typeface="Open Sans"/>
                <a:sym typeface="Open Sans"/>
              </a:rPr>
              <a:t>Video Credit: </a:t>
            </a:r>
            <a:r>
              <a:rPr lang="en" sz="800" u="sng" dirty="0">
                <a:solidFill>
                  <a:schemeClr val="hlink"/>
                </a:solidFill>
                <a:latin typeface="Open Sans"/>
                <a:ea typeface="Open Sans"/>
                <a:cs typeface="Open Sans"/>
                <a:sym typeface="Open Sans"/>
                <a:hlinkClick r:id="rId3"/>
              </a:rPr>
              <a:t>The Fuse School</a:t>
            </a:r>
            <a:r>
              <a:rPr lang="en" sz="800" dirty="0">
                <a:latin typeface="Open Sans"/>
                <a:ea typeface="Open Sans"/>
                <a:cs typeface="Open Sans"/>
                <a:sym typeface="Open Sans"/>
              </a:rPr>
              <a:t> </a:t>
            </a:r>
            <a:endParaRPr dirty="0"/>
          </a:p>
        </p:txBody>
      </p:sp>
      <p:pic>
        <p:nvPicPr>
          <p:cNvPr id="145" name="Google Shape;145;p23" descr="Learn the basics about Rust, it's prevention and treatment. What causes rust? Why do only metals rust? How do you prevent rust? Find out more in this video!&#10;&#10;This Open Educational Resource is free of charge, under a Creative Commons License: Attribution-NonCommercial CC BY-NC ( View License Deed: http://creativecommons.org/licenses/by-nc/4.0/ ).  You are allowed to download the video for nonprofit, educational use. If you would like to modify the video, please contact us: info@fuseschool.org&#10;&#10;SUBSCRIBE to the Fuse School YouTube channel for many more educational videos. Our teachers and animators come together to make fun &amp; easy-to-understand videos in Chemistry, Biology, Physics, Maths &amp; ICT.&#10;&#10;This video is part of 'Chemistry for All' - a Chemistry Education project by our Charity Fuse Foundation - the organisation behind The Fuse School. These videos can be used in a flipped classroom model or as a revision aid. Find our other Chemistry videos here: &#10;&#10;https://www.youtube.com/playlist?list=PLW0gavSzhMlReKGMVfUt6YuNQsO0bqSMV&#10;&#10;Twitter: https://twitter.com/fuseSchool&#10;Access a deeper Learning Experience in the Fuse School platform and app: www.fuseschool.org&#10;Follow us: http://www.youtube.com/fuseschool&#10;Friend us: http://www.facebook.com/fuseschool" title="Rust : Prevention and treatment | Chemistry for All | The Fuse School">
            <a:hlinkClick r:id="rId4"/>
          </p:cNvPr>
          <p:cNvPicPr preferRelativeResize="0"/>
          <p:nvPr/>
        </p:nvPicPr>
        <p:blipFill>
          <a:blip r:embed="rId5">
            <a:alphaModFix/>
          </a:blip>
          <a:stretch>
            <a:fillRect/>
          </a:stretch>
        </p:blipFill>
        <p:spPr>
          <a:xfrm>
            <a:off x="1572599" y="54575"/>
            <a:ext cx="5998800" cy="4499095"/>
          </a:xfrm>
          <a:prstGeom prst="rect">
            <a:avLst/>
          </a:prstGeom>
          <a:noFill/>
          <a:ln>
            <a:noFill/>
          </a:ln>
        </p:spPr>
      </p:pic>
      <p:pic>
        <p:nvPicPr>
          <p:cNvPr id="4" name="Google Shape;64;p14"/>
          <p:cNvPicPr preferRelativeResize="0"/>
          <p:nvPr/>
        </p:nvPicPr>
        <p:blipFill>
          <a:blip r:embed="rId6">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72300" y="2421623"/>
            <a:ext cx="3515700" cy="1367700"/>
          </a:xfrm>
          <a:prstGeom prst="rect">
            <a:avLst/>
          </a:prstGeom>
          <a:noFill/>
          <a:ln w="19050" cap="flat" cmpd="sng">
            <a:solidFill>
              <a:srgbClr val="0070C0"/>
            </a:solidFill>
            <a:prstDash val="dash"/>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What did you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abin Sketch"/>
              </a:rPr>
              <a:t>LEARN</a:t>
            </a: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about Corrosion?</a:t>
            </a:r>
            <a:endParaRPr sz="2400" dirty="0">
              <a:latin typeface="Open Sans" panose="020B0606030504020204" pitchFamily="34" charset="0"/>
              <a:ea typeface="Open Sans" panose="020B0606030504020204" pitchFamily="34" charset="0"/>
              <a:cs typeface="Open Sans" panose="020B0606030504020204" pitchFamily="34" charset="0"/>
              <a:sym typeface="Comfortaa"/>
            </a:endParaRPr>
          </a:p>
        </p:txBody>
      </p:sp>
      <p:sp>
        <p:nvSpPr>
          <p:cNvPr id="155" name="Google Shape;155;p24"/>
          <p:cNvSpPr txBox="1">
            <a:spLocks noGrp="1"/>
          </p:cNvSpPr>
          <p:nvPr>
            <p:ph type="title" idx="4294967295"/>
          </p:nvPr>
        </p:nvSpPr>
        <p:spPr>
          <a:xfrm>
            <a:off x="0" y="428625"/>
            <a:ext cx="879475" cy="8302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a:t>
            </a:r>
            <a:endParaRPr/>
          </a:p>
        </p:txBody>
      </p:sp>
      <p:sp>
        <p:nvSpPr>
          <p:cNvPr id="156" name="Google Shape;156;p24"/>
          <p:cNvSpPr txBox="1">
            <a:spLocks noGrp="1"/>
          </p:cNvSpPr>
          <p:nvPr>
            <p:ph type="title" idx="4294967295"/>
          </p:nvPr>
        </p:nvSpPr>
        <p:spPr>
          <a:xfrm>
            <a:off x="0" y="1601788"/>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a:t>
            </a:r>
            <a:endParaRPr/>
          </a:p>
        </p:txBody>
      </p:sp>
      <p:sp>
        <p:nvSpPr>
          <p:cNvPr id="157" name="Google Shape;157;p24"/>
          <p:cNvSpPr txBox="1">
            <a:spLocks noGrp="1"/>
          </p:cNvSpPr>
          <p:nvPr>
            <p:ph type="title" idx="4294967295"/>
          </p:nvPr>
        </p:nvSpPr>
        <p:spPr>
          <a:xfrm>
            <a:off x="0" y="2774950"/>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t>
            </a:r>
            <a:endParaRPr/>
          </a:p>
        </p:txBody>
      </p:sp>
      <p:sp>
        <p:nvSpPr>
          <p:cNvPr id="158" name="Google Shape;158;p24"/>
          <p:cNvSpPr txBox="1">
            <a:spLocks noGrp="1"/>
          </p:cNvSpPr>
          <p:nvPr>
            <p:ph type="title" idx="4294967295"/>
          </p:nvPr>
        </p:nvSpPr>
        <p:spPr>
          <a:xfrm>
            <a:off x="0" y="3949700"/>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t>
            </a:r>
            <a:endParaRPr/>
          </a:p>
        </p:txBody>
      </p:sp>
      <p:cxnSp>
        <p:nvCxnSpPr>
          <p:cNvPr id="159" name="Google Shape;159;p24"/>
          <p:cNvCxnSpPr/>
          <p:nvPr/>
        </p:nvCxnSpPr>
        <p:spPr>
          <a:xfrm rot="10800000">
            <a:off x="3588100" y="3203975"/>
            <a:ext cx="728400" cy="6300"/>
          </a:xfrm>
          <a:prstGeom prst="straightConnector1">
            <a:avLst/>
          </a:prstGeom>
          <a:noFill/>
          <a:ln w="28575" cap="flat" cmpd="sng">
            <a:solidFill>
              <a:srgbClr val="0070C0"/>
            </a:solidFill>
            <a:prstDash val="solid"/>
            <a:round/>
            <a:headEnd type="none" w="med" len="med"/>
            <a:tailEnd type="triangle" w="med" len="med"/>
          </a:ln>
        </p:spPr>
      </p:cxnSp>
      <p:sp>
        <p:nvSpPr>
          <p:cNvPr id="12" name="Google Shape;83;p16"/>
          <p:cNvSpPr/>
          <p:nvPr/>
        </p:nvSpPr>
        <p:spPr>
          <a:xfrm>
            <a:off x="5006900" y="85054"/>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 name="Google Shape;84;p16"/>
          <p:cNvSpPr/>
          <p:nvPr/>
        </p:nvSpPr>
        <p:spPr>
          <a:xfrm>
            <a:off x="5006900" y="1258888"/>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 name="Google Shape;85;p16"/>
          <p:cNvSpPr/>
          <p:nvPr/>
        </p:nvSpPr>
        <p:spPr>
          <a:xfrm>
            <a:off x="5006900" y="2455024"/>
            <a:ext cx="3200100" cy="1055400"/>
          </a:xfrm>
          <a:prstGeom prst="roundRect">
            <a:avLst>
              <a:gd name="adj" fmla="val 16667"/>
            </a:avLst>
          </a:prstGeom>
          <a:solidFill>
            <a:schemeClr val="accent1">
              <a:lumMod val="40000"/>
              <a:lumOff val="6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 name="Google Shape;86;p16"/>
          <p:cNvSpPr/>
          <p:nvPr/>
        </p:nvSpPr>
        <p:spPr>
          <a:xfrm>
            <a:off x="5006900" y="3628857"/>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64;p14"/>
          <p:cNvPicPr preferRelativeResize="0"/>
          <p:nvPr/>
        </p:nvPicPr>
        <p:blipFill>
          <a:blip r:embed="rId3">
            <a:alphaModFix/>
          </a:blip>
          <a:stretch>
            <a:fillRect/>
          </a:stretch>
        </p:blipFill>
        <p:spPr>
          <a:xfrm>
            <a:off x="166104" y="4740490"/>
            <a:ext cx="8839196" cy="4030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dirty="0">
                <a:latin typeface="Open Sans" panose="020B0606030504020204" pitchFamily="34" charset="0"/>
                <a:ea typeface="Open Sans" panose="020B0606030504020204" pitchFamily="34" charset="0"/>
                <a:cs typeface="Open Sans" panose="020B0606030504020204" pitchFamily="34" charset="0"/>
              </a:rPr>
              <a:t>What is a metal? </a:t>
            </a:r>
            <a:br>
              <a:rPr lang="en" sz="2400" dirty="0">
                <a:latin typeface="Open Sans" panose="020B0606030504020204" pitchFamily="34" charset="0"/>
                <a:ea typeface="Open Sans" panose="020B0606030504020204" pitchFamily="34" charset="0"/>
                <a:cs typeface="Open Sans" panose="020B0606030504020204" pitchFamily="34" charset="0"/>
              </a:rPr>
            </a:b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spcBef>
                <a:spcPts val="0"/>
              </a:spcBef>
              <a:spcAft>
                <a:spcPts val="0"/>
              </a:spcAft>
              <a:buSzPts val="2400"/>
              <a:buChar char="●"/>
            </a:pPr>
            <a:r>
              <a:rPr lang="en" sz="2400" dirty="0">
                <a:latin typeface="Open Sans" panose="020B0606030504020204" pitchFamily="34" charset="0"/>
                <a:ea typeface="Open Sans" panose="020B0606030504020204" pitchFamily="34" charset="0"/>
                <a:cs typeface="Open Sans" panose="020B0606030504020204" pitchFamily="34" charset="0"/>
              </a:rPr>
              <a:t>What types of properties do they have?</a:t>
            </a:r>
            <a:endParaRPr sz="2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65" name="Google Shape;165;p25"/>
          <p:cNvGrpSpPr/>
          <p:nvPr/>
        </p:nvGrpSpPr>
        <p:grpSpPr>
          <a:xfrm>
            <a:off x="821150" y="892600"/>
            <a:ext cx="3127453" cy="2241611"/>
            <a:chOff x="821150" y="892600"/>
            <a:chExt cx="3127453" cy="2241611"/>
          </a:xfrm>
        </p:grpSpPr>
        <p:sp>
          <p:nvSpPr>
            <p:cNvPr id="166" name="Google Shape;166;p25"/>
            <p:cNvSpPr/>
            <p:nvPr/>
          </p:nvSpPr>
          <p:spPr>
            <a:xfrm>
              <a:off x="821150" y="892600"/>
              <a:ext cx="2028300" cy="1404300"/>
            </a:xfrm>
            <a:prstGeom prst="wedgeEllipseCallout">
              <a:avLst>
                <a:gd name="adj1" fmla="val -53055"/>
                <a:gd name="adj2" fmla="val 37563"/>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2118003" y="1477294"/>
              <a:ext cx="1830600" cy="1096800"/>
            </a:xfrm>
            <a:prstGeom prst="wedgeRoundRectCallout">
              <a:avLst>
                <a:gd name="adj1" fmla="val 30302"/>
                <a:gd name="adj2" fmla="val 69077"/>
                <a:gd name="adj3" fmla="val 0"/>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1304776" y="2140011"/>
              <a:ext cx="1872300" cy="994200"/>
            </a:xfrm>
            <a:prstGeom prst="wedgeRectCallout">
              <a:avLst>
                <a:gd name="adj1" fmla="val -18890"/>
                <a:gd name="adj2" fmla="val 77017"/>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p:nvPr/>
          </p:nvSpPr>
          <p:spPr>
            <a:xfrm>
              <a:off x="1190438" y="1332574"/>
              <a:ext cx="1081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TURN</a:t>
              </a:r>
              <a:endParaRPr sz="1800">
                <a:latin typeface="Coming Soon"/>
                <a:ea typeface="Coming Soon"/>
                <a:cs typeface="Coming Soon"/>
                <a:sym typeface="Coming Soon"/>
              </a:endParaRPr>
            </a:p>
          </p:txBody>
        </p:sp>
        <p:sp>
          <p:nvSpPr>
            <p:cNvPr id="170" name="Google Shape;170;p25"/>
            <p:cNvSpPr txBox="1"/>
            <p:nvPr/>
          </p:nvSpPr>
          <p:spPr>
            <a:xfrm>
              <a:off x="1611713" y="2224380"/>
              <a:ext cx="14457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ming Soon"/>
                  <a:ea typeface="Coming Soon"/>
                  <a:cs typeface="Coming Soon"/>
                  <a:sym typeface="Coming Soon"/>
                </a:rPr>
                <a:t>TALK</a:t>
              </a:r>
              <a:endParaRPr sz="2400">
                <a:latin typeface="Coming Soon"/>
                <a:ea typeface="Coming Soon"/>
                <a:cs typeface="Coming Soon"/>
                <a:sym typeface="Coming Soon"/>
              </a:endParaRPr>
            </a:p>
          </p:txBody>
        </p:sp>
        <p:sp>
          <p:nvSpPr>
            <p:cNvPr id="171" name="Google Shape;171;p25"/>
            <p:cNvSpPr txBox="1"/>
            <p:nvPr/>
          </p:nvSpPr>
          <p:spPr>
            <a:xfrm>
              <a:off x="2272029" y="1561283"/>
              <a:ext cx="1081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ing Soon"/>
                  <a:ea typeface="Coming Soon"/>
                  <a:cs typeface="Coming Soon"/>
                  <a:sym typeface="Coming Soon"/>
                </a:rPr>
                <a:t>AND</a:t>
              </a:r>
              <a:endParaRPr>
                <a:latin typeface="Coming Soon"/>
                <a:ea typeface="Coming Soon"/>
                <a:cs typeface="Coming Soon"/>
                <a:sym typeface="Coming Soon"/>
              </a:endParaRPr>
            </a:p>
          </p:txBody>
        </p:sp>
      </p:grpSp>
      <p:pic>
        <p:nvPicPr>
          <p:cNvPr id="10" name="Google Shape;64;p14"/>
          <p:cNvPicPr preferRelativeResize="0"/>
          <p:nvPr/>
        </p:nvPicPr>
        <p:blipFill>
          <a:blip r:embed="rId3">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What is a </a:t>
            </a: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Cabin Sketch"/>
              </a:rPr>
              <a:t>Metal</a:t>
            </a: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7" name="Google Shape;177;p26"/>
          <p:cNvSpPr txBox="1">
            <a:spLocks noGrp="1"/>
          </p:cNvSpPr>
          <p:nvPr>
            <p:ph type="body" idx="1"/>
          </p:nvPr>
        </p:nvSpPr>
        <p:spPr>
          <a:xfrm>
            <a:off x="389975" y="1472400"/>
            <a:ext cx="4520700" cy="2198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latin typeface="Open Sans" panose="020B0606030504020204" pitchFamily="34" charset="0"/>
                <a:ea typeface="Open Sans" panose="020B0606030504020204" pitchFamily="34" charset="0"/>
                <a:cs typeface="Open Sans" panose="020B0606030504020204" pitchFamily="34" charset="0"/>
              </a:rPr>
              <a:t>A type of matter that is a good conductor of heat and electricity.</a:t>
            </a:r>
            <a:endParaRPr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sz="1400" dirty="0">
                <a:latin typeface="Open Sans" panose="020B0606030504020204" pitchFamily="34" charset="0"/>
                <a:ea typeface="Open Sans" panose="020B0606030504020204" pitchFamily="34" charset="0"/>
                <a:cs typeface="Open Sans" panose="020B0606030504020204" pitchFamily="34" charset="0"/>
              </a:rPr>
              <a:t>Typically hard</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sz="1400" dirty="0">
                <a:latin typeface="Open Sans" panose="020B0606030504020204" pitchFamily="34" charset="0"/>
                <a:ea typeface="Open Sans" panose="020B0606030504020204" pitchFamily="34" charset="0"/>
                <a:cs typeface="Open Sans" panose="020B0606030504020204" pitchFamily="34" charset="0"/>
              </a:rPr>
              <a:t>Lustrous</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sz="1400" dirty="0">
                <a:latin typeface="Open Sans" panose="020B0606030504020204" pitchFamily="34" charset="0"/>
                <a:ea typeface="Open Sans" panose="020B0606030504020204" pitchFamily="34" charset="0"/>
                <a:cs typeface="Open Sans" panose="020B0606030504020204" pitchFamily="34" charset="0"/>
              </a:rPr>
              <a:t>Ductile</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sz="1400" dirty="0">
                <a:latin typeface="Open Sans" panose="020B0606030504020204" pitchFamily="34" charset="0"/>
                <a:ea typeface="Open Sans" panose="020B0606030504020204" pitchFamily="34" charset="0"/>
                <a:cs typeface="Open Sans" panose="020B0606030504020204" pitchFamily="34" charset="0"/>
              </a:rPr>
              <a:t>Malleable</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sz="1400" dirty="0">
                <a:latin typeface="Open Sans" panose="020B0606030504020204" pitchFamily="34" charset="0"/>
                <a:ea typeface="Open Sans" panose="020B0606030504020204" pitchFamily="34" charset="0"/>
                <a:cs typeface="Open Sans" panose="020B0606030504020204" pitchFamily="34" charset="0"/>
              </a:rPr>
              <a:t>Fusible </a:t>
            </a:r>
            <a:endParaRPr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78" name="Google Shape;178;p26"/>
          <p:cNvPicPr preferRelativeResize="0"/>
          <p:nvPr/>
        </p:nvPicPr>
        <p:blipFill>
          <a:blip r:embed="rId3">
            <a:alphaModFix/>
          </a:blip>
          <a:stretch>
            <a:fillRect/>
          </a:stretch>
        </p:blipFill>
        <p:spPr>
          <a:xfrm>
            <a:off x="4910675" y="808988"/>
            <a:ext cx="4006799" cy="3525514"/>
          </a:xfrm>
          <a:prstGeom prst="rect">
            <a:avLst/>
          </a:prstGeom>
          <a:noFill/>
          <a:ln>
            <a:noFill/>
          </a:ln>
        </p:spPr>
      </p:pic>
      <p:pic>
        <p:nvPicPr>
          <p:cNvPr id="5" name="Google Shape;64;p14"/>
          <p:cNvPicPr preferRelativeResize="0"/>
          <p:nvPr/>
        </p:nvPicPr>
        <p:blipFill>
          <a:blip r:embed="rId4">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dirty="0">
                <a:latin typeface="Open Sans" panose="020B0606030504020204" pitchFamily="34" charset="0"/>
                <a:ea typeface="Open Sans" panose="020B0606030504020204" pitchFamily="34" charset="0"/>
                <a:cs typeface="Open Sans" panose="020B0606030504020204" pitchFamily="34" charset="0"/>
              </a:rPr>
              <a:t>What is corrosion of a metal and why does it occur?</a:t>
            </a:r>
            <a:br>
              <a:rPr lang="en" sz="2400" dirty="0">
                <a:latin typeface="Open Sans" panose="020B0606030504020204" pitchFamily="34" charset="0"/>
                <a:ea typeface="Open Sans" panose="020B0606030504020204" pitchFamily="34" charset="0"/>
                <a:cs typeface="Open Sans" panose="020B0606030504020204" pitchFamily="34" charset="0"/>
              </a:rPr>
            </a:b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spcBef>
                <a:spcPts val="0"/>
              </a:spcBef>
              <a:spcAft>
                <a:spcPts val="0"/>
              </a:spcAft>
              <a:buSzPts val="2400"/>
              <a:buChar char="●"/>
            </a:pPr>
            <a:r>
              <a:rPr lang="en" sz="2400" dirty="0">
                <a:latin typeface="Open Sans" panose="020B0606030504020204" pitchFamily="34" charset="0"/>
                <a:ea typeface="Open Sans" panose="020B0606030504020204" pitchFamily="34" charset="0"/>
                <a:cs typeface="Open Sans" panose="020B0606030504020204" pitchFamily="34" charset="0"/>
              </a:rPr>
              <a:t>Is corrosion the same as rust?</a:t>
            </a:r>
            <a:endParaRPr sz="2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84" name="Google Shape;184;p27"/>
          <p:cNvGrpSpPr/>
          <p:nvPr/>
        </p:nvGrpSpPr>
        <p:grpSpPr>
          <a:xfrm>
            <a:off x="821150" y="892600"/>
            <a:ext cx="3127453" cy="2241611"/>
            <a:chOff x="821150" y="892600"/>
            <a:chExt cx="3127453" cy="2241611"/>
          </a:xfrm>
        </p:grpSpPr>
        <p:sp>
          <p:nvSpPr>
            <p:cNvPr id="185" name="Google Shape;185;p27"/>
            <p:cNvSpPr/>
            <p:nvPr/>
          </p:nvSpPr>
          <p:spPr>
            <a:xfrm>
              <a:off x="821150" y="892600"/>
              <a:ext cx="2028300" cy="1404300"/>
            </a:xfrm>
            <a:prstGeom prst="wedgeEllipseCallout">
              <a:avLst>
                <a:gd name="adj1" fmla="val -53055"/>
                <a:gd name="adj2" fmla="val 37563"/>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2118003" y="1477294"/>
              <a:ext cx="1830600" cy="1096800"/>
            </a:xfrm>
            <a:prstGeom prst="wedgeRoundRectCallout">
              <a:avLst>
                <a:gd name="adj1" fmla="val 30302"/>
                <a:gd name="adj2" fmla="val 69077"/>
                <a:gd name="adj3" fmla="val 0"/>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1304776" y="2140011"/>
              <a:ext cx="1872300" cy="994200"/>
            </a:xfrm>
            <a:prstGeom prst="wedgeRectCallout">
              <a:avLst>
                <a:gd name="adj1" fmla="val -18890"/>
                <a:gd name="adj2" fmla="val 77017"/>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txBox="1"/>
            <p:nvPr/>
          </p:nvSpPr>
          <p:spPr>
            <a:xfrm>
              <a:off x="1190438" y="1332574"/>
              <a:ext cx="1081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TURN</a:t>
              </a:r>
              <a:endParaRPr sz="1800">
                <a:latin typeface="Coming Soon"/>
                <a:ea typeface="Coming Soon"/>
                <a:cs typeface="Coming Soon"/>
                <a:sym typeface="Coming Soon"/>
              </a:endParaRPr>
            </a:p>
          </p:txBody>
        </p:sp>
        <p:sp>
          <p:nvSpPr>
            <p:cNvPr id="189" name="Google Shape;189;p27"/>
            <p:cNvSpPr txBox="1"/>
            <p:nvPr/>
          </p:nvSpPr>
          <p:spPr>
            <a:xfrm>
              <a:off x="1611713" y="2224380"/>
              <a:ext cx="14457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ming Soon"/>
                  <a:ea typeface="Coming Soon"/>
                  <a:cs typeface="Coming Soon"/>
                  <a:sym typeface="Coming Soon"/>
                </a:rPr>
                <a:t>TALK</a:t>
              </a:r>
              <a:endParaRPr sz="2400">
                <a:latin typeface="Coming Soon"/>
                <a:ea typeface="Coming Soon"/>
                <a:cs typeface="Coming Soon"/>
                <a:sym typeface="Coming Soon"/>
              </a:endParaRPr>
            </a:p>
          </p:txBody>
        </p:sp>
        <p:sp>
          <p:nvSpPr>
            <p:cNvPr id="190" name="Google Shape;190;p27"/>
            <p:cNvSpPr txBox="1"/>
            <p:nvPr/>
          </p:nvSpPr>
          <p:spPr>
            <a:xfrm>
              <a:off x="2272029" y="1561283"/>
              <a:ext cx="1081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ing Soon"/>
                  <a:ea typeface="Coming Soon"/>
                  <a:cs typeface="Coming Soon"/>
                  <a:sym typeface="Coming Soon"/>
                </a:rPr>
                <a:t>AND</a:t>
              </a:r>
              <a:endParaRPr>
                <a:latin typeface="Coming Soon"/>
                <a:ea typeface="Coming Soon"/>
                <a:cs typeface="Coming Soon"/>
                <a:sym typeface="Coming Soon"/>
              </a:endParaRPr>
            </a:p>
          </p:txBody>
        </p:sp>
      </p:grpSp>
      <p:pic>
        <p:nvPicPr>
          <p:cNvPr id="10" name="Google Shape;64;p14"/>
          <p:cNvPicPr preferRelativeResize="0"/>
          <p:nvPr/>
        </p:nvPicPr>
        <p:blipFill>
          <a:blip r:embed="rId3">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165925" y="544525"/>
            <a:ext cx="41877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rgbClr val="B45F06"/>
                </a:solidFill>
                <a:latin typeface="Open Sans" panose="020B0606030504020204" pitchFamily="34" charset="0"/>
                <a:ea typeface="Open Sans" panose="020B0606030504020204" pitchFamily="34" charset="0"/>
                <a:cs typeface="Open Sans" panose="020B0606030504020204" pitchFamily="34" charset="0"/>
                <a:sym typeface="Cabin Sketch"/>
              </a:rPr>
              <a:t>Corrosion</a:t>
            </a:r>
            <a:endParaRPr sz="2400" b="1" dirty="0">
              <a:solidFill>
                <a:srgbClr val="B45F06"/>
              </a:solidFill>
              <a:latin typeface="Open Sans" panose="020B0606030504020204" pitchFamily="34" charset="0"/>
              <a:ea typeface="Open Sans" panose="020B0606030504020204" pitchFamily="34" charset="0"/>
              <a:cs typeface="Open Sans" panose="020B0606030504020204" pitchFamily="34" charset="0"/>
              <a:sym typeface="Cabin Sketch"/>
            </a:endParaRPr>
          </a:p>
        </p:txBody>
      </p:sp>
      <p:sp>
        <p:nvSpPr>
          <p:cNvPr id="196" name="Google Shape;196;p28"/>
          <p:cNvSpPr txBox="1">
            <a:spLocks noGrp="1"/>
          </p:cNvSpPr>
          <p:nvPr>
            <p:ph type="body" idx="1"/>
          </p:nvPr>
        </p:nvSpPr>
        <p:spPr>
          <a:xfrm>
            <a:off x="-17525" y="1225225"/>
            <a:ext cx="4589400" cy="124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latin typeface="Open Sans" panose="020B0606030504020204" pitchFamily="34" charset="0"/>
                <a:ea typeface="Open Sans" panose="020B0606030504020204" pitchFamily="34" charset="0"/>
                <a:cs typeface="Open Sans" panose="020B0606030504020204" pitchFamily="34" charset="0"/>
              </a:rPr>
              <a:t>Chemical change of a metal surface when it’s exposed to oxygen in the environment.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00" name="Google Shape;200;p28"/>
          <p:cNvSpPr txBox="1">
            <a:spLocks noGrp="1"/>
          </p:cNvSpPr>
          <p:nvPr>
            <p:ph type="body" idx="2"/>
          </p:nvPr>
        </p:nvSpPr>
        <p:spPr>
          <a:xfrm>
            <a:off x="-17525" y="3147325"/>
            <a:ext cx="4774200" cy="130557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Form of corrosion, specifically for iron and its alloys. </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A reddish- or yellowish-brown flaky coating of </a:t>
            </a:r>
            <a:r>
              <a:rPr lang="en" dirty="0">
                <a:solidFill>
                  <a:srgbClr val="B45F06"/>
                </a:solidFill>
                <a:latin typeface="Open Sans" panose="020B0606030504020204" pitchFamily="34" charset="0"/>
                <a:ea typeface="Open Sans" panose="020B0606030504020204" pitchFamily="34" charset="0"/>
                <a:cs typeface="Open Sans" panose="020B0606030504020204" pitchFamily="34" charset="0"/>
              </a:rPr>
              <a:t>iron oxide</a:t>
            </a:r>
            <a:r>
              <a:rPr lang="en"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Times New Roman"/>
              </a:rPr>
              <a:t>.</a:t>
            </a:r>
            <a:r>
              <a:rPr lang="en" dirty="0">
                <a:latin typeface="Open Sans" panose="020B0606030504020204" pitchFamily="34" charset="0"/>
                <a:ea typeface="Open Sans" panose="020B0606030504020204" pitchFamily="34" charset="0"/>
                <a:cs typeface="Open Sans" panose="020B0606030504020204" pitchFamily="34" charset="0"/>
                <a:sym typeface="Times New Roman"/>
              </a:rPr>
              <a:t>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99" name="Google Shape;199;p28"/>
          <p:cNvSpPr txBox="1">
            <a:spLocks noGrp="1"/>
          </p:cNvSpPr>
          <p:nvPr>
            <p:ph type="title" idx="4294967295"/>
          </p:nvPr>
        </p:nvSpPr>
        <p:spPr>
          <a:xfrm>
            <a:off x="-35664" y="2395451"/>
            <a:ext cx="4405313" cy="830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rgbClr val="B45F06"/>
                </a:solidFill>
                <a:latin typeface="Open Sans" panose="020B0606030504020204" pitchFamily="34" charset="0"/>
                <a:ea typeface="Open Sans" panose="020B0606030504020204" pitchFamily="34" charset="0"/>
                <a:cs typeface="Open Sans" panose="020B0606030504020204" pitchFamily="34" charset="0"/>
                <a:sym typeface="Cabin Sketch"/>
              </a:rPr>
              <a:t>Rust</a:t>
            </a:r>
            <a:endParaRPr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97" name="Google Shape;197;p28"/>
          <p:cNvSpPr txBox="1"/>
          <p:nvPr/>
        </p:nvSpPr>
        <p:spPr>
          <a:xfrm>
            <a:off x="3569951" y="4242025"/>
            <a:ext cx="5441100" cy="2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latin typeface="Open Sans"/>
                <a:ea typeface="Open Sans"/>
                <a:cs typeface="Open Sans"/>
                <a:sym typeface="Open Sans"/>
              </a:rPr>
              <a:t>Picture Credit</a:t>
            </a:r>
            <a:r>
              <a:rPr lang="en" sz="800" dirty="0">
                <a:solidFill>
                  <a:schemeClr val="bg2"/>
                </a:solidFill>
                <a:latin typeface="Open Sans"/>
                <a:ea typeface="Open Sans"/>
                <a:cs typeface="Open Sans"/>
                <a:sym typeface="Open Sans"/>
              </a:rPr>
              <a:t>: </a:t>
            </a:r>
            <a:r>
              <a:rPr lang="en" sz="800" u="sng" dirty="0">
                <a:solidFill>
                  <a:schemeClr val="bg2"/>
                </a:solidFill>
                <a:latin typeface="Open Sans"/>
                <a:ea typeface="Open Sans"/>
                <a:cs typeface="Open Sans"/>
                <a:sym typeface="Open Sans"/>
              </a:rPr>
              <a:t>Creative Commons</a:t>
            </a:r>
            <a:r>
              <a:rPr lang="en" sz="800" dirty="0">
                <a:solidFill>
                  <a:schemeClr val="bg2"/>
                </a:solidFill>
                <a:latin typeface="Open Sans"/>
                <a:ea typeface="Open Sans"/>
                <a:cs typeface="Open Sans"/>
                <a:sym typeface="Open Sans"/>
              </a:rPr>
              <a:t> </a:t>
            </a:r>
            <a:endParaRPr sz="800" dirty="0">
              <a:solidFill>
                <a:schemeClr val="bg2"/>
              </a:solidFill>
              <a:latin typeface="Open Sans"/>
              <a:ea typeface="Open Sans"/>
              <a:cs typeface="Open Sans"/>
              <a:sym typeface="Open Sans"/>
            </a:endParaRPr>
          </a:p>
        </p:txBody>
      </p:sp>
      <p:pic>
        <p:nvPicPr>
          <p:cNvPr id="198" name="Google Shape;198;p28"/>
          <p:cNvPicPr preferRelativeResize="0"/>
          <p:nvPr/>
        </p:nvPicPr>
        <p:blipFill>
          <a:blip r:embed="rId3">
            <a:alphaModFix/>
          </a:blip>
          <a:stretch>
            <a:fillRect/>
          </a:stretch>
        </p:blipFill>
        <p:spPr>
          <a:xfrm>
            <a:off x="4724400" y="901475"/>
            <a:ext cx="4286651" cy="3340550"/>
          </a:xfrm>
          <a:prstGeom prst="rect">
            <a:avLst/>
          </a:prstGeom>
          <a:noFill/>
          <a:ln>
            <a:noFill/>
          </a:ln>
        </p:spPr>
      </p:pic>
      <p:pic>
        <p:nvPicPr>
          <p:cNvPr id="8" name="Google Shape;64;p14"/>
          <p:cNvPicPr preferRelativeResize="0"/>
          <p:nvPr/>
        </p:nvPicPr>
        <p:blipFill>
          <a:blip r:embed="rId4">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dirty="0">
                <a:latin typeface="Open Sans" panose="020B0606030504020204" pitchFamily="34" charset="0"/>
                <a:ea typeface="Open Sans" panose="020B0606030504020204" pitchFamily="34" charset="0"/>
                <a:cs typeface="Open Sans" panose="020B0606030504020204" pitchFamily="34" charset="0"/>
              </a:rPr>
              <a:t>What are some examples of corrosion that you’ve seen in your everyday life?</a:t>
            </a:r>
            <a:endParaRPr sz="2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06" name="Google Shape;206;p29"/>
          <p:cNvGrpSpPr/>
          <p:nvPr/>
        </p:nvGrpSpPr>
        <p:grpSpPr>
          <a:xfrm>
            <a:off x="821150" y="892600"/>
            <a:ext cx="3127453" cy="2241611"/>
            <a:chOff x="821150" y="892600"/>
            <a:chExt cx="3127453" cy="2241611"/>
          </a:xfrm>
        </p:grpSpPr>
        <p:sp>
          <p:nvSpPr>
            <p:cNvPr id="207" name="Google Shape;207;p29"/>
            <p:cNvSpPr/>
            <p:nvPr/>
          </p:nvSpPr>
          <p:spPr>
            <a:xfrm>
              <a:off x="821150" y="892600"/>
              <a:ext cx="2028300" cy="1404300"/>
            </a:xfrm>
            <a:prstGeom prst="wedgeEllipseCallout">
              <a:avLst>
                <a:gd name="adj1" fmla="val -53055"/>
                <a:gd name="adj2" fmla="val 37563"/>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2118003" y="1477294"/>
              <a:ext cx="1830600" cy="1096800"/>
            </a:xfrm>
            <a:prstGeom prst="wedgeRoundRectCallout">
              <a:avLst>
                <a:gd name="adj1" fmla="val 30302"/>
                <a:gd name="adj2" fmla="val 69077"/>
                <a:gd name="adj3" fmla="val 0"/>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304776" y="2140011"/>
              <a:ext cx="1872300" cy="994200"/>
            </a:xfrm>
            <a:prstGeom prst="wedgeRectCallout">
              <a:avLst>
                <a:gd name="adj1" fmla="val -18890"/>
                <a:gd name="adj2" fmla="val 77017"/>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txBox="1"/>
            <p:nvPr/>
          </p:nvSpPr>
          <p:spPr>
            <a:xfrm>
              <a:off x="1190438" y="1332574"/>
              <a:ext cx="1081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TURN</a:t>
              </a:r>
              <a:endParaRPr sz="1800">
                <a:latin typeface="Coming Soon"/>
                <a:ea typeface="Coming Soon"/>
                <a:cs typeface="Coming Soon"/>
                <a:sym typeface="Coming Soon"/>
              </a:endParaRPr>
            </a:p>
          </p:txBody>
        </p:sp>
        <p:sp>
          <p:nvSpPr>
            <p:cNvPr id="211" name="Google Shape;211;p29"/>
            <p:cNvSpPr txBox="1"/>
            <p:nvPr/>
          </p:nvSpPr>
          <p:spPr>
            <a:xfrm>
              <a:off x="1611713" y="2224380"/>
              <a:ext cx="14457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ming Soon"/>
                  <a:ea typeface="Coming Soon"/>
                  <a:cs typeface="Coming Soon"/>
                  <a:sym typeface="Coming Soon"/>
                </a:rPr>
                <a:t>TALK</a:t>
              </a:r>
              <a:endParaRPr sz="2400">
                <a:latin typeface="Coming Soon"/>
                <a:ea typeface="Coming Soon"/>
                <a:cs typeface="Coming Soon"/>
                <a:sym typeface="Coming Soon"/>
              </a:endParaRPr>
            </a:p>
          </p:txBody>
        </p:sp>
        <p:sp>
          <p:nvSpPr>
            <p:cNvPr id="212" name="Google Shape;212;p29"/>
            <p:cNvSpPr txBox="1"/>
            <p:nvPr/>
          </p:nvSpPr>
          <p:spPr>
            <a:xfrm>
              <a:off x="2272029" y="1561283"/>
              <a:ext cx="1081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ing Soon"/>
                  <a:ea typeface="Coming Soon"/>
                  <a:cs typeface="Coming Soon"/>
                  <a:sym typeface="Coming Soon"/>
                </a:rPr>
                <a:t>AND</a:t>
              </a:r>
              <a:endParaRPr>
                <a:latin typeface="Coming Soon"/>
                <a:ea typeface="Coming Soon"/>
                <a:cs typeface="Coming Soon"/>
                <a:sym typeface="Coming Soon"/>
              </a:endParaRPr>
            </a:p>
          </p:txBody>
        </p:sp>
      </p:grpSp>
      <p:pic>
        <p:nvPicPr>
          <p:cNvPr id="10" name="Google Shape;64;p14"/>
          <p:cNvPicPr preferRelativeResize="0"/>
          <p:nvPr/>
        </p:nvPicPr>
        <p:blipFill>
          <a:blip r:embed="rId3">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9CB9C"/>
            </a:gs>
          </a:gsLst>
          <a:path path="circle">
            <a:fillToRect r="100000" b="100000"/>
          </a:path>
          <a:tileRect l="-100000" t="-100000"/>
        </a:gradFill>
        <a:effectLst/>
      </p:bgPr>
    </p:bg>
    <p:spTree>
      <p:nvGrpSpPr>
        <p:cNvPr id="1" name="Shape 216"/>
        <p:cNvGrpSpPr/>
        <p:nvPr/>
      </p:nvGrpSpPr>
      <p:grpSpPr>
        <a:xfrm>
          <a:off x="0" y="0"/>
          <a:ext cx="0" cy="0"/>
          <a:chOff x="0" y="0"/>
          <a:chExt cx="0" cy="0"/>
        </a:xfrm>
      </p:grpSpPr>
      <p:pic>
        <p:nvPicPr>
          <p:cNvPr id="218" name="Google Shape;218;p30"/>
          <p:cNvPicPr preferRelativeResize="0"/>
          <p:nvPr/>
        </p:nvPicPr>
        <p:blipFill>
          <a:blip r:embed="rId3">
            <a:alphaModFix/>
          </a:blip>
          <a:stretch>
            <a:fillRect/>
          </a:stretch>
        </p:blipFill>
        <p:spPr>
          <a:xfrm>
            <a:off x="2199271" y="261365"/>
            <a:ext cx="2810575" cy="3747434"/>
          </a:xfrm>
          <a:prstGeom prst="rect">
            <a:avLst/>
          </a:prstGeom>
          <a:noFill/>
          <a:ln>
            <a:noFill/>
          </a:ln>
        </p:spPr>
      </p:pic>
      <p:pic>
        <p:nvPicPr>
          <p:cNvPr id="219" name="Google Shape;219;p30"/>
          <p:cNvPicPr preferRelativeResize="0"/>
          <p:nvPr/>
        </p:nvPicPr>
        <p:blipFill>
          <a:blip r:embed="rId4">
            <a:alphaModFix/>
          </a:blip>
          <a:stretch>
            <a:fillRect/>
          </a:stretch>
        </p:blipFill>
        <p:spPr>
          <a:xfrm>
            <a:off x="5097921" y="2178369"/>
            <a:ext cx="2064044" cy="2752051"/>
          </a:xfrm>
          <a:prstGeom prst="rect">
            <a:avLst/>
          </a:prstGeom>
          <a:noFill/>
          <a:ln>
            <a:noFill/>
          </a:ln>
        </p:spPr>
      </p:pic>
      <p:pic>
        <p:nvPicPr>
          <p:cNvPr id="220" name="Google Shape;220;p30"/>
          <p:cNvPicPr preferRelativeResize="0"/>
          <p:nvPr/>
        </p:nvPicPr>
        <p:blipFill>
          <a:blip r:embed="rId5">
            <a:alphaModFix/>
          </a:blip>
          <a:stretch>
            <a:fillRect/>
          </a:stretch>
        </p:blipFill>
        <p:spPr>
          <a:xfrm>
            <a:off x="216866" y="168251"/>
            <a:ext cx="1835600" cy="2752051"/>
          </a:xfrm>
          <a:prstGeom prst="rect">
            <a:avLst/>
          </a:prstGeom>
          <a:noFill/>
          <a:ln>
            <a:noFill/>
          </a:ln>
        </p:spPr>
      </p:pic>
      <p:pic>
        <p:nvPicPr>
          <p:cNvPr id="221" name="Google Shape;221;p30"/>
          <p:cNvPicPr preferRelativeResize="0"/>
          <p:nvPr/>
        </p:nvPicPr>
        <p:blipFill>
          <a:blip r:embed="rId6">
            <a:alphaModFix/>
          </a:blip>
          <a:stretch>
            <a:fillRect/>
          </a:stretch>
        </p:blipFill>
        <p:spPr>
          <a:xfrm>
            <a:off x="5259918" y="27157"/>
            <a:ext cx="2810566" cy="2107925"/>
          </a:xfrm>
          <a:prstGeom prst="rect">
            <a:avLst/>
          </a:prstGeom>
          <a:noFill/>
          <a:ln>
            <a:noFill/>
          </a:ln>
        </p:spPr>
      </p:pic>
      <p:pic>
        <p:nvPicPr>
          <p:cNvPr id="6" name="Google Shape;64;p14"/>
          <p:cNvPicPr preferRelativeResize="0"/>
          <p:nvPr/>
        </p:nvPicPr>
        <p:blipFill>
          <a:blip r:embed="rId7">
            <a:alphaModFix/>
          </a:blip>
          <a:stretch>
            <a:fillRect/>
          </a:stretch>
        </p:blipFill>
        <p:spPr>
          <a:xfrm>
            <a:off x="304804" y="4575901"/>
            <a:ext cx="8839196" cy="4030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rPr>
              <a:t>Are all </a:t>
            </a: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Metals</a:t>
            </a:r>
            <a:r>
              <a:rPr lang="en" sz="2400" b="1" dirty="0">
                <a:solidFill>
                  <a:srgbClr val="0070C0"/>
                </a:solidFill>
              </a:rPr>
              <a:t> Equal?</a:t>
            </a:r>
            <a:endParaRPr sz="2400" b="1" dirty="0">
              <a:solidFill>
                <a:srgbClr val="0070C0"/>
              </a:solidFill>
            </a:endParaRPr>
          </a:p>
        </p:txBody>
      </p:sp>
      <p:sp>
        <p:nvSpPr>
          <p:cNvPr id="227" name="Google Shape;227;p3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Some metals do not corrode easily due to their low reactivity. </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Gold, Platinum, Silver</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When oxidized, other metals form a coating on the surface. </a:t>
            </a:r>
            <a:br>
              <a:rPr lang="en" sz="1400" dirty="0">
                <a:latin typeface="Open Sans" panose="020B0606030504020204" pitchFamily="34" charset="0"/>
                <a:ea typeface="Open Sans" panose="020B0606030504020204" pitchFamily="34" charset="0"/>
                <a:cs typeface="Open Sans" panose="020B0606030504020204" pitchFamily="34" charset="0"/>
              </a:rPr>
            </a:br>
            <a:r>
              <a:rPr lang="en" sz="1400" dirty="0">
                <a:latin typeface="Open Sans" panose="020B0606030504020204" pitchFamily="34" charset="0"/>
                <a:ea typeface="Open Sans" panose="020B0606030504020204" pitchFamily="34" charset="0"/>
                <a:cs typeface="Open Sans" panose="020B0606030504020204" pitchFamily="34" charset="0"/>
              </a:rPr>
              <a:t>This protects the metal from further corrosion.</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Aluminum</a:t>
            </a:r>
            <a:endParaRPr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b="1" dirty="0">
                <a:solidFill>
                  <a:srgbClr val="E69138"/>
                </a:solidFill>
                <a:latin typeface="Open Sans" panose="020B0606030504020204" pitchFamily="34" charset="0"/>
                <a:ea typeface="Open Sans" panose="020B0606030504020204" pitchFamily="34" charset="0"/>
                <a:cs typeface="Open Sans" panose="020B0606030504020204" pitchFamily="34" charset="0"/>
              </a:rPr>
              <a:t>Copper</a:t>
            </a:r>
            <a:r>
              <a:rPr lang="en" dirty="0">
                <a:latin typeface="Open Sans" panose="020B0606030504020204" pitchFamily="34" charset="0"/>
                <a:ea typeface="Open Sans" panose="020B0606030504020204" pitchFamily="34" charset="0"/>
                <a:cs typeface="Open Sans" panose="020B0606030504020204" pitchFamily="34" charset="0"/>
              </a:rPr>
              <a:t> </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Complete corrosion of metal</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iron</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228" name="Google Shape;228;p31"/>
          <p:cNvPicPr preferRelativeResize="0"/>
          <p:nvPr/>
        </p:nvPicPr>
        <p:blipFill>
          <a:blip r:embed="rId3">
            <a:alphaModFix/>
          </a:blip>
          <a:stretch>
            <a:fillRect/>
          </a:stretch>
        </p:blipFill>
        <p:spPr>
          <a:xfrm>
            <a:off x="4122150" y="2797950"/>
            <a:ext cx="1850050" cy="1750679"/>
          </a:xfrm>
          <a:prstGeom prst="rect">
            <a:avLst/>
          </a:prstGeom>
          <a:noFill/>
          <a:ln>
            <a:noFill/>
          </a:ln>
        </p:spPr>
      </p:pic>
      <p:pic>
        <p:nvPicPr>
          <p:cNvPr id="229" name="Google Shape;229;p31"/>
          <p:cNvPicPr preferRelativeResize="0"/>
          <p:nvPr/>
        </p:nvPicPr>
        <p:blipFill rotWithShape="1">
          <a:blip r:embed="rId4">
            <a:alphaModFix/>
          </a:blip>
          <a:srcRect t="9623" b="28086"/>
          <a:stretch/>
        </p:blipFill>
        <p:spPr>
          <a:xfrm>
            <a:off x="6908150" y="2571750"/>
            <a:ext cx="1850050" cy="2048300"/>
          </a:xfrm>
          <a:prstGeom prst="rect">
            <a:avLst/>
          </a:prstGeom>
          <a:noFill/>
          <a:ln>
            <a:noFill/>
          </a:ln>
        </p:spPr>
      </p:pic>
      <p:sp>
        <p:nvSpPr>
          <p:cNvPr id="230" name="Google Shape;230;p31"/>
          <p:cNvSpPr/>
          <p:nvPr/>
        </p:nvSpPr>
        <p:spPr>
          <a:xfrm>
            <a:off x="6032775" y="3413938"/>
            <a:ext cx="814800" cy="518700"/>
          </a:xfrm>
          <a:prstGeom prst="rightArrow">
            <a:avLst>
              <a:gd name="adj1" fmla="val 50000"/>
              <a:gd name="adj2" fmla="val 50000"/>
            </a:avLst>
          </a:prstGeom>
          <a:solidFill>
            <a:srgbClr val="FFFFFF"/>
          </a:solidFill>
          <a:ln w="762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64;p14"/>
          <p:cNvPicPr preferRelativeResize="0"/>
          <p:nvPr/>
        </p:nvPicPr>
        <p:blipFill>
          <a:blip r:embed="rId5">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Warm-Up</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Google Shape;68;p14"/>
          <p:cNvSpPr txBox="1">
            <a:spLocks noGrp="1"/>
          </p:cNvSpPr>
          <p:nvPr>
            <p:ph type="body" idx="1"/>
          </p:nvPr>
        </p:nvSpPr>
        <p:spPr>
          <a:xfrm>
            <a:off x="226700" y="1246900"/>
            <a:ext cx="5875500" cy="3336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sz="1400" dirty="0">
                <a:latin typeface="Open Sans" panose="020B0606030504020204" pitchFamily="34" charset="0"/>
                <a:ea typeface="Open Sans" panose="020B0606030504020204" pitchFamily="34" charset="0"/>
                <a:cs typeface="Open Sans" panose="020B0606030504020204" pitchFamily="34" charset="0"/>
              </a:rPr>
              <a:t>Go to the table with the nail samples and observe each nail. </a:t>
            </a:r>
            <a:br>
              <a:rPr lang="en" sz="1400" dirty="0">
                <a:latin typeface="Open Sans" panose="020B0606030504020204" pitchFamily="34" charset="0"/>
                <a:ea typeface="Open Sans" panose="020B0606030504020204" pitchFamily="34" charset="0"/>
                <a:cs typeface="Open Sans" panose="020B0606030504020204" pitchFamily="34" charset="0"/>
              </a:rPr>
            </a:br>
            <a:r>
              <a:rPr lang="en" sz="1400" b="1" dirty="0">
                <a:latin typeface="Open Sans" panose="020B0606030504020204" pitchFamily="34" charset="0"/>
                <a:ea typeface="Open Sans" panose="020B0606030504020204" pitchFamily="34" charset="0"/>
                <a:cs typeface="Open Sans" panose="020B0606030504020204" pitchFamily="34" charset="0"/>
              </a:rPr>
              <a:t>DO NOT</a:t>
            </a:r>
            <a:r>
              <a:rPr lang="en" sz="1400" dirty="0">
                <a:latin typeface="Open Sans" panose="020B0606030504020204" pitchFamily="34" charset="0"/>
                <a:ea typeface="Open Sans" panose="020B0606030504020204" pitchFamily="34" charset="0"/>
                <a:cs typeface="Open Sans" panose="020B0606030504020204" pitchFamily="34" charset="0"/>
              </a:rPr>
              <a:t> touch the test tubes or nails!</a:t>
            </a:r>
            <a:br>
              <a:rPr lang="en" sz="1400" dirty="0">
                <a:latin typeface="Open Sans" panose="020B0606030504020204" pitchFamily="34" charset="0"/>
                <a:ea typeface="Open Sans" panose="020B0606030504020204" pitchFamily="34" charset="0"/>
                <a:cs typeface="Open Sans" panose="020B0606030504020204" pitchFamily="34" charset="0"/>
              </a:rPr>
            </a:b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AutoNum type="arabicParenR"/>
            </a:pPr>
            <a:r>
              <a:rPr lang="en" sz="1400" dirty="0">
                <a:latin typeface="Open Sans" panose="020B0606030504020204" pitchFamily="34" charset="0"/>
                <a:ea typeface="Open Sans" panose="020B0606030504020204" pitchFamily="34" charset="0"/>
                <a:cs typeface="Open Sans" panose="020B0606030504020204" pitchFamily="34" charset="0"/>
              </a:rPr>
              <a:t>Get a printout of today’s notes </a:t>
            </a:r>
            <a:r>
              <a:rPr lang="en" sz="1400" i="1" dirty="0">
                <a:latin typeface="Open Sans" panose="020B0606030504020204" pitchFamily="34" charset="0"/>
                <a:ea typeface="Open Sans" panose="020B0606030504020204" pitchFamily="34" charset="0"/>
                <a:cs typeface="Open Sans" panose="020B0606030504020204" pitchFamily="34" charset="0"/>
              </a:rPr>
              <a:t>(next to the nails)</a:t>
            </a:r>
            <a:r>
              <a:rPr lang="en" sz="1400" dirty="0">
                <a:latin typeface="Open Sans" panose="020B0606030504020204" pitchFamily="34" charset="0"/>
                <a:ea typeface="Open Sans" panose="020B0606030504020204" pitchFamily="34" charset="0"/>
                <a:cs typeface="Open Sans" panose="020B0606030504020204" pitchFamily="34" charset="0"/>
              </a:rPr>
              <a:t> </a:t>
            </a:r>
            <a:br>
              <a:rPr lang="en" sz="1400" dirty="0">
                <a:latin typeface="Open Sans" panose="020B0606030504020204" pitchFamily="34" charset="0"/>
                <a:ea typeface="Open Sans" panose="020B0606030504020204" pitchFamily="34" charset="0"/>
                <a:cs typeface="Open Sans" panose="020B0606030504020204" pitchFamily="34" charset="0"/>
              </a:rPr>
            </a:br>
            <a:r>
              <a:rPr lang="en" sz="1400" dirty="0">
                <a:latin typeface="Open Sans" panose="020B0606030504020204" pitchFamily="34" charset="0"/>
                <a:ea typeface="Open Sans" panose="020B0606030504020204" pitchFamily="34" charset="0"/>
                <a:cs typeface="Open Sans" panose="020B0606030504020204" pitchFamily="34" charset="0"/>
              </a:rPr>
              <a:t>and head back to your seat. </a:t>
            </a:r>
            <a:br>
              <a:rPr lang="en" sz="1400" dirty="0">
                <a:latin typeface="Open Sans" panose="020B0606030504020204" pitchFamily="34" charset="0"/>
                <a:ea typeface="Open Sans" panose="020B0606030504020204" pitchFamily="34" charset="0"/>
                <a:cs typeface="Open Sans" panose="020B0606030504020204" pitchFamily="34" charset="0"/>
              </a:rPr>
            </a:b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AutoNum type="arabicParenR"/>
            </a:pPr>
            <a:r>
              <a:rPr lang="en" sz="1400" dirty="0">
                <a:latin typeface="Open Sans" panose="020B0606030504020204" pitchFamily="34" charset="0"/>
                <a:ea typeface="Open Sans" panose="020B0606030504020204" pitchFamily="34" charset="0"/>
                <a:cs typeface="Open Sans" panose="020B0606030504020204" pitchFamily="34" charset="0"/>
              </a:rPr>
              <a:t>Individually </a:t>
            </a:r>
            <a:r>
              <a:rPr lang="en" sz="1400" i="1" dirty="0">
                <a:latin typeface="Open Sans" panose="020B0606030504020204" pitchFamily="34" charset="0"/>
                <a:ea typeface="Open Sans" panose="020B0606030504020204" pitchFamily="34" charset="0"/>
                <a:cs typeface="Open Sans" panose="020B0606030504020204" pitchFamily="34" charset="0"/>
              </a:rPr>
              <a:t>(yes, without talking)</a:t>
            </a:r>
            <a:r>
              <a:rPr lang="en" sz="1400" dirty="0">
                <a:latin typeface="Open Sans" panose="020B0606030504020204" pitchFamily="34" charset="0"/>
                <a:ea typeface="Open Sans" panose="020B0606030504020204" pitchFamily="34" charset="0"/>
                <a:cs typeface="Open Sans" panose="020B0606030504020204" pitchFamily="34" charset="0"/>
              </a:rPr>
              <a:t>...</a:t>
            </a:r>
            <a:br>
              <a:rPr lang="en" sz="1400" dirty="0">
                <a:latin typeface="Open Sans" panose="020B0606030504020204" pitchFamily="34" charset="0"/>
                <a:ea typeface="Open Sans" panose="020B0606030504020204" pitchFamily="34" charset="0"/>
                <a:cs typeface="Open Sans" panose="020B0606030504020204" pitchFamily="34" charset="0"/>
              </a:rPr>
            </a:br>
            <a:r>
              <a:rPr lang="en" sz="1400" dirty="0">
                <a:latin typeface="Open Sans" panose="020B0606030504020204" pitchFamily="34" charset="0"/>
                <a:ea typeface="Open Sans" panose="020B0606030504020204" pitchFamily="34" charset="0"/>
                <a:cs typeface="Open Sans" panose="020B0606030504020204" pitchFamily="34" charset="0"/>
              </a:rPr>
              <a:t>Write your observations, explanations, and any questions that you have at the top of your notes.</a:t>
            </a:r>
            <a:endParaRPr sz="14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600"/>
              </a:spcBef>
              <a:spcAft>
                <a:spcPts val="0"/>
              </a:spcAft>
              <a:buNone/>
            </a:pP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0" algn="l" rtl="0">
              <a:spcBef>
                <a:spcPts val="1600"/>
              </a:spcBef>
              <a:spcAft>
                <a:spcPts val="0"/>
              </a:spcAft>
              <a:buNone/>
            </a:pPr>
            <a:endParaRPr dirty="0"/>
          </a:p>
          <a:p>
            <a:pPr marL="0" lvl="0" indent="0" algn="l" rtl="0">
              <a:spcBef>
                <a:spcPts val="1600"/>
              </a:spcBef>
              <a:spcAft>
                <a:spcPts val="0"/>
              </a:spcAft>
              <a:buNone/>
            </a:pPr>
            <a:endParaRPr dirty="0"/>
          </a:p>
          <a:p>
            <a:pPr marL="914400" lvl="0" indent="0" algn="l" rtl="0">
              <a:spcBef>
                <a:spcPts val="1600"/>
              </a:spcBef>
              <a:spcAft>
                <a:spcPts val="0"/>
              </a:spcAft>
              <a:buNone/>
            </a:pPr>
            <a:endParaRPr dirty="0"/>
          </a:p>
          <a:p>
            <a:pPr marL="914400" lvl="0" indent="0" algn="l" rtl="0">
              <a:spcBef>
                <a:spcPts val="1600"/>
              </a:spcBef>
              <a:spcAft>
                <a:spcPts val="1600"/>
              </a:spcAft>
              <a:buNone/>
            </a:pPr>
            <a:endParaRPr dirty="0"/>
          </a:p>
        </p:txBody>
      </p:sp>
      <p:pic>
        <p:nvPicPr>
          <p:cNvPr id="69" name="Google Shape;69;p14"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title="Electric  - 5 Minute Countdown">
            <a:hlinkClick r:id="rId3"/>
          </p:cNvPr>
          <p:cNvPicPr preferRelativeResize="0"/>
          <p:nvPr/>
        </p:nvPicPr>
        <p:blipFill>
          <a:blip r:embed="rId4">
            <a:alphaModFix/>
          </a:blip>
          <a:stretch>
            <a:fillRect/>
          </a:stretch>
        </p:blipFill>
        <p:spPr>
          <a:xfrm>
            <a:off x="5980400" y="1437413"/>
            <a:ext cx="3024900" cy="2268675"/>
          </a:xfrm>
          <a:prstGeom prst="rect">
            <a:avLst/>
          </a:prstGeom>
          <a:noFill/>
          <a:ln>
            <a:noFill/>
          </a:ln>
        </p:spPr>
      </p:pic>
      <p:pic>
        <p:nvPicPr>
          <p:cNvPr id="5" name="Google Shape;64;p14"/>
          <p:cNvPicPr preferRelativeResize="0"/>
          <p:nvPr/>
        </p:nvPicPr>
        <p:blipFill>
          <a:blip r:embed="rId5">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dirty="0">
                <a:latin typeface="Open Sans" panose="020B0606030504020204" pitchFamily="34" charset="0"/>
                <a:ea typeface="Open Sans" panose="020B0606030504020204" pitchFamily="34" charset="0"/>
                <a:cs typeface="Open Sans" panose="020B0606030504020204" pitchFamily="34" charset="0"/>
              </a:rPr>
              <a:t>How can corrosion be prevented?</a:t>
            </a:r>
            <a:endParaRPr sz="2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36" name="Google Shape;236;p32"/>
          <p:cNvGrpSpPr/>
          <p:nvPr/>
        </p:nvGrpSpPr>
        <p:grpSpPr>
          <a:xfrm>
            <a:off x="821150" y="892600"/>
            <a:ext cx="3127453" cy="2241611"/>
            <a:chOff x="821150" y="892600"/>
            <a:chExt cx="3127453" cy="2241611"/>
          </a:xfrm>
        </p:grpSpPr>
        <p:sp>
          <p:nvSpPr>
            <p:cNvPr id="237" name="Google Shape;237;p32"/>
            <p:cNvSpPr/>
            <p:nvPr/>
          </p:nvSpPr>
          <p:spPr>
            <a:xfrm>
              <a:off x="821150" y="892600"/>
              <a:ext cx="2028300" cy="1404300"/>
            </a:xfrm>
            <a:prstGeom prst="wedgeEllipseCallout">
              <a:avLst>
                <a:gd name="adj1" fmla="val -53055"/>
                <a:gd name="adj2" fmla="val 37563"/>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2118003" y="1477294"/>
              <a:ext cx="1830600" cy="1096800"/>
            </a:xfrm>
            <a:prstGeom prst="wedgeRoundRectCallout">
              <a:avLst>
                <a:gd name="adj1" fmla="val 30302"/>
                <a:gd name="adj2" fmla="val 69077"/>
                <a:gd name="adj3" fmla="val 0"/>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1304776" y="2140011"/>
              <a:ext cx="1872300" cy="994200"/>
            </a:xfrm>
            <a:prstGeom prst="wedgeRectCallout">
              <a:avLst>
                <a:gd name="adj1" fmla="val -18890"/>
                <a:gd name="adj2" fmla="val 77017"/>
              </a:avLst>
            </a:prstGeom>
            <a:solidFill>
              <a:srgbClr val="FFFFFF"/>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txBox="1"/>
            <p:nvPr/>
          </p:nvSpPr>
          <p:spPr>
            <a:xfrm>
              <a:off x="1190438" y="1332574"/>
              <a:ext cx="1081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TURN</a:t>
              </a:r>
              <a:endParaRPr sz="1800">
                <a:latin typeface="Coming Soon"/>
                <a:ea typeface="Coming Soon"/>
                <a:cs typeface="Coming Soon"/>
                <a:sym typeface="Coming Soon"/>
              </a:endParaRPr>
            </a:p>
          </p:txBody>
        </p:sp>
        <p:sp>
          <p:nvSpPr>
            <p:cNvPr id="241" name="Google Shape;241;p32"/>
            <p:cNvSpPr txBox="1"/>
            <p:nvPr/>
          </p:nvSpPr>
          <p:spPr>
            <a:xfrm>
              <a:off x="1611713" y="2224380"/>
              <a:ext cx="14457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ming Soon"/>
                  <a:ea typeface="Coming Soon"/>
                  <a:cs typeface="Coming Soon"/>
                  <a:sym typeface="Coming Soon"/>
                </a:rPr>
                <a:t>TALK</a:t>
              </a:r>
              <a:endParaRPr sz="2400">
                <a:latin typeface="Coming Soon"/>
                <a:ea typeface="Coming Soon"/>
                <a:cs typeface="Coming Soon"/>
                <a:sym typeface="Coming Soon"/>
              </a:endParaRPr>
            </a:p>
          </p:txBody>
        </p:sp>
        <p:sp>
          <p:nvSpPr>
            <p:cNvPr id="242" name="Google Shape;242;p32"/>
            <p:cNvSpPr txBox="1"/>
            <p:nvPr/>
          </p:nvSpPr>
          <p:spPr>
            <a:xfrm>
              <a:off x="2272029" y="1561283"/>
              <a:ext cx="10815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ing Soon"/>
                  <a:ea typeface="Coming Soon"/>
                  <a:cs typeface="Coming Soon"/>
                  <a:sym typeface="Coming Soon"/>
                </a:rPr>
                <a:t>AND</a:t>
              </a:r>
              <a:endParaRPr>
                <a:latin typeface="Coming Soon"/>
                <a:ea typeface="Coming Soon"/>
                <a:cs typeface="Coming Soon"/>
                <a:sym typeface="Coming Soon"/>
              </a:endParaRPr>
            </a:p>
          </p:txBody>
        </p:sp>
      </p:grpSp>
      <p:pic>
        <p:nvPicPr>
          <p:cNvPr id="10" name="Google Shape;64;p14"/>
          <p:cNvPicPr preferRelativeResize="0"/>
          <p:nvPr/>
        </p:nvPicPr>
        <p:blipFill>
          <a:blip r:embed="rId3">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rPr>
              <a:t>Preventing Corrosion</a:t>
            </a:r>
            <a:endParaRPr sz="2400" b="1" dirty="0">
              <a:solidFill>
                <a:srgbClr val="0070C0"/>
              </a:solidFill>
            </a:endParaRPr>
          </a:p>
        </p:txBody>
      </p:sp>
      <p:sp>
        <p:nvSpPr>
          <p:cNvPr id="248" name="Google Shape;248;p33"/>
          <p:cNvSpPr txBox="1">
            <a:spLocks noGrp="1"/>
          </p:cNvSpPr>
          <p:nvPr>
            <p:ph type="body" idx="1"/>
          </p:nvPr>
        </p:nvSpPr>
        <p:spPr>
          <a:xfrm>
            <a:off x="74125" y="1225225"/>
            <a:ext cx="8937900" cy="3354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Open Sans"/>
              <a:buChar char="●"/>
            </a:pPr>
            <a:r>
              <a:rPr lang="en" sz="1400" dirty="0">
                <a:latin typeface="Open Sans" panose="020B0606030504020204" pitchFamily="34" charset="0"/>
                <a:ea typeface="Open Sans" panose="020B0606030504020204" pitchFamily="34" charset="0"/>
                <a:cs typeface="Open Sans" panose="020B0606030504020204" pitchFamily="34" charset="0"/>
              </a:rPr>
              <a:t>The </a:t>
            </a:r>
            <a:r>
              <a:rPr lang="en" sz="1400" dirty="0">
                <a:solidFill>
                  <a:srgbClr val="B45F06"/>
                </a:solidFill>
                <a:latin typeface="Open Sans" panose="020B0606030504020204" pitchFamily="34" charset="0"/>
                <a:ea typeface="Open Sans" panose="020B0606030504020204" pitchFamily="34" charset="0"/>
                <a:cs typeface="Open Sans" panose="020B0606030504020204" pitchFamily="34" charset="0"/>
                <a:sym typeface="Cabin Sketch"/>
              </a:rPr>
              <a:t>rate of reaction</a:t>
            </a:r>
            <a:r>
              <a:rPr lang="en" sz="1400" b="1" dirty="0">
                <a:latin typeface="Open Sans" panose="020B0606030504020204" pitchFamily="34" charset="0"/>
                <a:ea typeface="Open Sans" panose="020B0606030504020204" pitchFamily="34" charset="0"/>
                <a:cs typeface="Open Sans" panose="020B0606030504020204" pitchFamily="34" charset="0"/>
              </a:rPr>
              <a:t> </a:t>
            </a:r>
            <a:r>
              <a:rPr lang="en" sz="1400" dirty="0">
                <a:latin typeface="Open Sans" panose="020B0606030504020204" pitchFamily="34" charset="0"/>
                <a:ea typeface="Open Sans" panose="020B0606030504020204" pitchFamily="34" charset="0"/>
                <a:cs typeface="Open Sans" panose="020B0606030504020204" pitchFamily="34" charset="0"/>
              </a:rPr>
              <a:t>is how fast a chemical reaction takes place.  </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marR="0" lvl="1" indent="-330200" algn="l" rtl="0">
              <a:lnSpc>
                <a:spcPct val="115000"/>
              </a:lnSpc>
              <a:spcBef>
                <a:spcPts val="0"/>
              </a:spcBef>
              <a:spcAft>
                <a:spcPts val="0"/>
              </a:spcAft>
              <a:buClr>
                <a:schemeClr val="dk1"/>
              </a:buClr>
              <a:buSzPts val="1600"/>
              <a:buFont typeface="Open Sans"/>
              <a:buChar char="○"/>
            </a:pPr>
            <a:r>
              <a:rPr lang="en" dirty="0">
                <a:latin typeface="Open Sans" panose="020B0606030504020204" pitchFamily="34" charset="0"/>
                <a:ea typeface="Open Sans" panose="020B0606030504020204" pitchFamily="34" charset="0"/>
                <a:cs typeface="Open Sans" panose="020B0606030504020204" pitchFamily="34" charset="0"/>
              </a:rPr>
              <a:t>In other words, how fast a product is formed or a reactant is used up.</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15000"/>
              </a:lnSpc>
              <a:spcBef>
                <a:spcPts val="1600"/>
              </a:spcBef>
              <a:spcAft>
                <a:spcPts val="0"/>
              </a:spcAft>
              <a:buNone/>
            </a:pPr>
            <a:br>
              <a:rPr lang="en" sz="1400" dirty="0">
                <a:latin typeface="Open Sans" panose="020B0606030504020204" pitchFamily="34" charset="0"/>
                <a:ea typeface="Open Sans" panose="020B0606030504020204" pitchFamily="34" charset="0"/>
                <a:cs typeface="Open Sans" panose="020B0606030504020204" pitchFamily="34" charset="0"/>
              </a:rPr>
            </a:b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lnSpc>
                <a:spcPct val="115000"/>
              </a:lnSpc>
              <a:spcBef>
                <a:spcPts val="160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One of the factors that determines the speed of a reaction is the </a:t>
            </a:r>
            <a:r>
              <a:rPr lang="en" sz="1400" i="1" dirty="0">
                <a:latin typeface="Open Sans" panose="020B0606030504020204" pitchFamily="34" charset="0"/>
                <a:ea typeface="Open Sans" panose="020B0606030504020204" pitchFamily="34" charset="0"/>
                <a:cs typeface="Open Sans" panose="020B0606030504020204" pitchFamily="34" charset="0"/>
              </a:rPr>
              <a:t>surface area. </a:t>
            </a:r>
            <a:endParaRPr sz="1400" i="1" dirty="0">
              <a:latin typeface="Open Sans" panose="020B0606030504020204" pitchFamily="34" charset="0"/>
              <a:ea typeface="Open Sans" panose="020B0606030504020204" pitchFamily="34" charset="0"/>
              <a:cs typeface="Open Sans" panose="020B0606030504020204" pitchFamily="34" charset="0"/>
            </a:endParaRPr>
          </a:p>
          <a:p>
            <a:pPr marL="914400" marR="0" lvl="1" indent="-330200" algn="l" rtl="0">
              <a:lnSpc>
                <a:spcPct val="115000"/>
              </a:lnSpc>
              <a:spcBef>
                <a:spcPts val="0"/>
              </a:spcBef>
              <a:spcAft>
                <a:spcPts val="0"/>
              </a:spcAft>
              <a:buSzPts val="1600"/>
              <a:buChar char="○"/>
            </a:pPr>
            <a:r>
              <a:rPr lang="en" dirty="0">
                <a:latin typeface="Open Sans" panose="020B0606030504020204" pitchFamily="34" charset="0"/>
                <a:ea typeface="Open Sans" panose="020B0606030504020204" pitchFamily="34" charset="0"/>
                <a:cs typeface="Open Sans" panose="020B0606030504020204" pitchFamily="34" charset="0"/>
              </a:rPr>
              <a:t>In this case, </a:t>
            </a:r>
            <a:r>
              <a:rPr lang="en" dirty="0">
                <a:solidFill>
                  <a:srgbClr val="B45F06"/>
                </a:solidFill>
                <a:latin typeface="Open Sans" panose="020B0606030504020204" pitchFamily="34" charset="0"/>
                <a:ea typeface="Open Sans" panose="020B0606030504020204" pitchFamily="34" charset="0"/>
                <a:cs typeface="Open Sans" panose="020B0606030504020204" pitchFamily="34" charset="0"/>
                <a:sym typeface="Cabin Sketch"/>
              </a:rPr>
              <a:t>surface area</a:t>
            </a:r>
            <a:r>
              <a:rPr lang="en" dirty="0">
                <a:latin typeface="Open Sans" panose="020B0606030504020204" pitchFamily="34" charset="0"/>
                <a:ea typeface="Open Sans" panose="020B0606030504020204" pitchFamily="34" charset="0"/>
                <a:cs typeface="Open Sans" panose="020B0606030504020204" pitchFamily="34" charset="0"/>
              </a:rPr>
              <a:t> is the amount of reactant that is exposed to other reactants in a chemical reaction.</a:t>
            </a:r>
            <a:endParaRPr dirty="0">
              <a:latin typeface="Open Sans" panose="020B0606030504020204" pitchFamily="34" charset="0"/>
              <a:ea typeface="Open Sans" panose="020B0606030504020204" pitchFamily="34" charset="0"/>
              <a:cs typeface="Open Sans" panose="020B0606030504020204" pitchFamily="34" charset="0"/>
            </a:endParaRPr>
          </a:p>
          <a:p>
            <a:pPr marL="914400" marR="0" lvl="1" indent="-330200" algn="l" rtl="0">
              <a:lnSpc>
                <a:spcPct val="115000"/>
              </a:lnSpc>
              <a:spcBef>
                <a:spcPts val="0"/>
              </a:spcBef>
              <a:spcAft>
                <a:spcPts val="0"/>
              </a:spcAft>
              <a:buSzPts val="1600"/>
              <a:buChar char="○"/>
            </a:pPr>
            <a:r>
              <a:rPr lang="en" dirty="0">
                <a:latin typeface="Open Sans" panose="020B0606030504020204" pitchFamily="34" charset="0"/>
                <a:ea typeface="Open Sans" panose="020B0606030504020204" pitchFamily="34" charset="0"/>
                <a:cs typeface="Open Sans" panose="020B0606030504020204" pitchFamily="34" charset="0"/>
              </a:rPr>
              <a:t>The </a:t>
            </a:r>
            <a:r>
              <a:rPr lang="en" b="1" i="1" dirty="0">
                <a:latin typeface="Open Sans" panose="020B0606030504020204" pitchFamily="34" charset="0"/>
                <a:ea typeface="Open Sans" panose="020B0606030504020204" pitchFamily="34" charset="0"/>
                <a:cs typeface="Open Sans" panose="020B0606030504020204" pitchFamily="34" charset="0"/>
              </a:rPr>
              <a:t>greater</a:t>
            </a:r>
            <a:r>
              <a:rPr lang="en" dirty="0">
                <a:latin typeface="Open Sans" panose="020B0606030504020204" pitchFamily="34" charset="0"/>
                <a:ea typeface="Open Sans" panose="020B0606030504020204" pitchFamily="34" charset="0"/>
                <a:cs typeface="Open Sans" panose="020B0606030504020204" pitchFamily="34" charset="0"/>
              </a:rPr>
              <a:t> the surface area of a solid reactant, the </a:t>
            </a:r>
            <a:r>
              <a:rPr lang="en" b="1" i="1" dirty="0">
                <a:latin typeface="Open Sans" panose="020B0606030504020204" pitchFamily="34" charset="0"/>
                <a:ea typeface="Open Sans" panose="020B0606030504020204" pitchFamily="34" charset="0"/>
                <a:cs typeface="Open Sans" panose="020B0606030504020204" pitchFamily="34" charset="0"/>
              </a:rPr>
              <a:t>faster</a:t>
            </a:r>
            <a:r>
              <a:rPr lang="en" dirty="0">
                <a:latin typeface="Open Sans" panose="020B0606030504020204" pitchFamily="34" charset="0"/>
                <a:ea typeface="Open Sans" panose="020B0606030504020204" pitchFamily="34" charset="0"/>
                <a:cs typeface="Open Sans" panose="020B0606030504020204" pitchFamily="34" charset="0"/>
              </a:rPr>
              <a:t> its rate of reaction.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49" name="Google Shape;249;p33"/>
          <p:cNvSpPr txBox="1"/>
          <p:nvPr/>
        </p:nvSpPr>
        <p:spPr>
          <a:xfrm>
            <a:off x="1941775" y="2112150"/>
            <a:ext cx="16602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Open Sans" panose="020B0606030504020204" pitchFamily="34" charset="0"/>
                <a:ea typeface="Open Sans" panose="020B0606030504020204" pitchFamily="34" charset="0"/>
                <a:cs typeface="Open Sans" panose="020B0606030504020204" pitchFamily="34" charset="0"/>
                <a:sym typeface="Comfortaa"/>
              </a:rPr>
              <a:t>reactants</a:t>
            </a:r>
            <a:endParaRPr sz="1800" dirty="0">
              <a:latin typeface="Open Sans" panose="020B0606030504020204" pitchFamily="34" charset="0"/>
              <a:ea typeface="Open Sans" panose="020B0606030504020204" pitchFamily="34" charset="0"/>
              <a:cs typeface="Open Sans" panose="020B0606030504020204" pitchFamily="34" charset="0"/>
              <a:sym typeface="Comfortaa"/>
            </a:endParaRPr>
          </a:p>
        </p:txBody>
      </p:sp>
      <p:sp>
        <p:nvSpPr>
          <p:cNvPr id="250" name="Google Shape;250;p33"/>
          <p:cNvSpPr txBox="1"/>
          <p:nvPr/>
        </p:nvSpPr>
        <p:spPr>
          <a:xfrm>
            <a:off x="4572000" y="2112150"/>
            <a:ext cx="16602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Open Sans" panose="020B0606030504020204" pitchFamily="34" charset="0"/>
                <a:ea typeface="Open Sans" panose="020B0606030504020204" pitchFamily="34" charset="0"/>
                <a:cs typeface="Open Sans" panose="020B0606030504020204" pitchFamily="34" charset="0"/>
                <a:sym typeface="Comfortaa"/>
              </a:rPr>
              <a:t>products</a:t>
            </a:r>
            <a:endParaRPr sz="1800" dirty="0">
              <a:latin typeface="Open Sans" panose="020B0606030504020204" pitchFamily="34" charset="0"/>
              <a:ea typeface="Open Sans" panose="020B0606030504020204" pitchFamily="34" charset="0"/>
              <a:cs typeface="Open Sans" panose="020B0606030504020204" pitchFamily="34" charset="0"/>
              <a:sym typeface="Comfortaa"/>
            </a:endParaRPr>
          </a:p>
        </p:txBody>
      </p:sp>
      <p:cxnSp>
        <p:nvCxnSpPr>
          <p:cNvPr id="251" name="Google Shape;251;p33"/>
          <p:cNvCxnSpPr>
            <a:stCxn id="249" idx="3"/>
            <a:endCxn id="250" idx="1"/>
          </p:cNvCxnSpPr>
          <p:nvPr/>
        </p:nvCxnSpPr>
        <p:spPr>
          <a:xfrm>
            <a:off x="3601975" y="2341950"/>
            <a:ext cx="969900" cy="0"/>
          </a:xfrm>
          <a:prstGeom prst="straightConnector1">
            <a:avLst/>
          </a:prstGeom>
          <a:noFill/>
          <a:ln w="38100" cap="flat" cmpd="sng">
            <a:solidFill>
              <a:srgbClr val="E69138"/>
            </a:solidFill>
            <a:prstDash val="solid"/>
            <a:round/>
            <a:headEnd type="none" w="med" len="med"/>
            <a:tailEnd type="triangle" w="med" len="med"/>
          </a:ln>
        </p:spPr>
      </p:cxnSp>
      <p:pic>
        <p:nvPicPr>
          <p:cNvPr id="7" name="Google Shape;64;p14"/>
          <p:cNvPicPr preferRelativeResize="0"/>
          <p:nvPr/>
        </p:nvPicPr>
        <p:blipFill>
          <a:blip r:embed="rId3">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Preventing Corrosion</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7" name="Google Shape;257;p34"/>
          <p:cNvSpPr txBox="1">
            <a:spLocks noGrp="1"/>
          </p:cNvSpPr>
          <p:nvPr>
            <p:ph type="body" idx="1"/>
          </p:nvPr>
        </p:nvSpPr>
        <p:spPr>
          <a:xfrm>
            <a:off x="278500" y="1137000"/>
            <a:ext cx="4642200" cy="28695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Open Sans"/>
              <a:buChar char="●"/>
            </a:pPr>
            <a:r>
              <a:rPr lang="en" sz="1400" dirty="0">
                <a:latin typeface="Open Sans" panose="020B0606030504020204" pitchFamily="34" charset="0"/>
                <a:ea typeface="Open Sans" panose="020B0606030504020204" pitchFamily="34" charset="0"/>
                <a:cs typeface="Open Sans" panose="020B0606030504020204" pitchFamily="34" charset="0"/>
              </a:rPr>
              <a:t>Create a physical barrier</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marR="0" lvl="1" indent="-317500" algn="l" rtl="0">
              <a:lnSpc>
                <a:spcPct val="115000"/>
              </a:lnSpc>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Paint, enamel, oil</a:t>
            </a:r>
            <a:endParaRPr dirty="0">
              <a:latin typeface="Open Sans" panose="020B0606030504020204" pitchFamily="34" charset="0"/>
              <a:ea typeface="Open Sans" panose="020B0606030504020204" pitchFamily="34" charset="0"/>
              <a:cs typeface="Open Sans" panose="020B0606030504020204" pitchFamily="34" charset="0"/>
            </a:endParaRPr>
          </a:p>
          <a:p>
            <a:pPr marL="914400" marR="0" lvl="1" indent="-317500" algn="l" rtl="0">
              <a:lnSpc>
                <a:spcPct val="115000"/>
              </a:lnSpc>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Issues?</a:t>
            </a:r>
            <a:br>
              <a:rPr lang="en" dirty="0">
                <a:latin typeface="Open Sans" panose="020B0606030504020204" pitchFamily="34" charset="0"/>
                <a:ea typeface="Open Sans" panose="020B0606030504020204" pitchFamily="34" charset="0"/>
                <a:cs typeface="Open Sans" panose="020B0606030504020204" pitchFamily="34" charset="0"/>
              </a:rPr>
            </a:b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lnSpc>
                <a:spcPct val="115000"/>
              </a:lnSpc>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Coat with another metal</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marR="0" lvl="1" indent="-317500" algn="l" rtl="0">
              <a:lnSpc>
                <a:spcPct val="115000"/>
              </a:lnSpc>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“Tin cans”</a:t>
            </a:r>
            <a:endParaRPr dirty="0">
              <a:latin typeface="Open Sans" panose="020B0606030504020204" pitchFamily="34" charset="0"/>
              <a:ea typeface="Open Sans" panose="020B0606030504020204" pitchFamily="34" charset="0"/>
              <a:cs typeface="Open Sans" panose="020B0606030504020204" pitchFamily="34" charset="0"/>
            </a:endParaRPr>
          </a:p>
          <a:p>
            <a:pPr marL="914400" marR="0" lvl="1" indent="-317500" algn="l" rtl="0">
              <a:lnSpc>
                <a:spcPct val="115000"/>
              </a:lnSpc>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Galvanizing</a:t>
            </a:r>
            <a:br>
              <a:rPr lang="en" dirty="0">
                <a:latin typeface="Open Sans" panose="020B0606030504020204" pitchFamily="34" charset="0"/>
                <a:ea typeface="Open Sans" panose="020B0606030504020204" pitchFamily="34" charset="0"/>
                <a:cs typeface="Open Sans" panose="020B0606030504020204" pitchFamily="34" charset="0"/>
              </a:rPr>
            </a:b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lnSpc>
                <a:spcPct val="115000"/>
              </a:lnSpc>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Cathodic protection</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marR="0" lvl="1" indent="-317500" algn="l" rtl="0">
              <a:lnSpc>
                <a:spcPct val="115000"/>
              </a:lnSpc>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Prevent hulls of steel ships from rusting</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258" name="Google Shape;258;p34"/>
          <p:cNvPicPr preferRelativeResize="0"/>
          <p:nvPr/>
        </p:nvPicPr>
        <p:blipFill rotWithShape="1">
          <a:blip r:embed="rId3">
            <a:alphaModFix/>
          </a:blip>
          <a:srcRect t="23082" b="21002"/>
          <a:stretch/>
        </p:blipFill>
        <p:spPr>
          <a:xfrm>
            <a:off x="4917950" y="2989553"/>
            <a:ext cx="3757326" cy="1575718"/>
          </a:xfrm>
          <a:prstGeom prst="rect">
            <a:avLst/>
          </a:prstGeom>
          <a:noFill/>
          <a:ln>
            <a:noFill/>
          </a:ln>
        </p:spPr>
      </p:pic>
      <p:pic>
        <p:nvPicPr>
          <p:cNvPr id="259" name="Google Shape;259;p34"/>
          <p:cNvPicPr preferRelativeResize="0"/>
          <p:nvPr/>
        </p:nvPicPr>
        <p:blipFill>
          <a:blip r:embed="rId4">
            <a:alphaModFix/>
          </a:blip>
          <a:stretch>
            <a:fillRect/>
          </a:stretch>
        </p:blipFill>
        <p:spPr>
          <a:xfrm>
            <a:off x="4917950" y="121336"/>
            <a:ext cx="3757324" cy="2818001"/>
          </a:xfrm>
          <a:prstGeom prst="rect">
            <a:avLst/>
          </a:prstGeom>
          <a:noFill/>
          <a:ln>
            <a:noFill/>
          </a:ln>
        </p:spPr>
      </p:pic>
      <p:cxnSp>
        <p:nvCxnSpPr>
          <p:cNvPr id="260" name="Google Shape;260;p34"/>
          <p:cNvCxnSpPr/>
          <p:nvPr/>
        </p:nvCxnSpPr>
        <p:spPr>
          <a:xfrm>
            <a:off x="4585702" y="3716043"/>
            <a:ext cx="252300" cy="0"/>
          </a:xfrm>
          <a:prstGeom prst="straightConnector1">
            <a:avLst/>
          </a:prstGeom>
          <a:noFill/>
          <a:ln w="19050" cap="flat" cmpd="sng">
            <a:solidFill>
              <a:srgbClr val="B45F06"/>
            </a:solidFill>
            <a:prstDash val="solid"/>
            <a:round/>
            <a:headEnd type="none" w="med" len="med"/>
            <a:tailEnd type="triangle" w="med" len="med"/>
          </a:ln>
        </p:spPr>
      </p:cxnSp>
      <p:pic>
        <p:nvPicPr>
          <p:cNvPr id="7" name="Google Shape;64;p14"/>
          <p:cNvPicPr preferRelativeResize="0"/>
          <p:nvPr/>
        </p:nvPicPr>
        <p:blipFill>
          <a:blip r:embed="rId5">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166104" y="3011379"/>
            <a:ext cx="3515700" cy="1659300"/>
          </a:xfrm>
          <a:prstGeom prst="rect">
            <a:avLst/>
          </a:prstGeom>
          <a:noFill/>
          <a:ln w="19050" cap="flat" cmpd="sng">
            <a:solidFill>
              <a:srgbClr val="0070C0"/>
            </a:solidFill>
            <a:prstDash val="dash"/>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What do you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abin Sketch"/>
              </a:rPr>
              <a:t>STILL </a:t>
            </a:r>
            <a:endParaRPr sz="2400" dirty="0">
              <a:latin typeface="Open Sans" panose="020B0606030504020204" pitchFamily="34" charset="0"/>
              <a:ea typeface="Open Sans" panose="020B0606030504020204" pitchFamily="34" charset="0"/>
              <a:cs typeface="Open Sans" panose="020B0606030504020204" pitchFamily="34" charset="0"/>
              <a:sym typeface="Cabin Sketch"/>
            </a:endParaRPr>
          </a:p>
          <a:p>
            <a:pPr marL="0" lvl="0" indent="0" algn="ctr" rtl="0">
              <a:spcBef>
                <a:spcPts val="0"/>
              </a:spcBef>
              <a:spcAft>
                <a:spcPts val="0"/>
              </a:spcAft>
              <a:buNone/>
            </a:pP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want to know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about Corrosion?</a:t>
            </a:r>
            <a:endParaRPr sz="2400" dirty="0">
              <a:latin typeface="Open Sans" panose="020B0606030504020204" pitchFamily="34" charset="0"/>
              <a:ea typeface="Open Sans" panose="020B0606030504020204" pitchFamily="34" charset="0"/>
              <a:cs typeface="Open Sans" panose="020B0606030504020204" pitchFamily="34" charset="0"/>
              <a:sym typeface="Comfortaa"/>
            </a:endParaRPr>
          </a:p>
        </p:txBody>
      </p:sp>
      <p:sp>
        <p:nvSpPr>
          <p:cNvPr id="270" name="Google Shape;270;p35"/>
          <p:cNvSpPr txBox="1">
            <a:spLocks noGrp="1"/>
          </p:cNvSpPr>
          <p:nvPr>
            <p:ph type="title" idx="4294967295"/>
          </p:nvPr>
        </p:nvSpPr>
        <p:spPr>
          <a:xfrm>
            <a:off x="0" y="428625"/>
            <a:ext cx="879475" cy="8302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a:t>
            </a:r>
            <a:endParaRPr/>
          </a:p>
        </p:txBody>
      </p:sp>
      <p:sp>
        <p:nvSpPr>
          <p:cNvPr id="271" name="Google Shape;271;p35"/>
          <p:cNvSpPr txBox="1">
            <a:spLocks noGrp="1"/>
          </p:cNvSpPr>
          <p:nvPr>
            <p:ph type="title" idx="4294967295"/>
          </p:nvPr>
        </p:nvSpPr>
        <p:spPr>
          <a:xfrm>
            <a:off x="0" y="1601788"/>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a:t>
            </a:r>
            <a:endParaRPr/>
          </a:p>
        </p:txBody>
      </p:sp>
      <p:sp>
        <p:nvSpPr>
          <p:cNvPr id="272" name="Google Shape;272;p35"/>
          <p:cNvSpPr txBox="1">
            <a:spLocks noGrp="1"/>
          </p:cNvSpPr>
          <p:nvPr>
            <p:ph type="title" idx="4294967295"/>
          </p:nvPr>
        </p:nvSpPr>
        <p:spPr>
          <a:xfrm>
            <a:off x="0" y="2774950"/>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t>
            </a:r>
            <a:endParaRPr/>
          </a:p>
        </p:txBody>
      </p:sp>
      <p:sp>
        <p:nvSpPr>
          <p:cNvPr id="273" name="Google Shape;273;p35"/>
          <p:cNvSpPr txBox="1">
            <a:spLocks noGrp="1"/>
          </p:cNvSpPr>
          <p:nvPr>
            <p:ph type="title" idx="4294967295"/>
          </p:nvPr>
        </p:nvSpPr>
        <p:spPr>
          <a:xfrm>
            <a:off x="0" y="3949700"/>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t>
            </a:r>
            <a:endParaRPr/>
          </a:p>
        </p:txBody>
      </p:sp>
      <p:cxnSp>
        <p:nvCxnSpPr>
          <p:cNvPr id="274" name="Google Shape;274;p35"/>
          <p:cNvCxnSpPr>
            <a:endCxn id="265" idx="3"/>
          </p:cNvCxnSpPr>
          <p:nvPr/>
        </p:nvCxnSpPr>
        <p:spPr>
          <a:xfrm rot="10800000">
            <a:off x="3681804" y="3841029"/>
            <a:ext cx="728400" cy="228300"/>
          </a:xfrm>
          <a:prstGeom prst="straightConnector1">
            <a:avLst/>
          </a:prstGeom>
          <a:noFill/>
          <a:ln w="28575" cap="flat" cmpd="sng">
            <a:solidFill>
              <a:srgbClr val="0070C0"/>
            </a:solidFill>
            <a:prstDash val="solid"/>
            <a:round/>
            <a:headEnd type="none" w="med" len="med"/>
            <a:tailEnd type="triangle" w="med" len="med"/>
          </a:ln>
        </p:spPr>
      </p:cxnSp>
      <p:sp>
        <p:nvSpPr>
          <p:cNvPr id="12" name="Google Shape;83;p16"/>
          <p:cNvSpPr/>
          <p:nvPr/>
        </p:nvSpPr>
        <p:spPr>
          <a:xfrm>
            <a:off x="5051505" y="100334"/>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 name="Google Shape;84;p16"/>
          <p:cNvSpPr/>
          <p:nvPr/>
        </p:nvSpPr>
        <p:spPr>
          <a:xfrm>
            <a:off x="5051505" y="1274168"/>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 name="Google Shape;85;p16"/>
          <p:cNvSpPr/>
          <p:nvPr/>
        </p:nvSpPr>
        <p:spPr>
          <a:xfrm>
            <a:off x="5051505" y="2448001"/>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 name="Google Shape;86;p16"/>
          <p:cNvSpPr/>
          <p:nvPr/>
        </p:nvSpPr>
        <p:spPr>
          <a:xfrm>
            <a:off x="5051505" y="3621834"/>
            <a:ext cx="3200100" cy="1055400"/>
          </a:xfrm>
          <a:prstGeom prst="roundRect">
            <a:avLst>
              <a:gd name="adj" fmla="val 16667"/>
            </a:avLst>
          </a:prstGeom>
          <a:solidFill>
            <a:schemeClr val="accent1">
              <a:lumMod val="40000"/>
              <a:lumOff val="6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64;p14"/>
          <p:cNvPicPr preferRelativeResize="0"/>
          <p:nvPr/>
        </p:nvPicPr>
        <p:blipFill>
          <a:blip r:embed="rId3">
            <a:alphaModFix/>
          </a:blip>
          <a:stretch>
            <a:fillRect/>
          </a:stretch>
        </p:blipFill>
        <p:spPr>
          <a:xfrm>
            <a:off x="166104" y="4697475"/>
            <a:ext cx="8839196" cy="4030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Parking Lot</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0" name="Google Shape;280;p36"/>
          <p:cNvSpPr txBox="1">
            <a:spLocks noGrp="1"/>
          </p:cNvSpPr>
          <p:nvPr>
            <p:ph type="body" idx="1"/>
          </p:nvPr>
        </p:nvSpPr>
        <p:spPr>
          <a:xfrm>
            <a:off x="4012800" y="1275300"/>
            <a:ext cx="4819500" cy="259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2-3 students per group</a:t>
            </a: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1-2 sticky notes</a:t>
            </a: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Each sticky note should only have ONE comment or question from the “S” category of your KWLS chart</a:t>
            </a: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When you’re done, bring your sticky notes to the board. </a:t>
            </a:r>
            <a:endParaRPr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81" name="Google Shape;281;p36"/>
          <p:cNvPicPr preferRelativeResize="0"/>
          <p:nvPr/>
        </p:nvPicPr>
        <p:blipFill>
          <a:blip r:embed="rId3">
            <a:alphaModFix/>
          </a:blip>
          <a:stretch>
            <a:fillRect/>
          </a:stretch>
        </p:blipFill>
        <p:spPr>
          <a:xfrm>
            <a:off x="152400" y="1484863"/>
            <a:ext cx="3707854" cy="2834714"/>
          </a:xfrm>
          <a:prstGeom prst="rect">
            <a:avLst/>
          </a:prstGeom>
          <a:noFill/>
          <a:ln>
            <a:noFill/>
          </a:ln>
        </p:spPr>
      </p:pic>
      <p:pic>
        <p:nvPicPr>
          <p:cNvPr id="5" name="Google Shape;64;p14"/>
          <p:cNvPicPr preferRelativeResize="0"/>
          <p:nvPr/>
        </p:nvPicPr>
        <p:blipFill>
          <a:blip r:embed="rId4">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title"/>
          </p:nvPr>
        </p:nvSpPr>
        <p:spPr>
          <a:xfrm>
            <a:off x="164749" y="-199300"/>
            <a:ext cx="87837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Corrosion Classroom Challenge!</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7" name="Google Shape;287;p37"/>
          <p:cNvSpPr txBox="1">
            <a:spLocks noGrp="1"/>
          </p:cNvSpPr>
          <p:nvPr>
            <p:ph type="body" idx="1"/>
          </p:nvPr>
        </p:nvSpPr>
        <p:spPr>
          <a:xfrm>
            <a:off x="164749" y="3729347"/>
            <a:ext cx="9015900" cy="486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dirty="0">
                <a:latin typeface="Open Sans" panose="020B0606030504020204" pitchFamily="34" charset="0"/>
                <a:ea typeface="Open Sans" panose="020B0606030504020204" pitchFamily="34" charset="0"/>
                <a:cs typeface="Open Sans" panose="020B0606030504020204" pitchFamily="34" charset="0"/>
              </a:rPr>
              <a:t>How can you design a ship that holds cargo and holds up against the elements?</a:t>
            </a:r>
            <a:endParaRPr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88" name="Google Shape;288;p37"/>
          <p:cNvPicPr preferRelativeResize="0"/>
          <p:nvPr/>
        </p:nvPicPr>
        <p:blipFill>
          <a:blip r:embed="rId3">
            <a:alphaModFix/>
          </a:blip>
          <a:stretch>
            <a:fillRect/>
          </a:stretch>
        </p:blipFill>
        <p:spPr>
          <a:xfrm>
            <a:off x="1836234" y="703748"/>
            <a:ext cx="5567012" cy="3025600"/>
          </a:xfrm>
          <a:prstGeom prst="rect">
            <a:avLst/>
          </a:prstGeom>
          <a:noFill/>
          <a:ln>
            <a:noFill/>
          </a:ln>
        </p:spPr>
      </p:pic>
      <p:pic>
        <p:nvPicPr>
          <p:cNvPr id="5" name="Google Shape;64;p14"/>
          <p:cNvPicPr preferRelativeResize="0"/>
          <p:nvPr/>
        </p:nvPicPr>
        <p:blipFill>
          <a:blip r:embed="rId4">
            <a:alphaModFix/>
          </a:blip>
          <a:stretch>
            <a:fillRect/>
          </a:stretch>
        </p:blipFill>
        <p:spPr>
          <a:xfrm>
            <a:off x="109253" y="4636800"/>
            <a:ext cx="8839196" cy="4030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Turn, Talk, &amp; Share</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Google Shape;75;p15"/>
          <p:cNvSpPr txBox="1">
            <a:spLocks noGrp="1"/>
          </p:cNvSpPr>
          <p:nvPr>
            <p:ph type="body" idx="1"/>
          </p:nvPr>
        </p:nvSpPr>
        <p:spPr>
          <a:xfrm>
            <a:off x="159300" y="1521499"/>
            <a:ext cx="5406613" cy="27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sz="1400" dirty="0">
                <a:latin typeface="Open Sans" panose="020B0606030504020204" pitchFamily="34" charset="0"/>
                <a:ea typeface="Open Sans" panose="020B0606030504020204" pitchFamily="34" charset="0"/>
                <a:cs typeface="Open Sans" panose="020B0606030504020204" pitchFamily="34" charset="0"/>
              </a:rPr>
              <a:t>In small teams (2-4), take turns discussing </a:t>
            </a:r>
            <a:br>
              <a:rPr lang="en" sz="1400" dirty="0">
                <a:latin typeface="Open Sans" panose="020B0606030504020204" pitchFamily="34" charset="0"/>
                <a:ea typeface="Open Sans" panose="020B0606030504020204" pitchFamily="34" charset="0"/>
                <a:cs typeface="Open Sans" panose="020B0606030504020204" pitchFamily="34" charset="0"/>
              </a:rPr>
            </a:br>
            <a:r>
              <a:rPr lang="en" sz="1400" dirty="0">
                <a:latin typeface="Open Sans" panose="020B0606030504020204" pitchFamily="34" charset="0"/>
                <a:ea typeface="Open Sans" panose="020B0606030504020204" pitchFamily="34" charset="0"/>
                <a:cs typeface="Open Sans" panose="020B0606030504020204" pitchFamily="34" charset="0"/>
              </a:rPr>
              <a:t>what you wrote about the nail samples.  </a:t>
            </a:r>
            <a:br>
              <a:rPr lang="en" sz="1400" dirty="0">
                <a:latin typeface="Open Sans" panose="020B0606030504020204" pitchFamily="34" charset="0"/>
                <a:ea typeface="Open Sans" panose="020B0606030504020204" pitchFamily="34" charset="0"/>
                <a:cs typeface="Open Sans" panose="020B0606030504020204" pitchFamily="34" charset="0"/>
              </a:rPr>
            </a:br>
            <a:endParaRPr sz="14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spcBef>
                <a:spcPts val="0"/>
              </a:spcBef>
              <a:spcAft>
                <a:spcPts val="0"/>
              </a:spcAft>
              <a:buSzPts val="1800"/>
              <a:buAutoNum type="arabicParenR"/>
            </a:pPr>
            <a:r>
              <a:rPr lang="en" sz="1400" dirty="0">
                <a:latin typeface="Open Sans" panose="020B0606030504020204" pitchFamily="34" charset="0"/>
                <a:ea typeface="Open Sans" panose="020B0606030504020204" pitchFamily="34" charset="0"/>
                <a:cs typeface="Open Sans" panose="020B0606030504020204" pitchFamily="34" charset="0"/>
              </a:rPr>
              <a:t>After a few minutes of discussing, we will share out as a class!</a:t>
            </a:r>
            <a:br>
              <a:rPr lang="en" sz="1400" dirty="0">
                <a:latin typeface="Open Sans" panose="020B0606030504020204" pitchFamily="34" charset="0"/>
                <a:ea typeface="Open Sans" panose="020B0606030504020204" pitchFamily="34" charset="0"/>
                <a:cs typeface="Open Sans" panose="020B0606030504020204" pitchFamily="34" charset="0"/>
              </a:rPr>
            </a:br>
            <a:r>
              <a:rPr lang="en" sz="1400" i="1" dirty="0">
                <a:latin typeface="Open Sans" panose="020B0606030504020204" pitchFamily="34" charset="0"/>
                <a:ea typeface="Open Sans" panose="020B0606030504020204" pitchFamily="34" charset="0"/>
                <a:cs typeface="Open Sans" panose="020B0606030504020204" pitchFamily="34" charset="0"/>
              </a:rPr>
              <a:t>Students will be called on </a:t>
            </a:r>
            <a:r>
              <a:rPr lang="en" sz="1400" b="1" i="1" dirty="0">
                <a:latin typeface="Open Sans" panose="020B0606030504020204" pitchFamily="34" charset="0"/>
                <a:ea typeface="Open Sans" panose="020B0606030504020204" pitchFamily="34" charset="0"/>
                <a:cs typeface="Open Sans" panose="020B0606030504020204" pitchFamily="34" charset="0"/>
              </a:rPr>
              <a:t>randomly</a:t>
            </a:r>
            <a:r>
              <a:rPr lang="en" sz="1400" i="1" dirty="0">
                <a:latin typeface="Open Sans" panose="020B0606030504020204" pitchFamily="34" charset="0"/>
                <a:ea typeface="Open Sans" panose="020B0606030504020204" pitchFamily="34" charset="0"/>
                <a:cs typeface="Open Sans" panose="020B0606030504020204" pitchFamily="34" charset="0"/>
              </a:rPr>
              <a:t>… be ready to share one of your notes! </a:t>
            </a:r>
            <a:endParaRPr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6" name="Google Shape;76;p15"/>
          <p:cNvPicPr preferRelativeResize="0"/>
          <p:nvPr/>
        </p:nvPicPr>
        <p:blipFill>
          <a:blip r:embed="rId3">
            <a:alphaModFix/>
          </a:blip>
          <a:stretch>
            <a:fillRect/>
          </a:stretch>
        </p:blipFill>
        <p:spPr>
          <a:xfrm>
            <a:off x="5682689" y="1172604"/>
            <a:ext cx="3083350" cy="2054275"/>
          </a:xfrm>
          <a:prstGeom prst="rect">
            <a:avLst/>
          </a:prstGeom>
          <a:noFill/>
          <a:ln>
            <a:noFill/>
          </a:ln>
        </p:spPr>
      </p:pic>
      <p:sp>
        <p:nvSpPr>
          <p:cNvPr id="77" name="Google Shape;77;p15"/>
          <p:cNvSpPr txBox="1"/>
          <p:nvPr/>
        </p:nvSpPr>
        <p:spPr>
          <a:xfrm>
            <a:off x="4561655" y="3269196"/>
            <a:ext cx="5441100" cy="2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latin typeface="Open Sans"/>
                <a:ea typeface="Open Sans"/>
                <a:cs typeface="Open Sans"/>
                <a:sym typeface="Open Sans"/>
              </a:rPr>
              <a:t>Picture Credit: </a:t>
            </a:r>
            <a:r>
              <a:rPr lang="en" sz="800" u="sng" dirty="0">
                <a:solidFill>
                  <a:schemeClr val="bg2"/>
                </a:solidFill>
                <a:latin typeface="Open Sans"/>
                <a:ea typeface="Open Sans"/>
                <a:cs typeface="Open Sans"/>
                <a:sym typeface="Open Sans"/>
              </a:rPr>
              <a:t>https://torange.biz/nails-screw-fasteners-2909#</a:t>
            </a:r>
            <a:r>
              <a:rPr lang="en" sz="800" dirty="0">
                <a:solidFill>
                  <a:schemeClr val="bg2"/>
                </a:solidFill>
                <a:latin typeface="Open Sans"/>
                <a:ea typeface="Open Sans"/>
                <a:cs typeface="Open Sans"/>
                <a:sym typeface="Open Sans"/>
              </a:rPr>
              <a:t> </a:t>
            </a:r>
            <a:endParaRPr sz="800" dirty="0">
              <a:solidFill>
                <a:schemeClr val="bg2"/>
              </a:solidFill>
              <a:latin typeface="Open Sans"/>
              <a:ea typeface="Open Sans"/>
              <a:cs typeface="Open Sans"/>
              <a:sym typeface="Open Sans"/>
            </a:endParaRPr>
          </a:p>
        </p:txBody>
      </p:sp>
      <p:pic>
        <p:nvPicPr>
          <p:cNvPr id="6" name="Google Shape;64;p14"/>
          <p:cNvPicPr preferRelativeResize="0"/>
          <p:nvPr/>
        </p:nvPicPr>
        <p:blipFill>
          <a:blip r:embed="rId4">
            <a:alphaModFix/>
          </a:blip>
          <a:stretch>
            <a:fillRect/>
          </a:stretch>
        </p:blipFill>
        <p:spPr>
          <a:xfrm>
            <a:off x="159300" y="4620968"/>
            <a:ext cx="8839196" cy="4030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72300" y="81725"/>
            <a:ext cx="3515700" cy="1367700"/>
          </a:xfrm>
          <a:prstGeom prst="rect">
            <a:avLst/>
          </a:prstGeom>
          <a:noFill/>
          <a:ln w="19050" cap="flat" cmpd="sng">
            <a:solidFill>
              <a:srgbClr val="0070C0"/>
            </a:solidFill>
            <a:prstDash val="dash"/>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What do you already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abin Sketch"/>
              </a:rPr>
              <a:t>KNOW</a:t>
            </a: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about Corrosion?</a:t>
            </a:r>
            <a:endParaRPr sz="2400" dirty="0">
              <a:latin typeface="Open Sans" panose="020B0606030504020204" pitchFamily="34" charset="0"/>
              <a:ea typeface="Open Sans" panose="020B0606030504020204" pitchFamily="34" charset="0"/>
              <a:cs typeface="Open Sans" panose="020B0606030504020204" pitchFamily="34" charset="0"/>
              <a:sym typeface="Comfortaa"/>
            </a:endParaRPr>
          </a:p>
        </p:txBody>
      </p:sp>
      <p:sp>
        <p:nvSpPr>
          <p:cNvPr id="87" name="Google Shape;87;p16"/>
          <p:cNvSpPr txBox="1">
            <a:spLocks noGrp="1"/>
          </p:cNvSpPr>
          <p:nvPr>
            <p:ph type="title" idx="4294967295"/>
          </p:nvPr>
        </p:nvSpPr>
        <p:spPr>
          <a:xfrm>
            <a:off x="0" y="428625"/>
            <a:ext cx="879475" cy="8302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a:t>
            </a:r>
            <a:endParaRPr/>
          </a:p>
        </p:txBody>
      </p:sp>
      <p:sp>
        <p:nvSpPr>
          <p:cNvPr id="88" name="Google Shape;88;p16"/>
          <p:cNvSpPr txBox="1">
            <a:spLocks noGrp="1"/>
          </p:cNvSpPr>
          <p:nvPr>
            <p:ph type="title" idx="4294967295"/>
          </p:nvPr>
        </p:nvSpPr>
        <p:spPr>
          <a:xfrm>
            <a:off x="0" y="1601788"/>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a:t>
            </a:r>
            <a:endParaRPr/>
          </a:p>
        </p:txBody>
      </p:sp>
      <p:sp>
        <p:nvSpPr>
          <p:cNvPr id="89" name="Google Shape;89;p16"/>
          <p:cNvSpPr txBox="1">
            <a:spLocks noGrp="1"/>
          </p:cNvSpPr>
          <p:nvPr>
            <p:ph type="title" idx="4294967295"/>
          </p:nvPr>
        </p:nvSpPr>
        <p:spPr>
          <a:xfrm>
            <a:off x="0" y="2774950"/>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t>
            </a:r>
            <a:endParaRPr/>
          </a:p>
        </p:txBody>
      </p:sp>
      <p:sp>
        <p:nvSpPr>
          <p:cNvPr id="90" name="Google Shape;90;p16"/>
          <p:cNvSpPr txBox="1">
            <a:spLocks noGrp="1"/>
          </p:cNvSpPr>
          <p:nvPr>
            <p:ph type="title" idx="4294967295"/>
          </p:nvPr>
        </p:nvSpPr>
        <p:spPr>
          <a:xfrm>
            <a:off x="0" y="3949700"/>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t>
            </a:r>
            <a:endParaRPr/>
          </a:p>
        </p:txBody>
      </p:sp>
      <p:sp>
        <p:nvSpPr>
          <p:cNvPr id="83" name="Google Shape;83;p16"/>
          <p:cNvSpPr/>
          <p:nvPr/>
        </p:nvSpPr>
        <p:spPr>
          <a:xfrm>
            <a:off x="5036637" y="81725"/>
            <a:ext cx="3200100" cy="1055400"/>
          </a:xfrm>
          <a:prstGeom prst="roundRect">
            <a:avLst>
              <a:gd name="adj" fmla="val 16667"/>
            </a:avLst>
          </a:prstGeom>
          <a:solidFill>
            <a:schemeClr val="accent1">
              <a:lumMod val="60000"/>
              <a:lumOff val="4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4" name="Google Shape;84;p16"/>
          <p:cNvSpPr/>
          <p:nvPr/>
        </p:nvSpPr>
        <p:spPr>
          <a:xfrm>
            <a:off x="5036637" y="1277862"/>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Google Shape;85;p16"/>
          <p:cNvSpPr/>
          <p:nvPr/>
        </p:nvSpPr>
        <p:spPr>
          <a:xfrm>
            <a:off x="5036637" y="2451695"/>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6" name="Google Shape;86;p16"/>
          <p:cNvSpPr/>
          <p:nvPr/>
        </p:nvSpPr>
        <p:spPr>
          <a:xfrm>
            <a:off x="5057426" y="3625529"/>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 name="Google Shape;91;p16"/>
          <p:cNvCxnSpPr/>
          <p:nvPr/>
        </p:nvCxnSpPr>
        <p:spPr>
          <a:xfrm rot="10800000">
            <a:off x="3588100" y="841775"/>
            <a:ext cx="728400" cy="6300"/>
          </a:xfrm>
          <a:prstGeom prst="straightConnector1">
            <a:avLst/>
          </a:prstGeom>
          <a:noFill/>
          <a:ln w="28575" cap="flat" cmpd="sng">
            <a:solidFill>
              <a:srgbClr val="0070C0"/>
            </a:solidFill>
            <a:prstDash val="solid"/>
            <a:round/>
            <a:headEnd type="none" w="med" len="med"/>
            <a:tailEnd type="triangle" w="med" len="med"/>
          </a:ln>
        </p:spPr>
      </p:cxnSp>
      <p:pic>
        <p:nvPicPr>
          <p:cNvPr id="12" name="Google Shape;64;p14"/>
          <p:cNvPicPr preferRelativeResize="0"/>
          <p:nvPr/>
        </p:nvPicPr>
        <p:blipFill>
          <a:blip r:embed="rId3">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72300" y="955700"/>
            <a:ext cx="3515700" cy="1636800"/>
          </a:xfrm>
          <a:prstGeom prst="rect">
            <a:avLst/>
          </a:prstGeom>
          <a:noFill/>
          <a:ln w="19050" cap="flat" cmpd="sng">
            <a:solidFill>
              <a:srgbClr val="0070C0"/>
            </a:solidFill>
            <a:prstDash val="dash"/>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What do you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abin Sketch"/>
              </a:rPr>
              <a:t>WANT</a:t>
            </a: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to know </a:t>
            </a:r>
            <a:br>
              <a:rPr lang="en" sz="2400" dirty="0">
                <a:latin typeface="Open Sans" panose="020B0606030504020204" pitchFamily="34" charset="0"/>
                <a:ea typeface="Open Sans" panose="020B0606030504020204" pitchFamily="34" charset="0"/>
                <a:cs typeface="Open Sans" panose="020B0606030504020204" pitchFamily="34" charset="0"/>
                <a:sym typeface="Comfortaa"/>
              </a:rPr>
            </a:br>
            <a:r>
              <a:rPr lang="en" sz="2400" dirty="0">
                <a:latin typeface="Open Sans" panose="020B0606030504020204" pitchFamily="34" charset="0"/>
                <a:ea typeface="Open Sans" panose="020B0606030504020204" pitchFamily="34" charset="0"/>
                <a:cs typeface="Open Sans" panose="020B0606030504020204" pitchFamily="34" charset="0"/>
                <a:sym typeface="Comfortaa"/>
              </a:rPr>
              <a:t>about Corrosion?</a:t>
            </a:r>
            <a:endParaRPr sz="2400" dirty="0">
              <a:latin typeface="Open Sans" panose="020B0606030504020204" pitchFamily="34" charset="0"/>
              <a:ea typeface="Open Sans" panose="020B0606030504020204" pitchFamily="34" charset="0"/>
              <a:cs typeface="Open Sans" panose="020B0606030504020204" pitchFamily="34" charset="0"/>
              <a:sym typeface="Comfortaa"/>
            </a:endParaRPr>
          </a:p>
        </p:txBody>
      </p:sp>
      <p:sp>
        <p:nvSpPr>
          <p:cNvPr id="101" name="Google Shape;101;p17"/>
          <p:cNvSpPr txBox="1">
            <a:spLocks noGrp="1"/>
          </p:cNvSpPr>
          <p:nvPr>
            <p:ph type="title" idx="4294967295"/>
          </p:nvPr>
        </p:nvSpPr>
        <p:spPr>
          <a:xfrm>
            <a:off x="0" y="428625"/>
            <a:ext cx="879475" cy="8302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a:t>
            </a:r>
            <a:endParaRPr/>
          </a:p>
        </p:txBody>
      </p:sp>
      <p:sp>
        <p:nvSpPr>
          <p:cNvPr id="102" name="Google Shape;102;p17"/>
          <p:cNvSpPr txBox="1">
            <a:spLocks noGrp="1"/>
          </p:cNvSpPr>
          <p:nvPr>
            <p:ph type="title" idx="4294967295"/>
          </p:nvPr>
        </p:nvSpPr>
        <p:spPr>
          <a:xfrm>
            <a:off x="0" y="1601788"/>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a:t>
            </a:r>
            <a:endParaRPr/>
          </a:p>
        </p:txBody>
      </p:sp>
      <p:sp>
        <p:nvSpPr>
          <p:cNvPr id="103" name="Google Shape;103;p17"/>
          <p:cNvSpPr txBox="1">
            <a:spLocks noGrp="1"/>
          </p:cNvSpPr>
          <p:nvPr>
            <p:ph type="title" idx="4294967295"/>
          </p:nvPr>
        </p:nvSpPr>
        <p:spPr>
          <a:xfrm>
            <a:off x="0" y="2774950"/>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t>
            </a:r>
            <a:endParaRPr/>
          </a:p>
        </p:txBody>
      </p:sp>
      <p:sp>
        <p:nvSpPr>
          <p:cNvPr id="104" name="Google Shape;104;p17"/>
          <p:cNvSpPr txBox="1">
            <a:spLocks noGrp="1"/>
          </p:cNvSpPr>
          <p:nvPr>
            <p:ph type="title" idx="4294967295"/>
          </p:nvPr>
        </p:nvSpPr>
        <p:spPr>
          <a:xfrm>
            <a:off x="0" y="3949700"/>
            <a:ext cx="879475" cy="831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t>
            </a:r>
            <a:endParaRPr/>
          </a:p>
        </p:txBody>
      </p:sp>
      <p:cxnSp>
        <p:nvCxnSpPr>
          <p:cNvPr id="105" name="Google Shape;105;p17"/>
          <p:cNvCxnSpPr/>
          <p:nvPr/>
        </p:nvCxnSpPr>
        <p:spPr>
          <a:xfrm rot="10800000">
            <a:off x="3588100" y="1984775"/>
            <a:ext cx="728400" cy="6300"/>
          </a:xfrm>
          <a:prstGeom prst="straightConnector1">
            <a:avLst/>
          </a:prstGeom>
          <a:noFill/>
          <a:ln w="28575" cap="flat" cmpd="sng">
            <a:solidFill>
              <a:srgbClr val="0070C0"/>
            </a:solidFill>
            <a:prstDash val="solid"/>
            <a:round/>
            <a:headEnd type="none" w="med" len="med"/>
            <a:tailEnd type="triangle" w="med" len="med"/>
          </a:ln>
        </p:spPr>
      </p:cxnSp>
      <p:sp>
        <p:nvSpPr>
          <p:cNvPr id="12" name="Google Shape;83;p16"/>
          <p:cNvSpPr/>
          <p:nvPr/>
        </p:nvSpPr>
        <p:spPr>
          <a:xfrm>
            <a:off x="5006900" y="182348"/>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 name="Google Shape;84;p16"/>
          <p:cNvSpPr/>
          <p:nvPr/>
        </p:nvSpPr>
        <p:spPr>
          <a:xfrm>
            <a:off x="5006900" y="1319012"/>
            <a:ext cx="3200100" cy="1055400"/>
          </a:xfrm>
          <a:prstGeom prst="roundRect">
            <a:avLst>
              <a:gd name="adj" fmla="val 16667"/>
            </a:avLst>
          </a:prstGeom>
          <a:solidFill>
            <a:schemeClr val="accent1">
              <a:lumMod val="40000"/>
              <a:lumOff val="6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 name="Google Shape;85;p16"/>
          <p:cNvSpPr/>
          <p:nvPr/>
        </p:nvSpPr>
        <p:spPr>
          <a:xfrm>
            <a:off x="5006900" y="2463109"/>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 name="Google Shape;86;p16"/>
          <p:cNvSpPr/>
          <p:nvPr/>
        </p:nvSpPr>
        <p:spPr>
          <a:xfrm>
            <a:off x="5006900" y="3607206"/>
            <a:ext cx="3200100" cy="1055400"/>
          </a:xfrm>
          <a:prstGeom prst="roundRect">
            <a:avLst>
              <a:gd name="adj" fmla="val 16667"/>
            </a:avLst>
          </a:prstGeom>
          <a:solidFill>
            <a:schemeClr val="accent1">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64;p14"/>
          <p:cNvPicPr preferRelativeResize="0"/>
          <p:nvPr/>
        </p:nvPicPr>
        <p:blipFill>
          <a:blip r:embed="rId3">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2800475" y="762000"/>
            <a:ext cx="3532500" cy="36138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How Can We Prevent the </a:t>
            </a:r>
            <a:r>
              <a:rPr lang="en" sz="32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Cabin Sketch"/>
              </a:rPr>
              <a:t>Corrosion Crisis</a:t>
            </a:r>
            <a:r>
              <a:rPr lang="en" sz="3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pen Sans" panose="020B0606030504020204" pitchFamily="34" charset="0"/>
                <a:ea typeface="Open Sans" panose="020B0606030504020204" pitchFamily="34" charset="0"/>
                <a:cs typeface="Open Sans" panose="020B0606030504020204" pitchFamily="34" charset="0"/>
              </a:rPr>
              <a:t>I will be able to...</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116;p19"/>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marR="0" lvl="0" indent="-342900" algn="l" rtl="0">
              <a:lnSpc>
                <a:spcPct val="115000"/>
              </a:lnSpc>
              <a:spcBef>
                <a:spcPts val="0"/>
              </a:spcBef>
              <a:spcAft>
                <a:spcPts val="0"/>
              </a:spcAft>
              <a:buSzPts val="1800"/>
              <a:buChar char="●"/>
            </a:pPr>
            <a:r>
              <a:rPr lang="en" sz="1800" dirty="0">
                <a:latin typeface="Open Sans" panose="020B0606030504020204" pitchFamily="34" charset="0"/>
                <a:ea typeface="Open Sans" panose="020B0606030504020204" pitchFamily="34" charset="0"/>
                <a:cs typeface="Open Sans" panose="020B0606030504020204" pitchFamily="34" charset="0"/>
              </a:rPr>
              <a:t>explain corrosion in </a:t>
            </a:r>
            <a:r>
              <a:rPr lang="en" dirty="0">
                <a:latin typeface="Open Sans" panose="020B0606030504020204" pitchFamily="34" charset="0"/>
                <a:ea typeface="Open Sans" panose="020B0606030504020204" pitchFamily="34" charset="0"/>
                <a:cs typeface="Open Sans" panose="020B0606030504020204" pitchFamily="34" charset="0"/>
              </a:rPr>
              <a:t>my</a:t>
            </a:r>
            <a:r>
              <a:rPr lang="en" sz="1800" dirty="0">
                <a:latin typeface="Open Sans" panose="020B0606030504020204" pitchFamily="34" charset="0"/>
                <a:ea typeface="Open Sans" panose="020B0606030504020204" pitchFamily="34" charset="0"/>
                <a:cs typeface="Open Sans" panose="020B0606030504020204" pitchFamily="34" charset="0"/>
              </a:rPr>
              <a:t> own words.</a:t>
            </a:r>
            <a:br>
              <a:rPr lang="en" sz="1800" dirty="0">
                <a:latin typeface="Open Sans" panose="020B0606030504020204" pitchFamily="34" charset="0"/>
                <a:ea typeface="Open Sans" panose="020B0606030504020204" pitchFamily="34" charset="0"/>
                <a:cs typeface="Open Sans" panose="020B0606030504020204" pitchFamily="34" charset="0"/>
              </a:rPr>
            </a:b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lnSpc>
                <a:spcPct val="115000"/>
              </a:lnSpc>
              <a:spcBef>
                <a:spcPts val="0"/>
              </a:spcBef>
              <a:spcAft>
                <a:spcPts val="0"/>
              </a:spcAft>
              <a:buSzPts val="1800"/>
              <a:buChar char="●"/>
            </a:pPr>
            <a:r>
              <a:rPr lang="en" sz="1800" dirty="0">
                <a:latin typeface="Open Sans" panose="020B0606030504020204" pitchFamily="34" charset="0"/>
                <a:ea typeface="Open Sans" panose="020B0606030504020204" pitchFamily="34" charset="0"/>
                <a:cs typeface="Open Sans" panose="020B0606030504020204" pitchFamily="34" charset="0"/>
              </a:rPr>
              <a:t>explain why some metals rust or oxidize.</a:t>
            </a:r>
            <a:br>
              <a:rPr lang="en" sz="1800" dirty="0">
                <a:latin typeface="Open Sans" panose="020B0606030504020204" pitchFamily="34" charset="0"/>
                <a:ea typeface="Open Sans" panose="020B0606030504020204" pitchFamily="34" charset="0"/>
                <a:cs typeface="Open Sans" panose="020B0606030504020204" pitchFamily="34" charset="0"/>
              </a:rPr>
            </a:b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lnSpc>
                <a:spcPct val="115000"/>
              </a:lnSpc>
              <a:spcBef>
                <a:spcPts val="0"/>
              </a:spcBef>
              <a:spcAft>
                <a:spcPts val="0"/>
              </a:spcAft>
              <a:buSzPts val="1800"/>
              <a:buChar char="●"/>
            </a:pPr>
            <a:r>
              <a:rPr lang="en" sz="1800" dirty="0">
                <a:latin typeface="Open Sans" panose="020B0606030504020204" pitchFamily="34" charset="0"/>
                <a:ea typeface="Open Sans" panose="020B0606030504020204" pitchFamily="34" charset="0"/>
                <a:cs typeface="Open Sans" panose="020B0606030504020204" pitchFamily="34" charset="0"/>
              </a:rPr>
              <a:t>provide examples of corrosion in everyday life. </a:t>
            </a:r>
            <a:endParaRPr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64;p14"/>
          <p:cNvPicPr preferRelativeResize="0"/>
          <p:nvPr/>
        </p:nvPicPr>
        <p:blipFill>
          <a:blip r:embed="rId3">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The Cost of Corrosion</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Google Shape;122;p20"/>
          <p:cNvSpPr txBox="1">
            <a:spLocks noGrp="1"/>
          </p:cNvSpPr>
          <p:nvPr>
            <p:ph type="body" idx="1"/>
          </p:nvPr>
        </p:nvSpPr>
        <p:spPr>
          <a:xfrm>
            <a:off x="311700" y="1540775"/>
            <a:ext cx="8520600" cy="326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Public Health &amp; Safety</a:t>
            </a:r>
            <a:endParaRPr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Infrastructure </a:t>
            </a:r>
            <a:endParaRPr dirty="0">
              <a:latin typeface="Open Sans" panose="020B0606030504020204" pitchFamily="34" charset="0"/>
              <a:ea typeface="Open Sans" panose="020B0606030504020204" pitchFamily="34" charset="0"/>
              <a:cs typeface="Open Sans" panose="020B0606030504020204" pitchFamily="34" charset="0"/>
            </a:endParaRPr>
          </a:p>
          <a:p>
            <a:pPr marL="1371600" lvl="2"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bridges</a:t>
            </a:r>
            <a:endParaRPr dirty="0">
              <a:latin typeface="Open Sans" panose="020B0606030504020204" pitchFamily="34" charset="0"/>
              <a:ea typeface="Open Sans" panose="020B0606030504020204" pitchFamily="34" charset="0"/>
              <a:cs typeface="Open Sans" panose="020B0606030504020204" pitchFamily="34" charset="0"/>
            </a:endParaRPr>
          </a:p>
          <a:p>
            <a:pPr marL="1371600" lvl="2"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roadways</a:t>
            </a:r>
            <a:endParaRPr dirty="0">
              <a:latin typeface="Open Sans" panose="020B0606030504020204" pitchFamily="34" charset="0"/>
              <a:ea typeface="Open Sans" panose="020B0606030504020204" pitchFamily="34" charset="0"/>
              <a:cs typeface="Open Sans" panose="020B0606030504020204" pitchFamily="34" charset="0"/>
            </a:endParaRPr>
          </a:p>
          <a:p>
            <a:pPr marL="1371600" lvl="2"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Buildings</a:t>
            </a:r>
            <a:br>
              <a:rPr lang="en" dirty="0">
                <a:latin typeface="Open Sans" panose="020B0606030504020204" pitchFamily="34" charset="0"/>
                <a:ea typeface="Open Sans" panose="020B0606030504020204" pitchFamily="34" charset="0"/>
                <a:cs typeface="Open Sans" panose="020B0606030504020204" pitchFamily="34" charset="0"/>
              </a:rPr>
            </a:br>
            <a:endParaRPr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Water pipes and tanks</a:t>
            </a:r>
            <a:endParaRPr dirty="0">
              <a:latin typeface="Open Sans" panose="020B0606030504020204" pitchFamily="34" charset="0"/>
              <a:ea typeface="Open Sans" panose="020B0606030504020204" pitchFamily="34" charset="0"/>
              <a:cs typeface="Open Sans" panose="020B0606030504020204" pitchFamily="34" charset="0"/>
            </a:endParaRPr>
          </a:p>
          <a:p>
            <a:pPr marL="1371600" lvl="2"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Flint Water Crisis</a:t>
            </a: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0" algn="l" rtl="0">
              <a:lnSpc>
                <a:spcPct val="115000"/>
              </a:lnSpc>
              <a:spcBef>
                <a:spcPts val="1600"/>
              </a:spcBef>
              <a:spcAft>
                <a:spcPts val="1600"/>
              </a:spcAft>
              <a:buNone/>
            </a:pPr>
            <a:endParaRPr dirty="0"/>
          </a:p>
        </p:txBody>
      </p:sp>
      <p:pic>
        <p:nvPicPr>
          <p:cNvPr id="123" name="Google Shape;123;p20"/>
          <p:cNvPicPr preferRelativeResize="0"/>
          <p:nvPr/>
        </p:nvPicPr>
        <p:blipFill>
          <a:blip r:embed="rId3">
            <a:alphaModFix/>
          </a:blip>
          <a:stretch>
            <a:fillRect/>
          </a:stretch>
        </p:blipFill>
        <p:spPr>
          <a:xfrm>
            <a:off x="3708100" y="1138400"/>
            <a:ext cx="5219574" cy="2866676"/>
          </a:xfrm>
          <a:prstGeom prst="rect">
            <a:avLst/>
          </a:prstGeom>
          <a:noFill/>
          <a:ln>
            <a:noFill/>
          </a:ln>
        </p:spPr>
      </p:pic>
      <p:sp>
        <p:nvSpPr>
          <p:cNvPr id="124" name="Google Shape;124;p20"/>
          <p:cNvSpPr txBox="1"/>
          <p:nvPr/>
        </p:nvSpPr>
        <p:spPr>
          <a:xfrm>
            <a:off x="3486574" y="4005076"/>
            <a:ext cx="5441100" cy="2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latin typeface="Open Sans"/>
                <a:ea typeface="Open Sans"/>
                <a:cs typeface="Open Sans"/>
                <a:sym typeface="Open Sans"/>
              </a:rPr>
              <a:t>Picture Credit</a:t>
            </a:r>
            <a:r>
              <a:rPr lang="en" sz="800" dirty="0">
                <a:solidFill>
                  <a:schemeClr val="bg2"/>
                </a:solidFill>
                <a:latin typeface="Open Sans"/>
                <a:ea typeface="Open Sans"/>
                <a:cs typeface="Open Sans"/>
                <a:sym typeface="Open Sans"/>
              </a:rPr>
              <a:t>: </a:t>
            </a:r>
            <a:r>
              <a:rPr lang="en" sz="800" u="sng" dirty="0">
                <a:solidFill>
                  <a:schemeClr val="bg2"/>
                </a:solidFill>
                <a:latin typeface="Open Sans"/>
                <a:ea typeface="Open Sans"/>
                <a:cs typeface="Open Sans"/>
                <a:sym typeface="Open Sans"/>
              </a:rPr>
              <a:t>https://upload.wikimedia.org/wikipedia/commons/6/6b/I35_Bridge_Collapse_4crop.jpg</a:t>
            </a:r>
            <a:r>
              <a:rPr lang="en" sz="800" dirty="0">
                <a:solidFill>
                  <a:schemeClr val="bg2"/>
                </a:solidFill>
                <a:latin typeface="Open Sans"/>
                <a:ea typeface="Open Sans"/>
                <a:cs typeface="Open Sans"/>
                <a:sym typeface="Open Sans"/>
              </a:rPr>
              <a:t> </a:t>
            </a:r>
            <a:endParaRPr sz="800" dirty="0">
              <a:solidFill>
                <a:schemeClr val="bg2"/>
              </a:solidFill>
              <a:latin typeface="Open Sans"/>
              <a:ea typeface="Open Sans"/>
              <a:cs typeface="Open Sans"/>
              <a:sym typeface="Open Sans"/>
            </a:endParaRPr>
          </a:p>
        </p:txBody>
      </p:sp>
      <p:pic>
        <p:nvPicPr>
          <p:cNvPr id="6" name="Google Shape;64;p14"/>
          <p:cNvPicPr preferRelativeResize="0"/>
          <p:nvPr/>
        </p:nvPicPr>
        <p:blipFill>
          <a:blip r:embed="rId4">
            <a:alphaModFix/>
          </a:blip>
          <a:stretch>
            <a:fillRect/>
          </a:stretch>
        </p:blipFill>
        <p:spPr>
          <a:xfrm>
            <a:off x="166104" y="4621026"/>
            <a:ext cx="8839196" cy="4030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The Cost of Corrosion</a:t>
            </a:r>
            <a:endParaRPr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0" name="Google Shape;130;p2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400" dirty="0">
                <a:latin typeface="Open Sans" panose="020B0606030504020204" pitchFamily="34" charset="0"/>
                <a:ea typeface="Open Sans" panose="020B0606030504020204" pitchFamily="34" charset="0"/>
                <a:cs typeface="Open Sans" panose="020B0606030504020204" pitchFamily="34" charset="0"/>
              </a:rPr>
              <a:t>Corrosion Costs </a:t>
            </a:r>
            <a:r>
              <a:rPr lang="en-US" sz="14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Money</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US" dirty="0">
                <a:latin typeface="Open Sans" panose="020B0606030504020204" pitchFamily="34" charset="0"/>
                <a:ea typeface="Open Sans" panose="020B0606030504020204" pitchFamily="34" charset="0"/>
                <a:cs typeface="Open Sans" panose="020B0606030504020204" pitchFamily="34" charset="0"/>
              </a:rPr>
              <a:t>In 2013, the total cost of corrosion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in the U.S. was $451.3 billion. </a:t>
            </a:r>
          </a:p>
          <a:p>
            <a:pPr marL="1371600" lvl="2"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Agriculture</a:t>
            </a:r>
            <a:endParaRPr dirty="0">
              <a:latin typeface="Open Sans" panose="020B0606030504020204" pitchFamily="34" charset="0"/>
              <a:ea typeface="Open Sans" panose="020B0606030504020204" pitchFamily="34" charset="0"/>
              <a:cs typeface="Open Sans" panose="020B0606030504020204" pitchFamily="34" charset="0"/>
            </a:endParaRPr>
          </a:p>
          <a:p>
            <a:pPr marL="1371600" lvl="2"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Industry</a:t>
            </a:r>
            <a:endParaRPr dirty="0">
              <a:latin typeface="Open Sans" panose="020B0606030504020204" pitchFamily="34" charset="0"/>
              <a:ea typeface="Open Sans" panose="020B0606030504020204" pitchFamily="34" charset="0"/>
              <a:cs typeface="Open Sans" panose="020B0606030504020204" pitchFamily="34" charset="0"/>
            </a:endParaRPr>
          </a:p>
          <a:p>
            <a:pPr marL="1371600" lvl="2"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Services</a:t>
            </a:r>
            <a:br>
              <a:rPr lang="en" dirty="0">
                <a:latin typeface="Open Sans" panose="020B0606030504020204" pitchFamily="34" charset="0"/>
                <a:ea typeface="Open Sans" panose="020B0606030504020204" pitchFamily="34" charset="0"/>
                <a:cs typeface="Open Sans" panose="020B0606030504020204" pitchFamily="34" charset="0"/>
              </a:rPr>
            </a:br>
            <a:endParaRPr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spcBef>
                <a:spcPts val="0"/>
              </a:spcBef>
              <a:spcAft>
                <a:spcPts val="0"/>
              </a:spcAft>
              <a:buSzPts val="1400"/>
              <a:buChar char="○"/>
            </a:pPr>
            <a:r>
              <a:rPr lang="en" dirty="0">
                <a:latin typeface="Open Sans" panose="020B0606030504020204" pitchFamily="34" charset="0"/>
                <a:ea typeface="Open Sans" panose="020B0606030504020204" pitchFamily="34" charset="0"/>
                <a:cs typeface="Open Sans" panose="020B0606030504020204" pitchFamily="34" charset="0"/>
              </a:rPr>
              <a:t>It’s estimated that corrosion costs </a:t>
            </a:r>
            <a:br>
              <a:rPr lang="en" dirty="0">
                <a:latin typeface="Open Sans" panose="020B0606030504020204" pitchFamily="34" charset="0"/>
                <a:ea typeface="Open Sans" panose="020B0606030504020204" pitchFamily="34" charset="0"/>
                <a:cs typeface="Open Sans" panose="020B0606030504020204" pitchFamily="34" charset="0"/>
              </a:rPr>
            </a:br>
            <a:r>
              <a:rPr lang="en" dirty="0">
                <a:latin typeface="Open Sans" panose="020B0606030504020204" pitchFamily="34" charset="0"/>
                <a:ea typeface="Open Sans" panose="020B0606030504020204" pitchFamily="34" charset="0"/>
                <a:cs typeface="Open Sans" panose="020B0606030504020204" pitchFamily="34" charset="0"/>
              </a:rPr>
              <a:t>about 3.1% of the country’s </a:t>
            </a:r>
            <a:br>
              <a:rPr lang="en" dirty="0">
                <a:latin typeface="Open Sans" panose="020B0606030504020204" pitchFamily="34" charset="0"/>
                <a:ea typeface="Open Sans" panose="020B0606030504020204" pitchFamily="34" charset="0"/>
                <a:cs typeface="Open Sans" panose="020B0606030504020204" pitchFamily="34" charset="0"/>
              </a:rPr>
            </a:br>
            <a:r>
              <a:rPr lang="en" dirty="0">
                <a:latin typeface="Open Sans" panose="020B0606030504020204" pitchFamily="34" charset="0"/>
                <a:ea typeface="Open Sans" panose="020B0606030504020204" pitchFamily="34" charset="0"/>
                <a:cs typeface="Open Sans" panose="020B0606030504020204" pitchFamily="34" charset="0"/>
              </a:rPr>
              <a:t>total GDP. </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131" name="Google Shape;131;p21" descr="The global cost of corrosion is trillions of dollars. However, simple corrosion management processes can help greatly reduce these costs." title="What's the Cost of Corrosion?">
            <a:hlinkClick r:id="rId3"/>
          </p:cNvPr>
          <p:cNvPicPr preferRelativeResize="0"/>
          <p:nvPr/>
        </p:nvPicPr>
        <p:blipFill>
          <a:blip r:embed="rId4">
            <a:alphaModFix/>
          </a:blip>
          <a:stretch>
            <a:fillRect/>
          </a:stretch>
        </p:blipFill>
        <p:spPr>
          <a:xfrm>
            <a:off x="4398648" y="731375"/>
            <a:ext cx="4572000" cy="3429000"/>
          </a:xfrm>
          <a:prstGeom prst="rect">
            <a:avLst/>
          </a:prstGeom>
          <a:noFill/>
          <a:ln>
            <a:noFill/>
          </a:ln>
        </p:spPr>
      </p:pic>
      <p:sp>
        <p:nvSpPr>
          <p:cNvPr id="132" name="Google Shape;132;p21"/>
          <p:cNvSpPr txBox="1"/>
          <p:nvPr/>
        </p:nvSpPr>
        <p:spPr>
          <a:xfrm>
            <a:off x="3529548" y="4153375"/>
            <a:ext cx="5441100" cy="2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latin typeface="Open Sans"/>
                <a:ea typeface="Open Sans"/>
                <a:cs typeface="Open Sans"/>
                <a:sym typeface="Open Sans"/>
              </a:rPr>
              <a:t>Video Credit: </a:t>
            </a:r>
            <a:r>
              <a:rPr lang="en" sz="800" u="sng" dirty="0">
                <a:solidFill>
                  <a:schemeClr val="bg2"/>
                </a:solidFill>
                <a:latin typeface="Open Sans"/>
                <a:ea typeface="Open Sans"/>
                <a:cs typeface="Open Sans"/>
                <a:sym typeface="Open Sans"/>
              </a:rPr>
              <a:t>Transhield</a:t>
            </a:r>
            <a:r>
              <a:rPr lang="en" sz="800" dirty="0">
                <a:solidFill>
                  <a:schemeClr val="bg2"/>
                </a:solidFill>
                <a:latin typeface="Open Sans"/>
                <a:ea typeface="Open Sans"/>
                <a:cs typeface="Open Sans"/>
                <a:sym typeface="Open Sans"/>
              </a:rPr>
              <a:t> </a:t>
            </a:r>
            <a:endParaRPr sz="800" dirty="0">
              <a:solidFill>
                <a:schemeClr val="bg2"/>
              </a:solidFill>
              <a:latin typeface="Open Sans"/>
              <a:ea typeface="Open Sans"/>
              <a:cs typeface="Open Sans"/>
              <a:sym typeface="Open Sans"/>
            </a:endParaRPr>
          </a:p>
        </p:txBody>
      </p:sp>
      <p:pic>
        <p:nvPicPr>
          <p:cNvPr id="6" name="Google Shape;64;p14"/>
          <p:cNvPicPr preferRelativeResize="0"/>
          <p:nvPr/>
        </p:nvPicPr>
        <p:blipFill>
          <a:blip r:embed="rId5">
            <a:alphaModFix/>
          </a:blip>
          <a:stretch>
            <a:fillRect/>
          </a:stretch>
        </p:blipFill>
        <p:spPr>
          <a:xfrm>
            <a:off x="166104" y="4621026"/>
            <a:ext cx="8839196" cy="4030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3145</Words>
  <Application>Microsoft Office PowerPoint</Application>
  <PresentationFormat>On-screen Show (16:9)</PresentationFormat>
  <Paragraphs>243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Coming Soon</vt:lpstr>
      <vt:lpstr>Arial</vt:lpstr>
      <vt:lpstr>Roboto</vt:lpstr>
      <vt:lpstr>Open Sans</vt:lpstr>
      <vt:lpstr>Simple Light</vt:lpstr>
      <vt:lpstr>PowerPoint Presentation</vt:lpstr>
      <vt:lpstr>Warm-Up</vt:lpstr>
      <vt:lpstr>Turn, Talk, &amp; Share</vt:lpstr>
      <vt:lpstr>What do you already  KNOW  about Corrosion?</vt:lpstr>
      <vt:lpstr>What do you  WANT  to know  about Corrosion?</vt:lpstr>
      <vt:lpstr>How Can We Prevent the Corrosion Crisis?</vt:lpstr>
      <vt:lpstr>I will be able to...</vt:lpstr>
      <vt:lpstr>The Cost of Corrosion</vt:lpstr>
      <vt:lpstr>The Cost of Corrosion</vt:lpstr>
      <vt:lpstr>Time to Read!</vt:lpstr>
      <vt:lpstr>PowerPoint Presentation</vt:lpstr>
      <vt:lpstr>What did you  LEARN  about Corrosion?</vt:lpstr>
      <vt:lpstr>PowerPoint Presentation</vt:lpstr>
      <vt:lpstr>What is a Metal?</vt:lpstr>
      <vt:lpstr>PowerPoint Presentation</vt:lpstr>
      <vt:lpstr>Corrosion</vt:lpstr>
      <vt:lpstr>PowerPoint Presentation</vt:lpstr>
      <vt:lpstr>PowerPoint Presentation</vt:lpstr>
      <vt:lpstr>Are all Metals Equal?</vt:lpstr>
      <vt:lpstr>PowerPoint Presentation</vt:lpstr>
      <vt:lpstr>Preventing Corrosion</vt:lpstr>
      <vt:lpstr>Preventing Corrosion</vt:lpstr>
      <vt:lpstr>What do you  STILL  want to know  about Corrosion?</vt:lpstr>
      <vt:lpstr>Parking Lot</vt:lpstr>
      <vt:lpstr>Corrosion Classroom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Prevent the Corrosion Crisis?</dc:title>
  <dc:creator>Dua Chaker</dc:creator>
  <cp:lastModifiedBy>Ariana Morales Garcia</cp:lastModifiedBy>
  <cp:revision>6</cp:revision>
  <dcterms:modified xsi:type="dcterms:W3CDTF">2023-06-21T15:01:13Z</dcterms:modified>
</cp:coreProperties>
</file>