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1" d="100"/>
          <a:sy n="71" d="100"/>
        </p:scale>
        <p:origin x="-9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2D6A3-4572-2648-A1FA-3E68AF0082B9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67082-1C13-6646-AAFE-2AE372870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90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 Credit: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Srikameswaran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Anita . "Brain Computer Interface Media Kit - UPMC, Pittsburgh, PA, USA ." 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UPMC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University of Pittsburgh Schools of the Health Sciences, 16 Dec. 2012. Web. 12 July 2013. &lt;http://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upmc.com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/media/media-kit/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bci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/Pages/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default.aspx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67082-1C13-6646-AAFE-2AE3728704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00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 Credit: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Womble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Mark, and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Jozsi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Jalics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"MBUR - Projects." 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MBUR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Youngstown State University, 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n.d.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Web. 12 July 2013. &lt;http://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mbur.ysu.edu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/project_1.php&gt;.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67082-1C13-6646-AAFE-2AE3728704F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01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 Source: Unknown. "Nerve Regeneration." 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Nerve Regeneration-Introduction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Brown University Division of 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BIology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Medicine, 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n.d.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Web. 12 July 2013. &lt;http://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biomed.brown.edu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/Courses/BI108/BI108_2001_Groups/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Nerve_Regeneration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/Introduction/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Introduction.htm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&gt;.</a:t>
            </a:r>
          </a:p>
          <a:p>
            <a:endParaRPr lang="en-US" sz="120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67082-1C13-6646-AAFE-2AE3728704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73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 Source: Koch, Sarah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Neena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"Brain Anatomy." </a:t>
            </a:r>
            <a:r>
              <a:rPr lang="en-US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MyBrainNotes.com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N.p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., 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n.d.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Web. 14 July 2013. &lt;http://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mybrainnotes.com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/memory-brain-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stress.html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67082-1C13-6646-AAFE-2AE3728704F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736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3FFD-5E2D-4F74-BC1D-B9083FE920C3}" type="datetime1">
              <a:rPr lang="en-US" smtClean="0"/>
              <a:t>3/24/2014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CFEB-7F54-4F68-A364-D5F6D74CBAEB}" type="datetime1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87CA-FD82-4C5A-985E-C7EED68E39A6}" type="datetime1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0EE9-7455-4696-B055-13E7DB32CEC4}" type="datetime1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D4C0-8713-44BE-9F95-0F4DDA4ED7B9}" type="datetime1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80B6-1CA1-4E9D-AF3F-1A5EE88B73D9}" type="datetime1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42AD1-BC61-4A6C-9FB0-3FA78180FF32}" type="datetime1">
              <a:rPr lang="en-US" smtClean="0"/>
              <a:t>3/24/2014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7868-0A61-4948-8446-313B3886E71C}" type="datetime1">
              <a:rPr lang="en-US" smtClean="0"/>
              <a:t>3/24/2014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6CC69-9B40-4CB9-A568-17D3F10FF313}" type="datetime1">
              <a:rPr lang="en-US" smtClean="0"/>
              <a:t>3/24/2014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64FA-914B-4051-8F6E-138EBA3715DB}" type="datetime1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F7C7-1535-447E-A12D-E3D6A99FAC88}" type="datetime1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DDE3455-3085-4341-93AC-9B1A79F2BBCF}" type="datetime1">
              <a:rPr lang="en-US" smtClean="0"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20271"/>
            <a:ext cx="7772400" cy="2456330"/>
          </a:xfrm>
        </p:spPr>
        <p:txBody>
          <a:bodyPr/>
          <a:lstStyle/>
          <a:p>
            <a:pPr>
              <a:lnSpc>
                <a:spcPts val="8800"/>
              </a:lnSpc>
            </a:pPr>
            <a:r>
              <a:rPr lang="en-US" sz="8800" dirty="0">
                <a:latin typeface="Arial Black" pitchFamily="34" charset="0"/>
              </a:rPr>
              <a:t>Highlighting the Neuron</a:t>
            </a:r>
            <a:endParaRPr lang="en-US" sz="8800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7813" y="3281083"/>
            <a:ext cx="6400800" cy="12192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Images</a:t>
            </a:r>
            <a:endParaRPr lang="en-US" sz="4000" b="1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33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017"/>
            <a:ext cx="8229600" cy="1020158"/>
          </a:xfrm>
        </p:spPr>
        <p:txBody>
          <a:bodyPr/>
          <a:lstStyle/>
          <a:p>
            <a:pPr algn="l"/>
            <a:r>
              <a:rPr lang="en-US" dirty="0" smtClean="0">
                <a:latin typeface="Arial Black" pitchFamily="34" charset="0"/>
              </a:rPr>
              <a:t>Before Reading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40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Spinocerebellar</a:t>
            </a: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degeneration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A </a:t>
            </a:r>
            <a:r>
              <a:rPr lang="en-US" sz="26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disease in which the spinal cord and cerebellum degenerate. In 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Jan’s case, there is miscommunication </a:t>
            </a:r>
            <a:r>
              <a:rPr lang="en-US" sz="26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between the nervous system and 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the muscular system.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Geiger </a:t>
            </a: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counter click</a:t>
            </a:r>
            <a:endParaRPr lang="en-US" sz="3200" dirty="0" smtClean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r>
              <a:rPr lang="en-US" sz="26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a device that detects radiation, and when radiation is present it makes a clicking noise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Stroke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</a:t>
            </a:r>
            <a:r>
              <a:rPr lang="en-US" sz="26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aused </a:t>
            </a:r>
            <a:r>
              <a:rPr lang="en-US" sz="26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by a lack of oxygen in the </a:t>
            </a:r>
            <a:r>
              <a:rPr lang="en-US" sz="26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brain; this </a:t>
            </a:r>
            <a:r>
              <a:rPr lang="en-US" sz="26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lack of oxygen kills neurons, which causes that part of the brain to stop functioning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31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813" y="350026"/>
            <a:ext cx="8834716" cy="940152"/>
          </a:xfrm>
        </p:spPr>
        <p:txBody>
          <a:bodyPr/>
          <a:lstStyle/>
          <a:p>
            <a:pPr algn="l"/>
            <a:r>
              <a:rPr lang="en-US" sz="4800" dirty="0">
                <a:latin typeface="Arial Black" pitchFamily="34" charset="0"/>
              </a:rPr>
              <a:t>Jan Eating Chocolate Bar</a:t>
            </a:r>
            <a:endParaRPr lang="en-US" sz="4800" dirty="0">
              <a:latin typeface="Arial Black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135" y="1600200"/>
            <a:ext cx="6801729" cy="4525963"/>
          </a:xfrm>
        </p:spPr>
      </p:pic>
      <p:sp>
        <p:nvSpPr>
          <p:cNvPr id="3" name="Rectangle 2"/>
          <p:cNvSpPr/>
          <p:nvPr/>
        </p:nvSpPr>
        <p:spPr>
          <a:xfrm>
            <a:off x="6719479" y="5725598"/>
            <a:ext cx="1064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>
                <a:latin typeface="Lucida Grande"/>
                <a:ea typeface="Lucida Grande"/>
                <a:cs typeface="Lucida Grande"/>
              </a:rPr>
              <a:t>©UPMC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025"/>
            <a:ext cx="8229600" cy="880148"/>
          </a:xfrm>
        </p:spPr>
        <p:txBody>
          <a:bodyPr/>
          <a:lstStyle/>
          <a:p>
            <a:pPr algn="l"/>
            <a:r>
              <a:rPr lang="en-US" dirty="0">
                <a:latin typeface="Arial Black" pitchFamily="34" charset="0"/>
              </a:rPr>
              <a:t>The Neuron</a:t>
            </a:r>
            <a:endParaRPr lang="en-US" dirty="0">
              <a:latin typeface="Arial Black" pitchFamily="34" charset="0"/>
            </a:endParaRPr>
          </a:p>
        </p:txBody>
      </p:sp>
      <p:pic>
        <p:nvPicPr>
          <p:cNvPr id="4" name="Content Placeholder 3" descr="Neuron_picture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6" b="13336"/>
          <a:stretch>
            <a:fillRect/>
          </a:stretch>
        </p:blipFill>
        <p:spPr>
          <a:xfrm>
            <a:off x="247925" y="1600200"/>
            <a:ext cx="8648151" cy="4756150"/>
          </a:xfrm>
        </p:spPr>
      </p:pic>
      <p:sp>
        <p:nvSpPr>
          <p:cNvPr id="10" name="Rectangle 9"/>
          <p:cNvSpPr/>
          <p:nvPr/>
        </p:nvSpPr>
        <p:spPr>
          <a:xfrm>
            <a:off x="7916712" y="5849164"/>
            <a:ext cx="7700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latin typeface="Lucida Grande"/>
                <a:ea typeface="Lucida Grande"/>
                <a:cs typeface="Lucida Grande"/>
              </a:rPr>
              <a:t>©MBUR</a:t>
            </a:r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8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0039"/>
            <a:ext cx="8229600" cy="810142"/>
          </a:xfrm>
        </p:spPr>
        <p:txBody>
          <a:bodyPr/>
          <a:lstStyle/>
          <a:p>
            <a:pPr algn="l"/>
            <a:r>
              <a:rPr lang="en-US" dirty="0">
                <a:latin typeface="Arial Black" pitchFamily="34" charset="0"/>
              </a:rPr>
              <a:t>Neuron Diagram</a:t>
            </a:r>
            <a:endParaRPr lang="en-US" dirty="0">
              <a:latin typeface="Arial Black" pitchFamily="34" charset="0"/>
            </a:endParaRPr>
          </a:p>
        </p:txBody>
      </p:sp>
      <p:pic>
        <p:nvPicPr>
          <p:cNvPr id="4" name="Content Placeholder 3" descr="neuron.gi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28" b="4628"/>
          <a:stretch>
            <a:fillRect/>
          </a:stretch>
        </p:blipFill>
        <p:spPr>
          <a:xfrm>
            <a:off x="222418" y="2380129"/>
            <a:ext cx="8699165" cy="3746034"/>
          </a:xfrm>
        </p:spPr>
      </p:pic>
      <p:sp>
        <p:nvSpPr>
          <p:cNvPr id="5" name="Rectangle 4"/>
          <p:cNvSpPr/>
          <p:nvPr/>
        </p:nvSpPr>
        <p:spPr>
          <a:xfrm rot="18675366">
            <a:off x="1765478" y="3230563"/>
            <a:ext cx="1467555" cy="37905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</a:t>
            </a:r>
            <a:r>
              <a:rPr lang="en-US" sz="1200" dirty="0" smtClean="0">
                <a:solidFill>
                  <a:schemeClr val="tx1"/>
                </a:solidFill>
              </a:rPr>
              <a:t>endrites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17501217">
            <a:off x="7746948" y="5184757"/>
            <a:ext cx="1467555" cy="37905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Axon Terminal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2345" y="1340181"/>
            <a:ext cx="8541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itchFamily="34" charset="0"/>
                <a:cs typeface="Arial" pitchFamily="34" charset="0"/>
              </a:rPr>
              <a:t>The function of the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neuron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is to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transmit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, or carry,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messages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throughout an organism.</a:t>
            </a:r>
            <a:endParaRPr lang="en-US" sz="240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75707" y="6126163"/>
            <a:ext cx="6379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latin typeface="Lucida Grande"/>
                <a:ea typeface="Lucida Grande"/>
                <a:cs typeface="Lucida Grande"/>
              </a:rPr>
              <a:t>©NEU</a:t>
            </a: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0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2560"/>
            <a:ext cx="8229600" cy="760393"/>
          </a:xfrm>
        </p:spPr>
        <p:txBody>
          <a:bodyPr/>
          <a:lstStyle/>
          <a:p>
            <a:pPr algn="l"/>
            <a:r>
              <a:rPr lang="en-US" dirty="0">
                <a:latin typeface="Arial Black" pitchFamily="34" charset="0"/>
              </a:rPr>
              <a:t>The Synapse</a:t>
            </a:r>
            <a:endParaRPr lang="en-US" dirty="0">
              <a:latin typeface="Arial Black" pitchFamily="34" charset="0"/>
            </a:endParaRPr>
          </a:p>
        </p:txBody>
      </p:sp>
      <p:pic>
        <p:nvPicPr>
          <p:cNvPr id="6" name="Picture 5" descr="Synapse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084" y="1319162"/>
            <a:ext cx="5302517" cy="540231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157554" y="6087551"/>
            <a:ext cx="6033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latin typeface="Lucida Grande"/>
                <a:ea typeface="Lucida Grande"/>
                <a:cs typeface="Lucida Grande"/>
              </a:rPr>
              <a:t>©NIH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0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5380</TotalTime>
  <Words>277</Words>
  <Application>Microsoft Office PowerPoint</Application>
  <PresentationFormat>On-screen Show (4:3)</PresentationFormat>
  <Paragraphs>36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Executive</vt:lpstr>
      <vt:lpstr>Highlighting the Neuron</vt:lpstr>
      <vt:lpstr>Before Reading</vt:lpstr>
      <vt:lpstr>Jan Eating Chocolate Bar</vt:lpstr>
      <vt:lpstr>The Neuron</vt:lpstr>
      <vt:lpstr>Neuron Diagram</vt:lpstr>
      <vt:lpstr>The Synapse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Highlighting the Neuron</dc:title>
  <dc:creator>Janelle Orange</dc:creator>
  <cp:lastModifiedBy>YOWELL JANET LYNN</cp:lastModifiedBy>
  <cp:revision>15</cp:revision>
  <dcterms:created xsi:type="dcterms:W3CDTF">2013-07-12T20:04:01Z</dcterms:created>
  <dcterms:modified xsi:type="dcterms:W3CDTF">2014-03-25T18:30:00Z</dcterms:modified>
</cp:coreProperties>
</file>