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e3ce757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3e3ce757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Teacher can find images on the web to show students what insulation in a house looks like before the sheetrock goes on the walls.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" descr="TitleSlid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2"/>
          <p:cNvGrpSpPr/>
          <p:nvPr/>
        </p:nvGrpSpPr>
        <p:grpSpPr>
          <a:xfrm>
            <a:off x="-1" y="1578972"/>
            <a:ext cx="9471390" cy="4639687"/>
            <a:chOff x="-1" y="1578972"/>
            <a:chExt cx="9471390" cy="4639687"/>
          </a:xfrm>
        </p:grpSpPr>
        <p:sp>
          <p:nvSpPr>
            <p:cNvPr id="39" name="Google Shape;39;p2"/>
            <p:cNvSpPr/>
            <p:nvPr/>
          </p:nvSpPr>
          <p:spPr>
            <a:xfrm rot="-5930880">
              <a:off x="3703491" y="-842257"/>
              <a:ext cx="2064406" cy="9264100"/>
            </a:xfrm>
            <a:custGeom>
              <a:avLst/>
              <a:gdLst/>
              <a:ahLst/>
              <a:cxnLst/>
              <a:rect l="l" t="t" r="r" b="b"/>
              <a:pathLst>
                <a:path w="2209695" h="9154402" extrusionOk="0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 cap="flat" cmpd="sng">
              <a:solidFill>
                <a:schemeClr val="accent2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940000">
              <a:off x="5179560" y="1579153"/>
              <a:ext cx="1040884" cy="7134813"/>
            </a:xfrm>
            <a:custGeom>
              <a:avLst/>
              <a:gdLst/>
              <a:ahLst/>
              <a:cxnLst/>
              <a:rect l="l" t="t" r="r" b="b"/>
              <a:pathLst>
                <a:path w="1040884" h="7134813" extrusionOk="0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dk2">
                <a:alpha val="60000"/>
              </a:schemeClr>
            </a:solidFill>
            <a:ln w="31750" cap="flat" cmpd="sng">
              <a:solidFill>
                <a:schemeClr val="lt2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5940000">
              <a:off x="6127955" y="-68851"/>
              <a:ext cx="932370" cy="5296611"/>
            </a:xfrm>
            <a:custGeom>
              <a:avLst/>
              <a:gdLst/>
              <a:ahLst/>
              <a:cxnLst/>
              <a:rect l="l" t="t" r="r" b="b"/>
              <a:pathLst>
                <a:path w="962833" h="6320186" extrusionOk="0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dk2">
                <a:alpha val="4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-5940000">
              <a:off x="5624128" y="-611284"/>
              <a:ext cx="962833" cy="6320186"/>
            </a:xfrm>
            <a:custGeom>
              <a:avLst/>
              <a:gdLst/>
              <a:ahLst/>
              <a:cxnLst/>
              <a:rect l="l" t="t" r="r" b="b"/>
              <a:pathLst>
                <a:path w="962833" h="6320186" extrusionOk="0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49411"/>
              </a:srgbClr>
            </a:solidFill>
            <a:ln w="25400" cap="flat" cmpd="sng">
              <a:solidFill>
                <a:schemeClr val="accent2">
                  <a:alpha val="4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-5940000">
              <a:off x="6395227" y="-278516"/>
              <a:ext cx="552099" cy="5104822"/>
            </a:xfrm>
            <a:custGeom>
              <a:avLst/>
              <a:gdLst/>
              <a:ahLst/>
              <a:cxnLst/>
              <a:rect l="l" t="t" r="r" b="b"/>
              <a:pathLst>
                <a:path w="552099" h="5109912" extrusionOk="0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29411"/>
              </a:scheme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940000">
              <a:off x="7468755" y="1178808"/>
              <a:ext cx="536285" cy="2936001"/>
            </a:xfrm>
            <a:custGeom>
              <a:avLst/>
              <a:gdLst/>
              <a:ahLst/>
              <a:cxnLst/>
              <a:rect l="l" t="t" r="r" b="b"/>
              <a:pathLst>
                <a:path w="536285" h="2938929" extrusionOk="0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-5940000">
            <a:off x="5750708" y="-641833"/>
            <a:ext cx="985797" cy="6048136"/>
          </a:xfrm>
          <a:custGeom>
            <a:avLst/>
            <a:gdLst/>
            <a:ahLst/>
            <a:cxnLst/>
            <a:rect l="l" t="t" r="r" b="b"/>
            <a:pathLst>
              <a:path w="981537" h="6338829" extrusionOk="0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47" name="Google Shape;47;p2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9130023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 rot="-557688">
            <a:off x="1022823" y="2961459"/>
            <a:ext cx="7551601" cy="161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70480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unito"/>
              <a:buNone/>
              <a:defRPr sz="22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unito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" name="Google Shape;158;p11"/>
          <p:cNvCxnSpPr/>
          <p:nvPr/>
        </p:nvCxnSpPr>
        <p:spPr>
          <a:xfrm>
            <a:off x="9144" y="2476500"/>
            <a:ext cx="9125712" cy="1588"/>
          </a:xfrm>
          <a:prstGeom prst="straightConnector1">
            <a:avLst/>
          </a:prstGeom>
          <a:noFill/>
          <a:ln w="25400" cap="flat" cmpd="sng">
            <a:solidFill>
              <a:schemeClr val="accent2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1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1"/>
          <p:cNvSpPr>
            <a:spLocks noGrp="1"/>
          </p:cNvSpPr>
          <p:nvPr>
            <p:ph type="pic" idx="2"/>
          </p:nvPr>
        </p:nvSpPr>
        <p:spPr>
          <a:xfrm rot="-18306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4477870" y="2547938"/>
            <a:ext cx="3951755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2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167" name="Google Shape;167;p1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Google Shape;168;p12"/>
            <p:cNvCxnSpPr/>
            <p:nvPr/>
          </p:nvCxnSpPr>
          <p:spPr>
            <a:xfrm>
              <a:off x="9144" y="3810000"/>
              <a:ext cx="9125712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9" name="Google Shape;169;p12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12"/>
          <p:cNvSpPr>
            <a:spLocks noGrp="1"/>
          </p:cNvSpPr>
          <p:nvPr>
            <p:ph type="pic" idx="2"/>
          </p:nvPr>
        </p:nvSpPr>
        <p:spPr>
          <a:xfrm rot="-261008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713232" y="5105399"/>
            <a:ext cx="7717536" cy="128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bove Caption">
  <p:cSld name="2 Pictures above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177" name="Google Shape;177;p13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8" name="Google Shape;178;p13"/>
            <p:cNvCxnSpPr/>
            <p:nvPr/>
          </p:nvCxnSpPr>
          <p:spPr>
            <a:xfrm>
              <a:off x="9144" y="3810000"/>
              <a:ext cx="9125712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9" name="Google Shape;179;p13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13"/>
          <p:cNvSpPr>
            <a:spLocks noGrp="1"/>
          </p:cNvSpPr>
          <p:nvPr>
            <p:ph type="pic" idx="2"/>
          </p:nvPr>
        </p:nvSpPr>
        <p:spPr>
          <a:xfrm rot="-261008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713232" y="5105399"/>
            <a:ext cx="7717536" cy="128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>
            <a:spLocks noGrp="1"/>
          </p:cNvSpPr>
          <p:nvPr>
            <p:ph type="pic" idx="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 rot="5400000">
            <a:off x="2876878" y="848052"/>
            <a:ext cx="3388658" cy="771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 rot="5400000">
            <a:off x="5297424" y="2935224"/>
            <a:ext cx="5486400" cy="14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 rot="5400000">
            <a:off x="1156493" y="739635"/>
            <a:ext cx="5217458" cy="610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2"/>
          </p:nvPr>
        </p:nvSpPr>
        <p:spPr>
          <a:xfrm>
            <a:off x="712788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>
            <a:spLocks noGrp="1"/>
          </p:cNvSpPr>
          <p:nvPr>
            <p:ph type="body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4773706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940000">
            <a:off x="5179560" y="1837493"/>
            <a:ext cx="1040884" cy="7134813"/>
          </a:xfrm>
          <a:custGeom>
            <a:avLst/>
            <a:gdLst/>
            <a:ahLst/>
            <a:cxnLst/>
            <a:rect l="l" t="t" r="r" b="b"/>
            <a:pathLst>
              <a:path w="1040884" h="7134813" extrusionOk="0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dk2">
              <a:alpha val="60000"/>
            </a:schemeClr>
          </a:solidFill>
          <a:ln w="3175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6" name="Google Shape;86;p6" descr="TitleSlid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6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88" name="Google Shape;88;p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-9130023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1" name="Google Shape;101;p6"/>
          <p:cNvSpPr/>
          <p:nvPr/>
        </p:nvSpPr>
        <p:spPr>
          <a:xfrm rot="-5940000">
            <a:off x="5752786" y="67657"/>
            <a:ext cx="967012" cy="6030348"/>
          </a:xfrm>
          <a:custGeom>
            <a:avLst/>
            <a:gdLst/>
            <a:ahLst/>
            <a:cxnLst/>
            <a:rect l="l" t="t" r="r" b="b"/>
            <a:pathLst>
              <a:path w="962833" h="6320186" extrusionOk="0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6"/>
          <p:cNvSpPr/>
          <p:nvPr/>
        </p:nvSpPr>
        <p:spPr>
          <a:xfrm rot="-5930880">
            <a:off x="4038986" y="-17105"/>
            <a:ext cx="1788669" cy="8821162"/>
          </a:xfrm>
          <a:custGeom>
            <a:avLst/>
            <a:gdLst/>
            <a:ahLst/>
            <a:cxnLst/>
            <a:rect l="l" t="t" r="r" b="b"/>
            <a:pathLst>
              <a:path w="2209695" h="9154402" extrusionOk="0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6"/>
          <p:cNvSpPr/>
          <p:nvPr/>
        </p:nvSpPr>
        <p:spPr>
          <a:xfrm rot="-5940000">
            <a:off x="6127955" y="621077"/>
            <a:ext cx="932370" cy="5296611"/>
          </a:xfrm>
          <a:custGeom>
            <a:avLst/>
            <a:gdLst/>
            <a:ahLst/>
            <a:cxnLst/>
            <a:rect l="l" t="t" r="r" b="b"/>
            <a:pathLst>
              <a:path w="962833" h="6320186" extrusionOk="0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dk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6"/>
          <p:cNvSpPr/>
          <p:nvPr/>
        </p:nvSpPr>
        <p:spPr>
          <a:xfrm rot="-5940000">
            <a:off x="5624128" y="78644"/>
            <a:ext cx="962833" cy="6320186"/>
          </a:xfrm>
          <a:custGeom>
            <a:avLst/>
            <a:gdLst/>
            <a:ahLst/>
            <a:cxnLst/>
            <a:rect l="l" t="t" r="r" b="b"/>
            <a:pathLst>
              <a:path w="962833" h="6320186" extrusionOk="0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49411"/>
            </a:srgbClr>
          </a:solidFill>
          <a:ln w="25400" cap="flat" cmpd="sng">
            <a:solidFill>
              <a:schemeClr val="accent2">
                <a:alpha val="4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6"/>
          <p:cNvSpPr/>
          <p:nvPr/>
        </p:nvSpPr>
        <p:spPr>
          <a:xfrm rot="-5940000">
            <a:off x="6395227" y="411412"/>
            <a:ext cx="552099" cy="5104822"/>
          </a:xfrm>
          <a:custGeom>
            <a:avLst/>
            <a:gdLst/>
            <a:ahLst/>
            <a:cxnLst/>
            <a:rect l="l" t="t" r="r" b="b"/>
            <a:pathLst>
              <a:path w="552099" h="5109912" extrusionOk="0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29411"/>
            </a:schemeClr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6"/>
          <p:cNvSpPr/>
          <p:nvPr/>
        </p:nvSpPr>
        <p:spPr>
          <a:xfrm rot="-5940000">
            <a:off x="7468982" y="1865445"/>
            <a:ext cx="528237" cy="2948568"/>
          </a:xfrm>
          <a:custGeom>
            <a:avLst/>
            <a:gdLst/>
            <a:ahLst/>
            <a:cxnLst/>
            <a:rect l="l" t="t" r="r" b="b"/>
            <a:pathLst>
              <a:path w="528237" h="2951509" extrusionOk="0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6"/>
          <p:cNvSpPr txBox="1">
            <a:spLocks noGrp="1"/>
          </p:cNvSpPr>
          <p:nvPr>
            <p:ph type="ctrTitle"/>
          </p:nvPr>
        </p:nvSpPr>
        <p:spPr>
          <a:xfrm rot="-557688">
            <a:off x="1248863" y="3564661"/>
            <a:ext cx="7324068" cy="161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6"/>
          <p:cNvSpPr>
            <a:spLocks noGrp="1"/>
          </p:cNvSpPr>
          <p:nvPr>
            <p:ph type="pic" idx="2"/>
          </p:nvPr>
        </p:nvSpPr>
        <p:spPr>
          <a:xfrm rot="-531448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000"/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6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990824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Nunito"/>
              <a:buNone/>
              <a:defRPr sz="22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unito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 descr="SectionHeader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/>
            <a:ahLst/>
            <a:cxnLst/>
            <a:rect l="l" t="t" r="r" b="b"/>
            <a:pathLst>
              <a:path w="1100209" h="8104720" extrusionOk="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 w="3175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7"/>
          <p:cNvSpPr/>
          <p:nvPr/>
        </p:nvSpPr>
        <p:spPr>
          <a:xfrm rot="4800000">
            <a:off x="3393402" y="-445315"/>
            <a:ext cx="2008191" cy="9264100"/>
          </a:xfrm>
          <a:custGeom>
            <a:avLst/>
            <a:gdLst/>
            <a:ahLst/>
            <a:cxnLst/>
            <a:rect l="l" t="t" r="r" b="b"/>
            <a:pathLst>
              <a:path w="2209695" h="9154402" extrusionOk="0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 rot="-600000">
            <a:off x="887172" y="5303003"/>
            <a:ext cx="6904501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unito"/>
              <a:buNone/>
              <a:defRPr sz="16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1400"/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>
            <a:off x="2741955" y="-1232574"/>
            <a:ext cx="4643950" cy="2985174"/>
            <a:chOff x="2741955" y="-1232574"/>
            <a:chExt cx="4643950" cy="2985174"/>
          </a:xfrm>
        </p:grpSpPr>
        <p:sp>
          <p:nvSpPr>
            <p:cNvPr id="117" name="Google Shape;117;p7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flipH="1">
              <a:off x="2741955" y="-933103"/>
              <a:ext cx="2014512" cy="1892938"/>
              <a:chOff x="6843860" y="-944464"/>
              <a:chExt cx="2014512" cy="1892938"/>
            </a:xfrm>
          </p:grpSpPr>
          <p:sp>
            <p:nvSpPr>
              <p:cNvPr id="119" name="Google Shape;119;p7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22" name="Google Shape;122;p7"/>
            <p:cNvGrpSpPr/>
            <p:nvPr/>
          </p:nvGrpSpPr>
          <p:grpSpPr>
            <a:xfrm>
              <a:off x="3235522" y="-1232574"/>
              <a:ext cx="4150384" cy="2407746"/>
              <a:chOff x="3312527" y="-1228092"/>
              <a:chExt cx="4550633" cy="2407746"/>
            </a:xfrm>
          </p:grpSpPr>
          <p:sp>
            <p:nvSpPr>
              <p:cNvPr id="123" name="Google Shape;123;p7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rot="-9130023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27" name="Google Shape;127;p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 rot="-3981558">
              <a:off x="2809659" y="-85690"/>
              <a:ext cx="182880" cy="2286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29" name="Google Shape;129;p7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4313"/>
            </a:schemeClr>
          </a:solidFill>
          <a:ln w="25400" cap="flat" cmpd="sng">
            <a:solidFill>
              <a:schemeClr val="accent2">
                <a:alpha val="6431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7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/>
            <a:ahLst/>
            <a:cxnLst/>
            <a:rect l="l" t="t" r="r" b="b"/>
            <a:pathLst>
              <a:path w="778667" h="2512599" extrusionOk="0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solidFill>
            <a:schemeClr val="accent1"/>
          </a:solidFill>
          <a:ln w="127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7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/>
            <a:ahLst/>
            <a:cxnLst/>
            <a:rect l="l" t="t" r="r" b="b"/>
            <a:pathLst>
              <a:path w="459179" h="1462129" extrusionOk="0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solidFill>
            <a:schemeClr val="accent1"/>
          </a:solidFill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 rot="-600000">
            <a:off x="600152" y="3389654"/>
            <a:ext cx="7622161" cy="167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699247" y="3024188"/>
            <a:ext cx="3657600" cy="337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2"/>
          </p:nvPr>
        </p:nvSpPr>
        <p:spPr>
          <a:xfrm>
            <a:off x="4751294" y="3024188"/>
            <a:ext cx="3657600" cy="337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411"/>
            </a:srgbClr>
          </a:solidFill>
          <a:ln w="25400" cap="flat" cmpd="sng">
            <a:solidFill>
              <a:schemeClr val="accent2">
                <a:alpha val="2941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>
            <a:off x="366713" y="1447800"/>
            <a:ext cx="3748087" cy="4800600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 w="635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4504766" y="990600"/>
            <a:ext cx="425823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533400" y="2850775"/>
            <a:ext cx="3429000" cy="316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9FF"/>
            </a:gs>
            <a:gs pos="100000">
              <a:srgbClr val="0073B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TextSlideOverla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573169" y="-650452"/>
            <a:ext cx="7695676" cy="2026535"/>
            <a:chOff x="-573169" y="-650452"/>
            <a:chExt cx="7695676" cy="202653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263314" y="-650452"/>
              <a:ext cx="7385821" cy="2026535"/>
              <a:chOff x="-263314" y="-650452"/>
              <a:chExt cx="7385821" cy="2026535"/>
            </a:xfrm>
          </p:grpSpPr>
          <p:sp>
            <p:nvSpPr>
              <p:cNvPr id="9" name="Google Shape;9;p1"/>
              <p:cNvSpPr/>
              <p:nvPr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lt2">
                  <a:alpha val="4941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 rot="-54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4941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9" name="Google Shape;29;p1"/>
            <p:cNvSpPr/>
            <p:nvPr/>
          </p:nvSpPr>
          <p:spPr>
            <a:xfrm rot="-54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dt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Yb5684Kp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ctrTitle"/>
          </p:nvPr>
        </p:nvSpPr>
        <p:spPr>
          <a:xfrm rot="-557688">
            <a:off x="1022823" y="2961459"/>
            <a:ext cx="7551601" cy="161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Cooler Design Challenge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70480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Middle School Engineering Adventures!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How does heat move?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5"/>
          <p:cNvSpPr txBox="1">
            <a:spLocks noGrp="1"/>
          </p:cNvSpPr>
          <p:nvPr>
            <p:ph type="body" idx="1"/>
          </p:nvPr>
        </p:nvSpPr>
        <p:spPr>
          <a:xfrm>
            <a:off x="712800" y="2819400"/>
            <a:ext cx="7716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Radiation -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method of heat transfer that does not rely upon any contact between the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heat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source and the heated object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opposed to conduction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convection.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Convection -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transfer of heat from one place to another by the movement of heated fluids</a:t>
            </a:r>
            <a:r>
              <a:rPr lang="en-US" sz="2000" b="0" dirty="0"/>
              <a:t>,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such as air or water, </a:t>
            </a:r>
            <a:r>
              <a:rPr lang="en-US" sz="2000" b="0" dirty="0"/>
              <a:t>that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carry thermal energy away from the source.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Conduction -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movement of heat from one solid to another one, </a:t>
            </a:r>
            <a:r>
              <a:rPr lang="en-US" sz="2000" b="0" dirty="0"/>
              <a:t>which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0" dirty="0"/>
              <a:t>have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different temperatures when they are touching each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other.</a:t>
            </a:r>
            <a:endParaRPr sz="2000" b="0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533693" y="127392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Bill </a:t>
            </a:r>
            <a:r>
              <a:rPr lang="en-US" sz="46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Nye discusses heat</a:t>
            </a:r>
            <a:endParaRPr sz="46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712788" y="3012142"/>
            <a:ext cx="77169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sz="2400" b="1" i="0" u="sng" strike="noStrike" cap="none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https://www.youtube.com/watch?v=WMYb5684Kp0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Cooler Challenge!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27"/>
          <p:cNvSpPr txBox="1">
            <a:spLocks noGrp="1"/>
          </p:cNvSpPr>
          <p:nvPr>
            <p:ph type="body" idx="1"/>
          </p:nvPr>
        </p:nvSpPr>
        <p:spPr>
          <a:xfrm>
            <a:off x="595688" y="3062292"/>
            <a:ext cx="77169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dirty="0"/>
              <a:t>Now that you have some background on the conductors and insulators, your challenge is to design a cooler using the supplies provided to keep your </a:t>
            </a:r>
            <a:r>
              <a:rPr lang="en-US" dirty="0" smtClean="0"/>
              <a:t>popsicle and ice cube </a:t>
            </a:r>
            <a:r>
              <a:rPr lang="en-US" dirty="0"/>
              <a:t>cold.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dirty="0"/>
              <a:t>Grab your supplies and </a:t>
            </a:r>
            <a:r>
              <a:rPr lang="en-US" dirty="0" smtClean="0"/>
              <a:t>start on </a:t>
            </a:r>
            <a:r>
              <a:rPr lang="en-US" dirty="0"/>
              <a:t>your </a:t>
            </a:r>
            <a:r>
              <a:rPr lang="en-US" dirty="0" smtClean="0"/>
              <a:t>design!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Nunito"/>
              <a:buNone/>
            </a:pP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Keeping things cool is a huge industry!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1650417" y="3012300"/>
            <a:ext cx="58416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unito"/>
              <a:buChar char="•"/>
            </a:pPr>
            <a:r>
              <a:rPr lang="en-US" sz="222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Insulation is needed in everything from the walls of your house, to the coffee mugs everyone carries around.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unito"/>
              <a:buChar char="•"/>
            </a:pPr>
            <a:r>
              <a:rPr lang="en-US" sz="222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Yeti alone sells over</a:t>
            </a:r>
            <a:r>
              <a:rPr lang="en-US" sz="2220" dirty="0"/>
              <a:t> half </a:t>
            </a:r>
            <a:r>
              <a:rPr lang="en-US" sz="2220" dirty="0" smtClean="0"/>
              <a:t>a </a:t>
            </a:r>
            <a:r>
              <a:rPr lang="en-US" sz="2220" i="1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billion</a:t>
            </a:r>
            <a:r>
              <a:rPr lang="en-US" sz="222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dollars worth of coolers a </a:t>
            </a:r>
            <a:r>
              <a:rPr lang="en-US" sz="222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year. </a:t>
            </a:r>
            <a:r>
              <a:rPr lang="en-US" sz="222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That’s not counting other big names like </a:t>
            </a:r>
            <a:r>
              <a:rPr lang="en-US" sz="2220" dirty="0"/>
              <a:t>I</a:t>
            </a:r>
            <a:r>
              <a:rPr lang="en-US" sz="222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gloo or Coleman!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20193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unito"/>
              <a:buNone/>
            </a:pPr>
            <a:endParaRPr sz="222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That’s a </a:t>
            </a:r>
            <a:r>
              <a:rPr lang="en-US"/>
              <a:t>p</a:t>
            </a: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retty big deal!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1"/>
          </p:nvPr>
        </p:nvSpPr>
        <p:spPr>
          <a:xfrm>
            <a:off x="712800" y="3012152"/>
            <a:ext cx="77169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keep up with competition, these companies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employ engineers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scientists in order to help create and test new insulating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technologies.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Let’s see how other projects have applied the engineering design process to create a cooler made out of hemp and flax! 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Initial failures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1"/>
          </p:nvPr>
        </p:nvSpPr>
        <p:spPr>
          <a:xfrm>
            <a:off x="277899" y="3012150"/>
            <a:ext cx="4293339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dirty="0"/>
              <a:t>First attempt </a:t>
            </a:r>
            <a:r>
              <a:rPr lang="en-US" sz="1800" dirty="0" smtClean="0"/>
              <a:t>the class </a:t>
            </a:r>
            <a:r>
              <a:rPr lang="en-US" sz="1800" dirty="0"/>
              <a:t>used a </a:t>
            </a:r>
            <a:r>
              <a:rPr lang="en-US" sz="1800" dirty="0" smtClean="0"/>
              <a:t>Styrofoam </a:t>
            </a:r>
            <a:r>
              <a:rPr lang="en-US" sz="1800" dirty="0"/>
              <a:t>cooler as a mold but due to the pressure needed to create a compression for curing, the </a:t>
            </a:r>
            <a:r>
              <a:rPr lang="en-US" sz="1800" dirty="0" smtClean="0"/>
              <a:t>cooler </a:t>
            </a:r>
            <a:r>
              <a:rPr lang="en-US" sz="1800" dirty="0"/>
              <a:t>collapsed.  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 smtClean="0"/>
              <a:t>In the second </a:t>
            </a:r>
            <a:r>
              <a:rPr lang="en-US" sz="1800" dirty="0"/>
              <a:t>attempt</a:t>
            </a:r>
            <a:r>
              <a:rPr lang="en-US" sz="1800" dirty="0" smtClean="0"/>
              <a:t>, they used </a:t>
            </a:r>
            <a:r>
              <a:rPr lang="en-US" sz="1800" dirty="0"/>
              <a:t>wooden blocks to form </a:t>
            </a: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cooler </a:t>
            </a:r>
            <a:r>
              <a:rPr lang="en-US" sz="1800" dirty="0" smtClean="0"/>
              <a:t>along with a foam </a:t>
            </a:r>
            <a:r>
              <a:rPr lang="en-US" sz="1800" dirty="0"/>
              <a:t>mixture.  We were able to get a solid shape </a:t>
            </a:r>
            <a:r>
              <a:rPr lang="en-US" sz="1800" dirty="0" smtClean="0"/>
              <a:t>but it was </a:t>
            </a:r>
            <a:r>
              <a:rPr lang="en-US" sz="1800" dirty="0"/>
              <a:t>hard to remove the wooden forms without breaking the mold.</a:t>
            </a:r>
            <a:endParaRPr sz="1800" dirty="0"/>
          </a:p>
        </p:txBody>
      </p:sp>
      <p:pic>
        <p:nvPicPr>
          <p:cNvPr id="224" name="Google Shape;224;p19" descr="RET image 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0250" y="3902586"/>
            <a:ext cx="2865303" cy="2148977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250" y="1744911"/>
            <a:ext cx="2865303" cy="1972825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238" y="2731323"/>
            <a:ext cx="1259060" cy="1729137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9"/>
          <p:cNvSpPr txBox="1"/>
          <p:nvPr/>
        </p:nvSpPr>
        <p:spPr>
          <a:xfrm>
            <a:off x="5300125" y="6222375"/>
            <a:ext cx="3518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9"/>
          <p:cNvSpPr txBox="1"/>
          <p:nvPr/>
        </p:nvSpPr>
        <p:spPr>
          <a:xfrm>
            <a:off x="5220350" y="3429000"/>
            <a:ext cx="3518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9"/>
          <p:cNvSpPr txBox="1"/>
          <p:nvPr/>
        </p:nvSpPr>
        <p:spPr>
          <a:xfrm>
            <a:off x="7826357" y="1818900"/>
            <a:ext cx="10860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Final cooler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5" name="Google Shape;235;p20" descr="RET image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94" y="2564141"/>
            <a:ext cx="4264639" cy="3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 descr="RET image 5.jpg"/>
          <p:cNvPicPr preferRelativeResize="0"/>
          <p:nvPr/>
        </p:nvPicPr>
        <p:blipFill rotWithShape="1">
          <a:blip r:embed="rId4">
            <a:alphaModFix/>
          </a:blip>
          <a:srcRect t="27288"/>
          <a:stretch/>
        </p:blipFill>
        <p:spPr>
          <a:xfrm>
            <a:off x="6834650" y="348598"/>
            <a:ext cx="2110473" cy="204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 descr="RET image 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0096" y="2564142"/>
            <a:ext cx="4035027" cy="362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07" y="284309"/>
            <a:ext cx="6556428" cy="602428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Cooler Challenge!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712788" y="3012142"/>
            <a:ext cx="77169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Today you are going to apply the engineering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design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process to create a cooler to keep your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Popsicle and ice cube nice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cold while we learn more about wind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energy—because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 one wants warm popsicles!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But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before we can start any of that we need to learn more about heat and insulation….</a:t>
            </a: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713538" y="14385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makes good insulation?</a:t>
            </a:r>
            <a:endParaRPr sz="46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712800" y="3012149"/>
            <a:ext cx="7716900" cy="2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4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dirty="0"/>
              <a:t>First, w</a:t>
            </a:r>
            <a:r>
              <a:rPr lang="en-US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 have to know the difference between insulators and conductors.</a:t>
            </a:r>
            <a:endParaRPr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54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•"/>
            </a:pPr>
            <a:r>
              <a:rPr lang="en-US" dirty="0"/>
              <a:t>Second, we have to know</a:t>
            </a:r>
            <a:r>
              <a:rPr lang="en-US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how heat actually </a:t>
            </a:r>
            <a:r>
              <a:rPr lang="en-US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moves.</a:t>
            </a:r>
            <a:endParaRPr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20193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Nunito"/>
              <a:buNone/>
            </a:pPr>
            <a:endParaRPr sz="222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9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Conductors </a:t>
            </a:r>
            <a:r>
              <a:rPr lang="en-US" sz="46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vs. </a:t>
            </a: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Insulators</a:t>
            </a:r>
            <a:endParaRPr sz="46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1" name="Google Shape;271;p24"/>
          <p:cNvSpPr txBox="1"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</a:pPr>
            <a:endParaRPr sz="2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Conductors</a:t>
            </a:r>
            <a:endParaRPr sz="2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</a:pPr>
            <a:endParaRPr sz="2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24"/>
          <p:cNvSpPr txBox="1">
            <a:spLocks noGrp="1"/>
          </p:cNvSpPr>
          <p:nvPr>
            <p:ph type="body" idx="2"/>
          </p:nvPr>
        </p:nvSpPr>
        <p:spPr>
          <a:xfrm>
            <a:off x="712788" y="3657600"/>
            <a:ext cx="3657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Material which allows energy to pass through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easily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Weak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covalent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bonds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Freely moving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electrons</a:t>
            </a:r>
            <a:endParaRPr sz="18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24"/>
          <p:cNvSpPr>
            <a:spLocks noGrp="1"/>
          </p:cNvSpPr>
          <p:nvPr>
            <p:ph type="body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unito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Insulators</a:t>
            </a:r>
            <a:endParaRPr sz="2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24"/>
          <p:cNvSpPr txBox="1">
            <a:spLocks noGrp="1"/>
          </p:cNvSpPr>
          <p:nvPr>
            <p:ph type="body" idx="4"/>
          </p:nvPr>
        </p:nvSpPr>
        <p:spPr>
          <a:xfrm>
            <a:off x="4773706" y="3657600"/>
            <a:ext cx="3657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Material which does not easily allow energy to pass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through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Strong covalent bonds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800"/>
              <a:buFont typeface="Nunito"/>
              <a:buChar char="•"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Electrons do not move freely</a:t>
            </a:r>
            <a:endParaRPr sz="18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y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476</Words>
  <Application>Microsoft Office PowerPoint</Application>
  <PresentationFormat>On-screen Show (4:3)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Nunito</vt:lpstr>
      <vt:lpstr>Sky</vt:lpstr>
      <vt:lpstr>Cooler Design Challenge</vt:lpstr>
      <vt:lpstr>Keeping things cool is a huge industry!</vt:lpstr>
      <vt:lpstr>That’s a pretty big deal!</vt:lpstr>
      <vt:lpstr>Initial failures</vt:lpstr>
      <vt:lpstr>Final cooler</vt:lpstr>
      <vt:lpstr>PowerPoint Presentation</vt:lpstr>
      <vt:lpstr>Cooler Challenge!</vt:lpstr>
      <vt:lpstr>What makes good insulation?</vt:lpstr>
      <vt:lpstr>Conductors vs. Insulators</vt:lpstr>
      <vt:lpstr>How does heat move?</vt:lpstr>
      <vt:lpstr>Bill Nye discusses heat</vt:lpstr>
      <vt:lpstr>Cooler Challenge!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Cooler Design Challenge</dc:title>
  <cp:lastModifiedBy>Zain Iqbal</cp:lastModifiedBy>
  <cp:revision>4</cp:revision>
  <dcterms:modified xsi:type="dcterms:W3CDTF">2019-03-18T18:46:17Z</dcterms:modified>
</cp:coreProperties>
</file>