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0" r:id="rId1"/>
  </p:sldMasterIdLst>
  <p:notesMasterIdLst>
    <p:notesMasterId r:id="rId14"/>
  </p:notesMasterIdLst>
  <p:sldIdLst>
    <p:sldId id="256" r:id="rId2"/>
    <p:sldId id="258" r:id="rId3"/>
    <p:sldId id="259" r:id="rId4"/>
    <p:sldId id="261" r:id="rId5"/>
    <p:sldId id="262" r:id="rId6"/>
    <p:sldId id="263" r:id="rId7"/>
    <p:sldId id="264" r:id="rId8"/>
    <p:sldId id="265" r:id="rId9"/>
    <p:sldId id="266" r:id="rId10"/>
    <p:sldId id="267" r:id="rId11"/>
    <p:sldId id="268" r:id="rId12"/>
    <p:sldId id="276" r:id="rId13"/>
  </p:sldIdLst>
  <p:sldSz cx="9144000" cy="5143500" type="screen16x9"/>
  <p:notesSz cx="6858000" cy="9144000"/>
  <p:embeddedFontLs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
      <p:font typeface="Open Sans" panose="020B060402020202020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35" autoAdjust="0"/>
  </p:normalViewPr>
  <p:slideViewPr>
    <p:cSldViewPr snapToGrid="0">
      <p:cViewPr varScale="1">
        <p:scale>
          <a:sx n="134" d="100"/>
          <a:sy n="134" d="100"/>
        </p:scale>
        <p:origin x="9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5424E3-AF72-4F74-BF6A-314B5734878E}" type="doc">
      <dgm:prSet loTypeId="urn:microsoft.com/office/officeart/2016/7/layout/BasicLinearProcessNumbered" loCatId="process" qsTypeId="urn:microsoft.com/office/officeart/2005/8/quickstyle/simple2" qsCatId="simple" csTypeId="urn:microsoft.com/office/officeart/2005/8/colors/colorful2" csCatId="colorful" phldr="1"/>
      <dgm:spPr/>
      <dgm:t>
        <a:bodyPr/>
        <a:lstStyle/>
        <a:p>
          <a:endParaRPr lang="en-US"/>
        </a:p>
      </dgm:t>
    </dgm:pt>
    <dgm:pt modelId="{889CBD27-1B96-408B-8A1A-05D29DAD5338}">
      <dgm:prSet/>
      <dgm:spPr/>
      <dgm:t>
        <a:bodyPr/>
        <a:lstStyle/>
        <a:p>
          <a:r>
            <a:rPr lang="en-US" dirty="0"/>
            <a:t>Research </a:t>
          </a:r>
          <a:r>
            <a:rPr lang="en-US" dirty="0" smtClean="0"/>
            <a:t>paddle </a:t>
          </a:r>
          <a:r>
            <a:rPr lang="en-US" dirty="0"/>
            <a:t>designs</a:t>
          </a:r>
        </a:p>
      </dgm:t>
    </dgm:pt>
    <dgm:pt modelId="{2FBCFC48-B3D4-4135-AC25-F3AA94C55406}" type="parTrans" cxnId="{9BB9A120-7B5B-4222-AC74-912640870334}">
      <dgm:prSet/>
      <dgm:spPr/>
      <dgm:t>
        <a:bodyPr/>
        <a:lstStyle/>
        <a:p>
          <a:endParaRPr lang="en-US"/>
        </a:p>
      </dgm:t>
    </dgm:pt>
    <dgm:pt modelId="{547B2073-EEFD-4827-8C7D-FBC06D887634}" type="sibTrans" cxnId="{9BB9A120-7B5B-4222-AC74-912640870334}">
      <dgm:prSet phldrT="1" phldr="0"/>
      <dgm:spPr/>
      <dgm:t>
        <a:bodyPr/>
        <a:lstStyle/>
        <a:p>
          <a:r>
            <a:rPr lang="en-US"/>
            <a:t>1</a:t>
          </a:r>
        </a:p>
      </dgm:t>
    </dgm:pt>
    <dgm:pt modelId="{978B1F6F-B68F-4760-9262-DEA7B975CF8D}">
      <dgm:prSet/>
      <dgm:spPr/>
      <dgm:t>
        <a:bodyPr/>
        <a:lstStyle/>
        <a:p>
          <a:r>
            <a:rPr lang="en-US" dirty="0"/>
            <a:t>Brainstorm paddle design</a:t>
          </a:r>
        </a:p>
      </dgm:t>
    </dgm:pt>
    <dgm:pt modelId="{7C8E2DCD-F8BD-4169-A85C-3B02CD39E0DD}" type="parTrans" cxnId="{3DAE4DF5-B7BF-4012-B81F-8EDC40DCFC9A}">
      <dgm:prSet/>
      <dgm:spPr/>
      <dgm:t>
        <a:bodyPr/>
        <a:lstStyle/>
        <a:p>
          <a:endParaRPr lang="en-US"/>
        </a:p>
      </dgm:t>
    </dgm:pt>
    <dgm:pt modelId="{C82DF517-EEBC-4957-BFEB-FB5C804B58BF}" type="sibTrans" cxnId="{3DAE4DF5-B7BF-4012-B81F-8EDC40DCFC9A}">
      <dgm:prSet phldrT="2" phldr="0"/>
      <dgm:spPr/>
      <dgm:t>
        <a:bodyPr/>
        <a:lstStyle/>
        <a:p>
          <a:r>
            <a:rPr lang="en-US"/>
            <a:t>2</a:t>
          </a:r>
        </a:p>
      </dgm:t>
    </dgm:pt>
    <dgm:pt modelId="{CBAF0DE0-B9F7-4A07-BF9E-6860315BD393}">
      <dgm:prSet/>
      <dgm:spPr/>
      <dgm:t>
        <a:bodyPr/>
        <a:lstStyle/>
        <a:p>
          <a:r>
            <a:rPr lang="en-US" dirty="0"/>
            <a:t>Build </a:t>
          </a:r>
          <a:r>
            <a:rPr lang="en-US" dirty="0" smtClean="0"/>
            <a:t>ping-pong </a:t>
          </a:r>
          <a:r>
            <a:rPr lang="en-US" dirty="0"/>
            <a:t>paddles</a:t>
          </a:r>
        </a:p>
      </dgm:t>
    </dgm:pt>
    <dgm:pt modelId="{3DF40DB7-94F9-4E8F-9879-89010E8DB1A3}" type="parTrans" cxnId="{0E7E7346-C686-4CA7-9535-357ED47E1ABA}">
      <dgm:prSet/>
      <dgm:spPr/>
      <dgm:t>
        <a:bodyPr/>
        <a:lstStyle/>
        <a:p>
          <a:endParaRPr lang="en-US"/>
        </a:p>
      </dgm:t>
    </dgm:pt>
    <dgm:pt modelId="{E82DB6F8-FFDE-4A48-B11E-30C2242DE773}" type="sibTrans" cxnId="{0E7E7346-C686-4CA7-9535-357ED47E1ABA}">
      <dgm:prSet phldrT="3" phldr="0"/>
      <dgm:spPr/>
      <dgm:t>
        <a:bodyPr/>
        <a:lstStyle/>
        <a:p>
          <a:r>
            <a:rPr lang="en-US"/>
            <a:t>3</a:t>
          </a:r>
        </a:p>
      </dgm:t>
    </dgm:pt>
    <dgm:pt modelId="{0598CAFA-A5B3-459C-B3D6-038459D304AA}" type="pres">
      <dgm:prSet presAssocID="{185424E3-AF72-4F74-BF6A-314B5734878E}" presName="Name0" presStyleCnt="0">
        <dgm:presLayoutVars>
          <dgm:animLvl val="lvl"/>
          <dgm:resizeHandles val="exact"/>
        </dgm:presLayoutVars>
      </dgm:prSet>
      <dgm:spPr/>
      <dgm:t>
        <a:bodyPr/>
        <a:lstStyle/>
        <a:p>
          <a:endParaRPr lang="en-US"/>
        </a:p>
      </dgm:t>
    </dgm:pt>
    <dgm:pt modelId="{80BD67E6-9FF1-478B-A8E1-192FE1C5EEE5}" type="pres">
      <dgm:prSet presAssocID="{889CBD27-1B96-408B-8A1A-05D29DAD5338}" presName="compositeNode" presStyleCnt="0">
        <dgm:presLayoutVars>
          <dgm:bulletEnabled val="1"/>
        </dgm:presLayoutVars>
      </dgm:prSet>
      <dgm:spPr/>
    </dgm:pt>
    <dgm:pt modelId="{CD52C8F1-7B3B-4929-B64F-3C5B32B929EE}" type="pres">
      <dgm:prSet presAssocID="{889CBD27-1B96-408B-8A1A-05D29DAD5338}" presName="bgRect" presStyleLbl="bgAccFollowNode1" presStyleIdx="0" presStyleCnt="3"/>
      <dgm:spPr/>
      <dgm:t>
        <a:bodyPr/>
        <a:lstStyle/>
        <a:p>
          <a:endParaRPr lang="en-US"/>
        </a:p>
      </dgm:t>
    </dgm:pt>
    <dgm:pt modelId="{269FF207-16FC-4E2D-92A7-728268A24347}" type="pres">
      <dgm:prSet presAssocID="{547B2073-EEFD-4827-8C7D-FBC06D887634}" presName="sibTransNodeCircle" presStyleLbl="alignNode1" presStyleIdx="0" presStyleCnt="6">
        <dgm:presLayoutVars>
          <dgm:chMax val="0"/>
          <dgm:bulletEnabled/>
        </dgm:presLayoutVars>
      </dgm:prSet>
      <dgm:spPr/>
      <dgm:t>
        <a:bodyPr/>
        <a:lstStyle/>
        <a:p>
          <a:endParaRPr lang="en-US"/>
        </a:p>
      </dgm:t>
    </dgm:pt>
    <dgm:pt modelId="{803D3307-D6CD-4B9C-9A9E-86BD29EB7360}" type="pres">
      <dgm:prSet presAssocID="{889CBD27-1B96-408B-8A1A-05D29DAD5338}" presName="bottomLine" presStyleLbl="alignNode1" presStyleIdx="1" presStyleCnt="6">
        <dgm:presLayoutVars/>
      </dgm:prSet>
      <dgm:spPr/>
    </dgm:pt>
    <dgm:pt modelId="{D33B8E43-329C-458E-A7B9-08B79B980E4F}" type="pres">
      <dgm:prSet presAssocID="{889CBD27-1B96-408B-8A1A-05D29DAD5338}" presName="nodeText" presStyleLbl="bgAccFollowNode1" presStyleIdx="0" presStyleCnt="3">
        <dgm:presLayoutVars>
          <dgm:bulletEnabled val="1"/>
        </dgm:presLayoutVars>
      </dgm:prSet>
      <dgm:spPr/>
      <dgm:t>
        <a:bodyPr/>
        <a:lstStyle/>
        <a:p>
          <a:endParaRPr lang="en-US"/>
        </a:p>
      </dgm:t>
    </dgm:pt>
    <dgm:pt modelId="{F8315751-A715-4457-A9A1-1AD54B6F3027}" type="pres">
      <dgm:prSet presAssocID="{547B2073-EEFD-4827-8C7D-FBC06D887634}" presName="sibTrans" presStyleCnt="0"/>
      <dgm:spPr/>
    </dgm:pt>
    <dgm:pt modelId="{BF828E1C-D212-4430-9944-6D6C8DC5B2C5}" type="pres">
      <dgm:prSet presAssocID="{978B1F6F-B68F-4760-9262-DEA7B975CF8D}" presName="compositeNode" presStyleCnt="0">
        <dgm:presLayoutVars>
          <dgm:bulletEnabled val="1"/>
        </dgm:presLayoutVars>
      </dgm:prSet>
      <dgm:spPr/>
    </dgm:pt>
    <dgm:pt modelId="{620F0540-B380-4A4E-84DE-534A1FE51AF1}" type="pres">
      <dgm:prSet presAssocID="{978B1F6F-B68F-4760-9262-DEA7B975CF8D}" presName="bgRect" presStyleLbl="bgAccFollowNode1" presStyleIdx="1" presStyleCnt="3"/>
      <dgm:spPr/>
      <dgm:t>
        <a:bodyPr/>
        <a:lstStyle/>
        <a:p>
          <a:endParaRPr lang="en-US"/>
        </a:p>
      </dgm:t>
    </dgm:pt>
    <dgm:pt modelId="{F1B8D6CB-9DCC-4A91-8705-EF07729A4302}" type="pres">
      <dgm:prSet presAssocID="{C82DF517-EEBC-4957-BFEB-FB5C804B58BF}" presName="sibTransNodeCircle" presStyleLbl="alignNode1" presStyleIdx="2" presStyleCnt="6">
        <dgm:presLayoutVars>
          <dgm:chMax val="0"/>
          <dgm:bulletEnabled/>
        </dgm:presLayoutVars>
      </dgm:prSet>
      <dgm:spPr/>
      <dgm:t>
        <a:bodyPr/>
        <a:lstStyle/>
        <a:p>
          <a:endParaRPr lang="en-US"/>
        </a:p>
      </dgm:t>
    </dgm:pt>
    <dgm:pt modelId="{C53F7430-14D1-4CAD-8CC3-AD243A63C804}" type="pres">
      <dgm:prSet presAssocID="{978B1F6F-B68F-4760-9262-DEA7B975CF8D}" presName="bottomLine" presStyleLbl="alignNode1" presStyleIdx="3" presStyleCnt="6">
        <dgm:presLayoutVars/>
      </dgm:prSet>
      <dgm:spPr/>
    </dgm:pt>
    <dgm:pt modelId="{15AE3831-1540-4E8F-9853-F72FE958ADC3}" type="pres">
      <dgm:prSet presAssocID="{978B1F6F-B68F-4760-9262-DEA7B975CF8D}" presName="nodeText" presStyleLbl="bgAccFollowNode1" presStyleIdx="1" presStyleCnt="3">
        <dgm:presLayoutVars>
          <dgm:bulletEnabled val="1"/>
        </dgm:presLayoutVars>
      </dgm:prSet>
      <dgm:spPr/>
      <dgm:t>
        <a:bodyPr/>
        <a:lstStyle/>
        <a:p>
          <a:endParaRPr lang="en-US"/>
        </a:p>
      </dgm:t>
    </dgm:pt>
    <dgm:pt modelId="{6CA2AE21-00A5-4154-BD00-0C0BC41A54D0}" type="pres">
      <dgm:prSet presAssocID="{C82DF517-EEBC-4957-BFEB-FB5C804B58BF}" presName="sibTrans" presStyleCnt="0"/>
      <dgm:spPr/>
    </dgm:pt>
    <dgm:pt modelId="{0E825552-D029-4E91-A8C7-A66A01F36A82}" type="pres">
      <dgm:prSet presAssocID="{CBAF0DE0-B9F7-4A07-BF9E-6860315BD393}" presName="compositeNode" presStyleCnt="0">
        <dgm:presLayoutVars>
          <dgm:bulletEnabled val="1"/>
        </dgm:presLayoutVars>
      </dgm:prSet>
      <dgm:spPr/>
    </dgm:pt>
    <dgm:pt modelId="{649EBCEE-8E49-4998-B3D0-62231CADFEBA}" type="pres">
      <dgm:prSet presAssocID="{CBAF0DE0-B9F7-4A07-BF9E-6860315BD393}" presName="bgRect" presStyleLbl="bgAccFollowNode1" presStyleIdx="2" presStyleCnt="3"/>
      <dgm:spPr/>
      <dgm:t>
        <a:bodyPr/>
        <a:lstStyle/>
        <a:p>
          <a:endParaRPr lang="en-US"/>
        </a:p>
      </dgm:t>
    </dgm:pt>
    <dgm:pt modelId="{4D808FE9-E98F-4D02-947E-733BA0A984FB}" type="pres">
      <dgm:prSet presAssocID="{E82DB6F8-FFDE-4A48-B11E-30C2242DE773}" presName="sibTransNodeCircle" presStyleLbl="alignNode1" presStyleIdx="4" presStyleCnt="6">
        <dgm:presLayoutVars>
          <dgm:chMax val="0"/>
          <dgm:bulletEnabled/>
        </dgm:presLayoutVars>
      </dgm:prSet>
      <dgm:spPr/>
      <dgm:t>
        <a:bodyPr/>
        <a:lstStyle/>
        <a:p>
          <a:endParaRPr lang="en-US"/>
        </a:p>
      </dgm:t>
    </dgm:pt>
    <dgm:pt modelId="{39B4A35A-B85D-49DE-A848-B53FA89D3BC5}" type="pres">
      <dgm:prSet presAssocID="{CBAF0DE0-B9F7-4A07-BF9E-6860315BD393}" presName="bottomLine" presStyleLbl="alignNode1" presStyleIdx="5" presStyleCnt="6">
        <dgm:presLayoutVars/>
      </dgm:prSet>
      <dgm:spPr/>
    </dgm:pt>
    <dgm:pt modelId="{12CD8B42-D832-4606-AEDE-B05748A2F843}" type="pres">
      <dgm:prSet presAssocID="{CBAF0DE0-B9F7-4A07-BF9E-6860315BD393}" presName="nodeText" presStyleLbl="bgAccFollowNode1" presStyleIdx="2" presStyleCnt="3">
        <dgm:presLayoutVars>
          <dgm:bulletEnabled val="1"/>
        </dgm:presLayoutVars>
      </dgm:prSet>
      <dgm:spPr/>
      <dgm:t>
        <a:bodyPr/>
        <a:lstStyle/>
        <a:p>
          <a:endParaRPr lang="en-US"/>
        </a:p>
      </dgm:t>
    </dgm:pt>
  </dgm:ptLst>
  <dgm:cxnLst>
    <dgm:cxn modelId="{C964096F-84D2-4604-B9D8-A1BA284CD9AF}" type="presOf" srcId="{185424E3-AF72-4F74-BF6A-314B5734878E}" destId="{0598CAFA-A5B3-459C-B3D6-038459D304AA}" srcOrd="0" destOrd="0" presId="urn:microsoft.com/office/officeart/2016/7/layout/BasicLinearProcessNumbered"/>
    <dgm:cxn modelId="{9FD7821E-4CFC-420B-91F2-A0BC540464CB}" type="presOf" srcId="{889CBD27-1B96-408B-8A1A-05D29DAD5338}" destId="{D33B8E43-329C-458E-A7B9-08B79B980E4F}" srcOrd="1" destOrd="0" presId="urn:microsoft.com/office/officeart/2016/7/layout/BasicLinearProcessNumbered"/>
    <dgm:cxn modelId="{12B91307-BF44-448F-8F5D-A0EDA9FDB88B}" type="presOf" srcId="{889CBD27-1B96-408B-8A1A-05D29DAD5338}" destId="{CD52C8F1-7B3B-4929-B64F-3C5B32B929EE}" srcOrd="0" destOrd="0" presId="urn:microsoft.com/office/officeart/2016/7/layout/BasicLinearProcessNumbered"/>
    <dgm:cxn modelId="{6A4556C0-754A-40EA-B07F-586CF79A72BE}" type="presOf" srcId="{E82DB6F8-FFDE-4A48-B11E-30C2242DE773}" destId="{4D808FE9-E98F-4D02-947E-733BA0A984FB}" srcOrd="0" destOrd="0" presId="urn:microsoft.com/office/officeart/2016/7/layout/BasicLinearProcessNumbered"/>
    <dgm:cxn modelId="{0E7E7346-C686-4CA7-9535-357ED47E1ABA}" srcId="{185424E3-AF72-4F74-BF6A-314B5734878E}" destId="{CBAF0DE0-B9F7-4A07-BF9E-6860315BD393}" srcOrd="2" destOrd="0" parTransId="{3DF40DB7-94F9-4E8F-9879-89010E8DB1A3}" sibTransId="{E82DB6F8-FFDE-4A48-B11E-30C2242DE773}"/>
    <dgm:cxn modelId="{8324120D-77C3-4D4F-8B2C-2AD7E00A702F}" type="presOf" srcId="{978B1F6F-B68F-4760-9262-DEA7B975CF8D}" destId="{620F0540-B380-4A4E-84DE-534A1FE51AF1}" srcOrd="0" destOrd="0" presId="urn:microsoft.com/office/officeart/2016/7/layout/BasicLinearProcessNumbered"/>
    <dgm:cxn modelId="{BAC8DBC8-ADB9-41D4-B28B-37AFA802D9BF}" type="presOf" srcId="{547B2073-EEFD-4827-8C7D-FBC06D887634}" destId="{269FF207-16FC-4E2D-92A7-728268A24347}" srcOrd="0" destOrd="0" presId="urn:microsoft.com/office/officeart/2016/7/layout/BasicLinearProcessNumbered"/>
    <dgm:cxn modelId="{02D2E6DA-1C45-41FB-BD24-F74051487AED}" type="presOf" srcId="{978B1F6F-B68F-4760-9262-DEA7B975CF8D}" destId="{15AE3831-1540-4E8F-9853-F72FE958ADC3}" srcOrd="1" destOrd="0" presId="urn:microsoft.com/office/officeart/2016/7/layout/BasicLinearProcessNumbered"/>
    <dgm:cxn modelId="{9BB9A120-7B5B-4222-AC74-912640870334}" srcId="{185424E3-AF72-4F74-BF6A-314B5734878E}" destId="{889CBD27-1B96-408B-8A1A-05D29DAD5338}" srcOrd="0" destOrd="0" parTransId="{2FBCFC48-B3D4-4135-AC25-F3AA94C55406}" sibTransId="{547B2073-EEFD-4827-8C7D-FBC06D887634}"/>
    <dgm:cxn modelId="{CCBB63FB-ADAB-4623-B005-7CE230D4D639}" type="presOf" srcId="{CBAF0DE0-B9F7-4A07-BF9E-6860315BD393}" destId="{12CD8B42-D832-4606-AEDE-B05748A2F843}" srcOrd="1" destOrd="0" presId="urn:microsoft.com/office/officeart/2016/7/layout/BasicLinearProcessNumbered"/>
    <dgm:cxn modelId="{14F83E34-23A1-45E9-BFE3-C15112C29A03}" type="presOf" srcId="{C82DF517-EEBC-4957-BFEB-FB5C804B58BF}" destId="{F1B8D6CB-9DCC-4A91-8705-EF07729A4302}" srcOrd="0" destOrd="0" presId="urn:microsoft.com/office/officeart/2016/7/layout/BasicLinearProcessNumbered"/>
    <dgm:cxn modelId="{8A15553E-A233-4BC3-89A6-BB9F8155A3E3}" type="presOf" srcId="{CBAF0DE0-B9F7-4A07-BF9E-6860315BD393}" destId="{649EBCEE-8E49-4998-B3D0-62231CADFEBA}" srcOrd="0" destOrd="0" presId="urn:microsoft.com/office/officeart/2016/7/layout/BasicLinearProcessNumbered"/>
    <dgm:cxn modelId="{3DAE4DF5-B7BF-4012-B81F-8EDC40DCFC9A}" srcId="{185424E3-AF72-4F74-BF6A-314B5734878E}" destId="{978B1F6F-B68F-4760-9262-DEA7B975CF8D}" srcOrd="1" destOrd="0" parTransId="{7C8E2DCD-F8BD-4169-A85C-3B02CD39E0DD}" sibTransId="{C82DF517-EEBC-4957-BFEB-FB5C804B58BF}"/>
    <dgm:cxn modelId="{4AD809EC-686C-4848-952D-402396679228}" type="presParOf" srcId="{0598CAFA-A5B3-459C-B3D6-038459D304AA}" destId="{80BD67E6-9FF1-478B-A8E1-192FE1C5EEE5}" srcOrd="0" destOrd="0" presId="urn:microsoft.com/office/officeart/2016/7/layout/BasicLinearProcessNumbered"/>
    <dgm:cxn modelId="{93CDCA91-36D8-4E74-8291-6C66B4777AA6}" type="presParOf" srcId="{80BD67E6-9FF1-478B-A8E1-192FE1C5EEE5}" destId="{CD52C8F1-7B3B-4929-B64F-3C5B32B929EE}" srcOrd="0" destOrd="0" presId="urn:microsoft.com/office/officeart/2016/7/layout/BasicLinearProcessNumbered"/>
    <dgm:cxn modelId="{E719B990-9775-485A-B25A-B2CB905B4C13}" type="presParOf" srcId="{80BD67E6-9FF1-478B-A8E1-192FE1C5EEE5}" destId="{269FF207-16FC-4E2D-92A7-728268A24347}" srcOrd="1" destOrd="0" presId="urn:microsoft.com/office/officeart/2016/7/layout/BasicLinearProcessNumbered"/>
    <dgm:cxn modelId="{0C04DC76-BEB0-4094-A87F-50F31C370EAE}" type="presParOf" srcId="{80BD67E6-9FF1-478B-A8E1-192FE1C5EEE5}" destId="{803D3307-D6CD-4B9C-9A9E-86BD29EB7360}" srcOrd="2" destOrd="0" presId="urn:microsoft.com/office/officeart/2016/7/layout/BasicLinearProcessNumbered"/>
    <dgm:cxn modelId="{8405EC03-CFEE-4E22-88C8-9FAF814FB7D9}" type="presParOf" srcId="{80BD67E6-9FF1-478B-A8E1-192FE1C5EEE5}" destId="{D33B8E43-329C-458E-A7B9-08B79B980E4F}" srcOrd="3" destOrd="0" presId="urn:microsoft.com/office/officeart/2016/7/layout/BasicLinearProcessNumbered"/>
    <dgm:cxn modelId="{F76C3F49-9341-4495-BF00-926D03B05E99}" type="presParOf" srcId="{0598CAFA-A5B3-459C-B3D6-038459D304AA}" destId="{F8315751-A715-4457-A9A1-1AD54B6F3027}" srcOrd="1" destOrd="0" presId="urn:microsoft.com/office/officeart/2016/7/layout/BasicLinearProcessNumbered"/>
    <dgm:cxn modelId="{0BD53316-A726-49D5-A899-E86A8762BE66}" type="presParOf" srcId="{0598CAFA-A5B3-459C-B3D6-038459D304AA}" destId="{BF828E1C-D212-4430-9944-6D6C8DC5B2C5}" srcOrd="2" destOrd="0" presId="urn:microsoft.com/office/officeart/2016/7/layout/BasicLinearProcessNumbered"/>
    <dgm:cxn modelId="{112037A4-FE2F-4138-9073-4DCCF0878B53}" type="presParOf" srcId="{BF828E1C-D212-4430-9944-6D6C8DC5B2C5}" destId="{620F0540-B380-4A4E-84DE-534A1FE51AF1}" srcOrd="0" destOrd="0" presId="urn:microsoft.com/office/officeart/2016/7/layout/BasicLinearProcessNumbered"/>
    <dgm:cxn modelId="{FC3DB017-4164-40B4-ABF9-C8D05DDF38B0}" type="presParOf" srcId="{BF828E1C-D212-4430-9944-6D6C8DC5B2C5}" destId="{F1B8D6CB-9DCC-4A91-8705-EF07729A4302}" srcOrd="1" destOrd="0" presId="urn:microsoft.com/office/officeart/2016/7/layout/BasicLinearProcessNumbered"/>
    <dgm:cxn modelId="{C4A9A31B-CEE6-41D9-992A-600C9BA84FB4}" type="presParOf" srcId="{BF828E1C-D212-4430-9944-6D6C8DC5B2C5}" destId="{C53F7430-14D1-4CAD-8CC3-AD243A63C804}" srcOrd="2" destOrd="0" presId="urn:microsoft.com/office/officeart/2016/7/layout/BasicLinearProcessNumbered"/>
    <dgm:cxn modelId="{EBF47C69-34A4-431D-AC22-5404602D980F}" type="presParOf" srcId="{BF828E1C-D212-4430-9944-6D6C8DC5B2C5}" destId="{15AE3831-1540-4E8F-9853-F72FE958ADC3}" srcOrd="3" destOrd="0" presId="urn:microsoft.com/office/officeart/2016/7/layout/BasicLinearProcessNumbered"/>
    <dgm:cxn modelId="{22E158DC-E94B-442F-AF6F-8F50AED37325}" type="presParOf" srcId="{0598CAFA-A5B3-459C-B3D6-038459D304AA}" destId="{6CA2AE21-00A5-4154-BD00-0C0BC41A54D0}" srcOrd="3" destOrd="0" presId="urn:microsoft.com/office/officeart/2016/7/layout/BasicLinearProcessNumbered"/>
    <dgm:cxn modelId="{DC3FDEF7-F82F-45A2-B91F-2962FC6205E9}" type="presParOf" srcId="{0598CAFA-A5B3-459C-B3D6-038459D304AA}" destId="{0E825552-D029-4E91-A8C7-A66A01F36A82}" srcOrd="4" destOrd="0" presId="urn:microsoft.com/office/officeart/2016/7/layout/BasicLinearProcessNumbered"/>
    <dgm:cxn modelId="{613C36D1-F0AA-4731-991B-73DF1E60B253}" type="presParOf" srcId="{0E825552-D029-4E91-A8C7-A66A01F36A82}" destId="{649EBCEE-8E49-4998-B3D0-62231CADFEBA}" srcOrd="0" destOrd="0" presId="urn:microsoft.com/office/officeart/2016/7/layout/BasicLinearProcessNumbered"/>
    <dgm:cxn modelId="{186F99F3-F19C-4CB9-989C-B0F2DDA4C1E9}" type="presParOf" srcId="{0E825552-D029-4E91-A8C7-A66A01F36A82}" destId="{4D808FE9-E98F-4D02-947E-733BA0A984FB}" srcOrd="1" destOrd="0" presId="urn:microsoft.com/office/officeart/2016/7/layout/BasicLinearProcessNumbered"/>
    <dgm:cxn modelId="{C96577BB-11A9-442F-8805-77924B199821}" type="presParOf" srcId="{0E825552-D029-4E91-A8C7-A66A01F36A82}" destId="{39B4A35A-B85D-49DE-A848-B53FA89D3BC5}" srcOrd="2" destOrd="0" presId="urn:microsoft.com/office/officeart/2016/7/layout/BasicLinearProcessNumbered"/>
    <dgm:cxn modelId="{1B849B13-930D-4ABD-A726-585CCB0D4A6D}" type="presParOf" srcId="{0E825552-D029-4E91-A8C7-A66A01F36A82}" destId="{12CD8B42-D832-4606-AEDE-B05748A2F843}"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2C8F1-7B3B-4929-B64F-3C5B32B929EE}">
      <dsp:nvSpPr>
        <dsp:cNvPr id="0" name=""/>
        <dsp:cNvSpPr/>
      </dsp:nvSpPr>
      <dsp:spPr>
        <a:xfrm>
          <a:off x="0" y="0"/>
          <a:ext cx="2464593" cy="326350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1155700">
            <a:lnSpc>
              <a:spcPct val="90000"/>
            </a:lnSpc>
            <a:spcBef>
              <a:spcPct val="0"/>
            </a:spcBef>
            <a:spcAft>
              <a:spcPct val="35000"/>
            </a:spcAft>
          </a:pPr>
          <a:r>
            <a:rPr lang="en-US" sz="2600" kern="1200" dirty="0"/>
            <a:t>Research </a:t>
          </a:r>
          <a:r>
            <a:rPr lang="en-US" sz="2600" kern="1200" dirty="0" smtClean="0"/>
            <a:t>paddle </a:t>
          </a:r>
          <a:r>
            <a:rPr lang="en-US" sz="2600" kern="1200" dirty="0"/>
            <a:t>designs</a:t>
          </a:r>
        </a:p>
      </dsp:txBody>
      <dsp:txXfrm>
        <a:off x="0" y="1240131"/>
        <a:ext cx="2464593" cy="1958102"/>
      </dsp:txXfrm>
    </dsp:sp>
    <dsp:sp modelId="{269FF207-16FC-4E2D-92A7-728268A24347}">
      <dsp:nvSpPr>
        <dsp:cNvPr id="0" name=""/>
        <dsp:cNvSpPr/>
      </dsp:nvSpPr>
      <dsp:spPr>
        <a:xfrm>
          <a:off x="742771" y="326350"/>
          <a:ext cx="979051" cy="97905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331" tIns="12700" rIns="76331" bIns="12700" numCol="1" spcCol="1270" anchor="ctr" anchorCtr="0">
          <a:noAutofit/>
        </a:bodyPr>
        <a:lstStyle/>
        <a:p>
          <a:pPr lvl="0" algn="ctr" defTabSz="2089150">
            <a:lnSpc>
              <a:spcPct val="90000"/>
            </a:lnSpc>
            <a:spcBef>
              <a:spcPct val="0"/>
            </a:spcBef>
            <a:spcAft>
              <a:spcPct val="35000"/>
            </a:spcAft>
          </a:pPr>
          <a:r>
            <a:rPr lang="en-US" sz="4700" kern="1200"/>
            <a:t>1</a:t>
          </a:r>
        </a:p>
      </dsp:txBody>
      <dsp:txXfrm>
        <a:off x="886150" y="469729"/>
        <a:ext cx="692293" cy="692293"/>
      </dsp:txXfrm>
    </dsp:sp>
    <dsp:sp modelId="{803D3307-D6CD-4B9C-9A9E-86BD29EB7360}">
      <dsp:nvSpPr>
        <dsp:cNvPr id="0" name=""/>
        <dsp:cNvSpPr/>
      </dsp:nvSpPr>
      <dsp:spPr>
        <a:xfrm>
          <a:off x="0" y="3263432"/>
          <a:ext cx="2464593" cy="72"/>
        </a:xfrm>
        <a:prstGeom prst="rect">
          <a:avLst/>
        </a:prstGeom>
        <a:solidFill>
          <a:schemeClr val="accent2">
            <a:hueOff val="0"/>
            <a:satOff val="0"/>
            <a:lumOff val="-2196"/>
            <a:alphaOff val="0"/>
          </a:schemeClr>
        </a:solidFill>
        <a:ln w="12700" cap="flat" cmpd="sng" algn="ctr">
          <a:solidFill>
            <a:schemeClr val="accent2">
              <a:hueOff val="0"/>
              <a:satOff val="0"/>
              <a:lumOff val="-219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20F0540-B380-4A4E-84DE-534A1FE51AF1}">
      <dsp:nvSpPr>
        <dsp:cNvPr id="0" name=""/>
        <dsp:cNvSpPr/>
      </dsp:nvSpPr>
      <dsp:spPr>
        <a:xfrm>
          <a:off x="2711053" y="0"/>
          <a:ext cx="2464593" cy="3263504"/>
        </a:xfrm>
        <a:prstGeom prst="rect">
          <a:avLst/>
        </a:prstGeom>
        <a:solidFill>
          <a:schemeClr val="accent2">
            <a:tint val="40000"/>
            <a:alpha val="90000"/>
            <a:hueOff val="0"/>
            <a:satOff val="0"/>
            <a:lumOff val="-1458"/>
            <a:alphaOff val="0"/>
          </a:schemeClr>
        </a:solidFill>
        <a:ln w="12700" cap="flat" cmpd="sng" algn="ctr">
          <a:solidFill>
            <a:schemeClr val="accent2">
              <a:tint val="40000"/>
              <a:alpha val="90000"/>
              <a:hueOff val="0"/>
              <a:satOff val="0"/>
              <a:lumOff val="-14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1155700">
            <a:lnSpc>
              <a:spcPct val="90000"/>
            </a:lnSpc>
            <a:spcBef>
              <a:spcPct val="0"/>
            </a:spcBef>
            <a:spcAft>
              <a:spcPct val="35000"/>
            </a:spcAft>
          </a:pPr>
          <a:r>
            <a:rPr lang="en-US" sz="2600" kern="1200" dirty="0"/>
            <a:t>Brainstorm paddle design</a:t>
          </a:r>
        </a:p>
      </dsp:txBody>
      <dsp:txXfrm>
        <a:off x="2711053" y="1240131"/>
        <a:ext cx="2464593" cy="1958102"/>
      </dsp:txXfrm>
    </dsp:sp>
    <dsp:sp modelId="{F1B8D6CB-9DCC-4A91-8705-EF07729A4302}">
      <dsp:nvSpPr>
        <dsp:cNvPr id="0" name=""/>
        <dsp:cNvSpPr/>
      </dsp:nvSpPr>
      <dsp:spPr>
        <a:xfrm>
          <a:off x="3453824" y="326350"/>
          <a:ext cx="979051" cy="979051"/>
        </a:xfrm>
        <a:prstGeom prst="ellipse">
          <a:avLst/>
        </a:prstGeom>
        <a:solidFill>
          <a:schemeClr val="accent2">
            <a:hueOff val="0"/>
            <a:satOff val="0"/>
            <a:lumOff val="-4392"/>
            <a:alphaOff val="0"/>
          </a:schemeClr>
        </a:solidFill>
        <a:ln w="12700" cap="flat" cmpd="sng" algn="ctr">
          <a:solidFill>
            <a:schemeClr val="accent2">
              <a:hueOff val="0"/>
              <a:satOff val="0"/>
              <a:lumOff val="-439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331" tIns="12700" rIns="76331" bIns="12700" numCol="1" spcCol="1270" anchor="ctr" anchorCtr="0">
          <a:noAutofit/>
        </a:bodyPr>
        <a:lstStyle/>
        <a:p>
          <a:pPr lvl="0" algn="ctr" defTabSz="2089150">
            <a:lnSpc>
              <a:spcPct val="90000"/>
            </a:lnSpc>
            <a:spcBef>
              <a:spcPct val="0"/>
            </a:spcBef>
            <a:spcAft>
              <a:spcPct val="35000"/>
            </a:spcAft>
          </a:pPr>
          <a:r>
            <a:rPr lang="en-US" sz="4700" kern="1200"/>
            <a:t>2</a:t>
          </a:r>
        </a:p>
      </dsp:txBody>
      <dsp:txXfrm>
        <a:off x="3597203" y="469729"/>
        <a:ext cx="692293" cy="692293"/>
      </dsp:txXfrm>
    </dsp:sp>
    <dsp:sp modelId="{C53F7430-14D1-4CAD-8CC3-AD243A63C804}">
      <dsp:nvSpPr>
        <dsp:cNvPr id="0" name=""/>
        <dsp:cNvSpPr/>
      </dsp:nvSpPr>
      <dsp:spPr>
        <a:xfrm>
          <a:off x="2711053" y="3263432"/>
          <a:ext cx="2464593" cy="72"/>
        </a:xfrm>
        <a:prstGeom prst="rect">
          <a:avLst/>
        </a:prstGeom>
        <a:solidFill>
          <a:schemeClr val="accent2">
            <a:hueOff val="0"/>
            <a:satOff val="0"/>
            <a:lumOff val="-6588"/>
            <a:alphaOff val="0"/>
          </a:schemeClr>
        </a:solidFill>
        <a:ln w="12700" cap="flat" cmpd="sng" algn="ctr">
          <a:solidFill>
            <a:schemeClr val="accent2">
              <a:hueOff val="0"/>
              <a:satOff val="0"/>
              <a:lumOff val="-658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49EBCEE-8E49-4998-B3D0-62231CADFEBA}">
      <dsp:nvSpPr>
        <dsp:cNvPr id="0" name=""/>
        <dsp:cNvSpPr/>
      </dsp:nvSpPr>
      <dsp:spPr>
        <a:xfrm>
          <a:off x="5422106" y="0"/>
          <a:ext cx="2464593" cy="3263504"/>
        </a:xfrm>
        <a:prstGeom prst="rect">
          <a:avLst/>
        </a:prstGeom>
        <a:solidFill>
          <a:schemeClr val="accent2">
            <a:tint val="40000"/>
            <a:alpha val="90000"/>
            <a:hueOff val="0"/>
            <a:satOff val="0"/>
            <a:lumOff val="-2916"/>
            <a:alphaOff val="0"/>
          </a:schemeClr>
        </a:solidFill>
        <a:ln w="12700" cap="flat" cmpd="sng" algn="ctr">
          <a:solidFill>
            <a:schemeClr val="accent2">
              <a:tint val="40000"/>
              <a:alpha val="90000"/>
              <a:hueOff val="0"/>
              <a:satOff val="0"/>
              <a:lumOff val="-29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1155700">
            <a:lnSpc>
              <a:spcPct val="90000"/>
            </a:lnSpc>
            <a:spcBef>
              <a:spcPct val="0"/>
            </a:spcBef>
            <a:spcAft>
              <a:spcPct val="35000"/>
            </a:spcAft>
          </a:pPr>
          <a:r>
            <a:rPr lang="en-US" sz="2600" kern="1200" dirty="0"/>
            <a:t>Build </a:t>
          </a:r>
          <a:r>
            <a:rPr lang="en-US" sz="2600" kern="1200" dirty="0" smtClean="0"/>
            <a:t>ping-pong </a:t>
          </a:r>
          <a:r>
            <a:rPr lang="en-US" sz="2600" kern="1200" dirty="0"/>
            <a:t>paddles</a:t>
          </a:r>
        </a:p>
      </dsp:txBody>
      <dsp:txXfrm>
        <a:off x="5422106" y="1240131"/>
        <a:ext cx="2464593" cy="1958102"/>
      </dsp:txXfrm>
    </dsp:sp>
    <dsp:sp modelId="{4D808FE9-E98F-4D02-947E-733BA0A984FB}">
      <dsp:nvSpPr>
        <dsp:cNvPr id="0" name=""/>
        <dsp:cNvSpPr/>
      </dsp:nvSpPr>
      <dsp:spPr>
        <a:xfrm>
          <a:off x="6164877" y="326350"/>
          <a:ext cx="979051" cy="979051"/>
        </a:xfrm>
        <a:prstGeom prst="ellipse">
          <a:avLst/>
        </a:prstGeom>
        <a:solidFill>
          <a:schemeClr val="accent2">
            <a:hueOff val="0"/>
            <a:satOff val="0"/>
            <a:lumOff val="-8784"/>
            <a:alphaOff val="0"/>
          </a:schemeClr>
        </a:solidFill>
        <a:ln w="12700" cap="flat" cmpd="sng" algn="ctr">
          <a:solidFill>
            <a:schemeClr val="accent2">
              <a:hueOff val="0"/>
              <a:satOff val="0"/>
              <a:lumOff val="-878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331" tIns="12700" rIns="76331" bIns="12700" numCol="1" spcCol="1270" anchor="ctr" anchorCtr="0">
          <a:noAutofit/>
        </a:bodyPr>
        <a:lstStyle/>
        <a:p>
          <a:pPr lvl="0" algn="ctr" defTabSz="2089150">
            <a:lnSpc>
              <a:spcPct val="90000"/>
            </a:lnSpc>
            <a:spcBef>
              <a:spcPct val="0"/>
            </a:spcBef>
            <a:spcAft>
              <a:spcPct val="35000"/>
            </a:spcAft>
          </a:pPr>
          <a:r>
            <a:rPr lang="en-US" sz="4700" kern="1200"/>
            <a:t>3</a:t>
          </a:r>
        </a:p>
      </dsp:txBody>
      <dsp:txXfrm>
        <a:off x="6308256" y="469729"/>
        <a:ext cx="692293" cy="692293"/>
      </dsp:txXfrm>
    </dsp:sp>
    <dsp:sp modelId="{39B4A35A-B85D-49DE-A848-B53FA89D3BC5}">
      <dsp:nvSpPr>
        <dsp:cNvPr id="0" name=""/>
        <dsp:cNvSpPr/>
      </dsp:nvSpPr>
      <dsp:spPr>
        <a:xfrm>
          <a:off x="5422106" y="3263432"/>
          <a:ext cx="2464593" cy="72"/>
        </a:xfrm>
        <a:prstGeom prst="rect">
          <a:avLst/>
        </a:prstGeom>
        <a:solidFill>
          <a:schemeClr val="accent2">
            <a:hueOff val="0"/>
            <a:satOff val="0"/>
            <a:lumOff val="-10980"/>
            <a:alphaOff val="0"/>
          </a:schemeClr>
        </a:solidFill>
        <a:ln w="12700" cap="flat" cmpd="sng" algn="ctr">
          <a:solidFill>
            <a:schemeClr val="accent2">
              <a:hueOff val="0"/>
              <a:satOff val="0"/>
              <a:lumOff val="-1098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e2e378536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Google Shape;148;g3e2e3785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This</a:t>
            </a:r>
            <a:r>
              <a:rPr lang="en-US" baseline="0" dirty="0" smtClean="0"/>
              <a:t> photo shows a paddle being tested. This is the juggle for control test. The tester juggled the ping pong ball for 30 seconds and counted how many times she could hit the ball. </a:t>
            </a:r>
            <a:endParaRPr lang="en-US" dirty="0" smtClean="0"/>
          </a:p>
          <a:p>
            <a:pPr marL="0" lvl="0" indent="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e21473163_0_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e2147316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1600"/>
              </a:spcAft>
              <a:buClr>
                <a:srgbClr val="000000"/>
              </a:buClr>
              <a:buSzPts val="1100"/>
              <a:buFont typeface="Arial"/>
              <a:buNone/>
              <a:tabLst/>
              <a:defRPr/>
            </a:pPr>
            <a:r>
              <a:rPr lang="en-US" dirty="0"/>
              <a:t>Give the students</a:t>
            </a:r>
            <a:r>
              <a:rPr lang="en-US" baseline="0" dirty="0"/>
              <a:t> time to become familiar the materials provided, and brainstorm possible designs. For instance, have them touch, feel, and document how the neoprene rubber could be used in their paddle design. Have them use the Design Challenge Handout to record. Students can then gather their materials and begin assembling their paddles. </a:t>
            </a:r>
            <a:endParaRPr lang="en-US" dirty="0"/>
          </a:p>
          <a:p>
            <a:pPr marL="0" lvl="0" indent="0" rtl="0">
              <a:lnSpc>
                <a:spcPct val="115000"/>
              </a:lnSpc>
              <a:spcBef>
                <a:spcPts val="0"/>
              </a:spcBef>
              <a:spcAft>
                <a:spcPts val="160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e4872353d_0_3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Google Shape;208;g3e4872353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Allow</a:t>
            </a:r>
            <a:r>
              <a:rPr lang="en-US" baseline="0" dirty="0"/>
              <a:t> students time to finish assembling their paddle. Distribute the Paddle Testing Handout. Allow students time to test their designs and analyze their results. If desired, teachers can offer time to redesign paddles. </a:t>
            </a:r>
            <a:endParaRPr lang="en-US" dirty="0"/>
          </a:p>
          <a:p>
            <a:pPr marL="0" lvl="0" indent="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e26f8b2ad_0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Google Shape;76;g3e26f8b2a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e261f4d3b_2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Google Shape;82;g3e261f4d3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Link to video:</a:t>
            </a:r>
            <a:r>
              <a:rPr lang="en-US" baseline="0" dirty="0"/>
              <a:t> https://www.youtube.com/watch?v=EgI_hyPTrtA</a:t>
            </a:r>
          </a:p>
          <a:p>
            <a:pPr marL="0" lvl="0" indent="0">
              <a:spcBef>
                <a:spcPts val="0"/>
              </a:spcBef>
              <a:spcAft>
                <a:spcPts val="0"/>
              </a:spcAft>
              <a:buNone/>
            </a:pPr>
            <a:r>
              <a:rPr lang="en-US" baseline="0" dirty="0"/>
              <a:t>Teachers can show this video for an introduction to the lesson.  </a:t>
            </a:r>
            <a:endParaRPr lang="en-US" dirty="0"/>
          </a:p>
          <a:p>
            <a:pPr marL="0" lvl="0" indent="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d063376db_0_6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Google Shape;98;g3d063376d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These </a:t>
            </a:r>
            <a:r>
              <a:rPr lang="en-US" dirty="0"/>
              <a:t>photos show</a:t>
            </a:r>
            <a:r>
              <a:rPr lang="en-US" baseline="0" dirty="0"/>
              <a:t> a store bought paddle. These paddles were deconstructed to learn how paddles are currently designed. </a:t>
            </a:r>
            <a:endParaRPr lang="en-US" dirty="0"/>
          </a:p>
          <a:p>
            <a:pPr marL="0" lvl="0" indent="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d063376db_0_5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Google Shape;107;g3d063376d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These</a:t>
            </a:r>
            <a:r>
              <a:rPr lang="en-US" baseline="0" dirty="0" smtClean="0"/>
              <a:t> </a:t>
            </a:r>
            <a:r>
              <a:rPr lang="en-US" baseline="0" dirty="0"/>
              <a:t>photos show a deconstructed paddle. The materials used in the paddle offer different benefits, such as spin control and ball speed when hit. To engage students and promote inquiry, this deconstruction activity would be great for students. </a:t>
            </a:r>
            <a:endParaRPr lang="en-US" dirty="0"/>
          </a:p>
          <a:p>
            <a:pPr marL="0" lvl="0" indent="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d063376db_0_7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Google Shape;115;g3d063376d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These</a:t>
            </a:r>
            <a:r>
              <a:rPr lang="en-US" baseline="0" dirty="0" smtClean="0"/>
              <a:t> </a:t>
            </a:r>
            <a:r>
              <a:rPr lang="en-US" baseline="0" dirty="0"/>
              <a:t>photos show another deconstructed </a:t>
            </a:r>
            <a:r>
              <a:rPr lang="en-US" baseline="0" dirty="0" smtClean="0"/>
              <a:t>paddle; </a:t>
            </a:r>
            <a:r>
              <a:rPr lang="en-US" baseline="0" dirty="0"/>
              <a:t>t</a:t>
            </a:r>
            <a:r>
              <a:rPr lang="en-US" baseline="0" dirty="0" smtClean="0"/>
              <a:t>his </a:t>
            </a:r>
            <a:r>
              <a:rPr lang="en-US" baseline="0" dirty="0"/>
              <a:t>shows the many layers that make up the core of the paddle. </a:t>
            </a:r>
            <a:endParaRPr lang="en-US" dirty="0"/>
          </a:p>
          <a:p>
            <a:pPr marL="0" lvl="0" indent="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d063376db_0_8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Google Shape;123;g3d063376d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When </a:t>
            </a:r>
            <a:r>
              <a:rPr lang="en-US" dirty="0"/>
              <a:t>designing new</a:t>
            </a:r>
            <a:r>
              <a:rPr lang="en-US" baseline="0" dirty="0"/>
              <a:t> paddles we used cardboard and flax fibers to create a core. The flax fibers were saturated in an epoxy resin and cured under a vacuum for 24 hours. </a:t>
            </a:r>
            <a:endParaRPr lang="en-US" dirty="0"/>
          </a:p>
          <a:p>
            <a:pPr marL="0" lvl="0" indent="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e21473163_0_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Google Shape;131;g3e2147316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Picture</a:t>
            </a:r>
            <a:r>
              <a:rPr lang="en-US" baseline="0" dirty="0" smtClean="0"/>
              <a:t> </a:t>
            </a:r>
            <a:r>
              <a:rPr lang="en-US" baseline="0" dirty="0"/>
              <a:t>1 shows paddle blades made from hemp fiber and an epoxy resin after curing for 24 hours. </a:t>
            </a:r>
          </a:p>
          <a:p>
            <a:pPr marL="0" lvl="0" indent="0">
              <a:spcBef>
                <a:spcPts val="0"/>
              </a:spcBef>
              <a:spcAft>
                <a:spcPts val="0"/>
              </a:spcAft>
              <a:buNone/>
            </a:pPr>
            <a:r>
              <a:rPr lang="en-US" baseline="0" dirty="0" smtClean="0"/>
              <a:t>Pictures </a:t>
            </a:r>
            <a:r>
              <a:rPr lang="en-US" baseline="0" dirty="0"/>
              <a:t>2 shows 3 assembled paddles with hemp blades and cores made from foam (left) and cardboard (right). </a:t>
            </a:r>
            <a:endParaRPr lang="en-US" dirty="0"/>
          </a:p>
          <a:p>
            <a:pPr marL="0" lvl="0" indent="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e21473163_0_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Google Shape;140;g3e2147316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Completed</a:t>
            </a:r>
            <a:r>
              <a:rPr lang="en-US" baseline="0" dirty="0" smtClean="0"/>
              <a:t> </a:t>
            </a:r>
            <a:r>
              <a:rPr lang="en-US" baseline="0" dirty="0"/>
              <a:t>paddles have a lightweight core material, </a:t>
            </a:r>
            <a:r>
              <a:rPr lang="en-US" baseline="0" dirty="0" err="1"/>
              <a:t>biocomposite</a:t>
            </a:r>
            <a:r>
              <a:rPr lang="en-US" baseline="0" dirty="0"/>
              <a:t> blades, foam/rubber covering on the blades, and a cushioned handle grip. </a:t>
            </a:r>
            <a:endParaRPr lang="en-US" dirty="0"/>
          </a:p>
          <a:p>
            <a:pPr marL="0" lvl="0" indent="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DDFF0-D906-4FFE-917C-6B380978FF8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087A2AD-204E-4C37-954A-62B61BDF039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A9C86CB-0631-47DE-B1C8-4A7B59F1DF7C}"/>
              </a:ext>
            </a:extLst>
          </p:cNvPr>
          <p:cNvSpPr>
            <a:spLocks noGrp="1"/>
          </p:cNvSpPr>
          <p:nvPr>
            <p:ph type="dt" sz="half" idx="10"/>
          </p:nvPr>
        </p:nvSpPr>
        <p:spPr/>
        <p:txBody>
          <a:bodyPr/>
          <a:lstStyle/>
          <a:p>
            <a:fld id="{544954F1-9D8D-434E-8E41-AE7AD4E4B8F8}" type="datetimeFigureOut">
              <a:rPr lang="en-US" smtClean="0"/>
              <a:t>3/25/2019</a:t>
            </a:fld>
            <a:endParaRPr lang="en-US"/>
          </a:p>
        </p:txBody>
      </p:sp>
      <p:sp>
        <p:nvSpPr>
          <p:cNvPr id="5" name="Footer Placeholder 4">
            <a:extLst>
              <a:ext uri="{FF2B5EF4-FFF2-40B4-BE49-F238E27FC236}">
                <a16:creationId xmlns:a16="http://schemas.microsoft.com/office/drawing/2014/main" id="{268179CA-5C80-4E3E-B43A-D3362C87A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9B00C-97EC-47B0-9DB4-B5CF92A63C39}"/>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4468996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85B1-9EE8-4082-9922-F5F4BF972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2FAE4-84E8-4167-BEF2-41E0374AE1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1F683-8D21-45DA-B5EE-199235D73F82}"/>
              </a:ext>
            </a:extLst>
          </p:cNvPr>
          <p:cNvSpPr>
            <a:spLocks noGrp="1"/>
          </p:cNvSpPr>
          <p:nvPr>
            <p:ph type="dt" sz="half" idx="10"/>
          </p:nvPr>
        </p:nvSpPr>
        <p:spPr/>
        <p:txBody>
          <a:bodyPr/>
          <a:lstStyle/>
          <a:p>
            <a:fld id="{544954F1-9D8D-434E-8E41-AE7AD4E4B8F8}" type="datetimeFigureOut">
              <a:rPr lang="en-US" smtClean="0"/>
              <a:t>3/25/2019</a:t>
            </a:fld>
            <a:endParaRPr lang="en-US"/>
          </a:p>
        </p:txBody>
      </p:sp>
      <p:sp>
        <p:nvSpPr>
          <p:cNvPr id="5" name="Footer Placeholder 4">
            <a:extLst>
              <a:ext uri="{FF2B5EF4-FFF2-40B4-BE49-F238E27FC236}">
                <a16:creationId xmlns:a16="http://schemas.microsoft.com/office/drawing/2014/main" id="{45084848-1ECF-4CB5-A04C-330E68072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B3E1A-9A1E-4755-91BC-9EAE1F590A92}"/>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540216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15EDD1-E7E2-45E2-9F93-00FF3952707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3FA8AC-A655-42AE-A625-83822AB4B7D8}"/>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38F82-7264-4826-A03F-C7F1060F2E4C}"/>
              </a:ext>
            </a:extLst>
          </p:cNvPr>
          <p:cNvSpPr>
            <a:spLocks noGrp="1"/>
          </p:cNvSpPr>
          <p:nvPr>
            <p:ph type="dt" sz="half" idx="10"/>
          </p:nvPr>
        </p:nvSpPr>
        <p:spPr/>
        <p:txBody>
          <a:bodyPr/>
          <a:lstStyle/>
          <a:p>
            <a:fld id="{544954F1-9D8D-434E-8E41-AE7AD4E4B8F8}" type="datetimeFigureOut">
              <a:rPr lang="en-US" smtClean="0"/>
              <a:t>3/25/2019</a:t>
            </a:fld>
            <a:endParaRPr lang="en-US"/>
          </a:p>
        </p:txBody>
      </p:sp>
      <p:sp>
        <p:nvSpPr>
          <p:cNvPr id="5" name="Footer Placeholder 4">
            <a:extLst>
              <a:ext uri="{FF2B5EF4-FFF2-40B4-BE49-F238E27FC236}">
                <a16:creationId xmlns:a16="http://schemas.microsoft.com/office/drawing/2014/main" id="{5277409B-7D6B-4104-AA30-56C8379C8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C282C-26F5-46D3-864B-B5D7E206DCA9}"/>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781693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35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0463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58A7-7A81-44DC-9FF8-EDF2106545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2EBC8C-FF0B-439E-873D-866F89925A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2CCC5-8C57-4956-8BFA-8C5BCD3EF662}"/>
              </a:ext>
            </a:extLst>
          </p:cNvPr>
          <p:cNvSpPr>
            <a:spLocks noGrp="1"/>
          </p:cNvSpPr>
          <p:nvPr>
            <p:ph type="dt" sz="half" idx="10"/>
          </p:nvPr>
        </p:nvSpPr>
        <p:spPr/>
        <p:txBody>
          <a:bodyPr/>
          <a:lstStyle/>
          <a:p>
            <a:fld id="{544954F1-9D8D-434E-8E41-AE7AD4E4B8F8}" type="datetimeFigureOut">
              <a:rPr lang="en-US" smtClean="0"/>
              <a:t>3/25/2019</a:t>
            </a:fld>
            <a:endParaRPr lang="en-US"/>
          </a:p>
        </p:txBody>
      </p:sp>
      <p:sp>
        <p:nvSpPr>
          <p:cNvPr id="5" name="Footer Placeholder 4">
            <a:extLst>
              <a:ext uri="{FF2B5EF4-FFF2-40B4-BE49-F238E27FC236}">
                <a16:creationId xmlns:a16="http://schemas.microsoft.com/office/drawing/2014/main" id="{80E7A857-8749-499A-917A-9E6830AE6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5DC4B-AD2F-4E3A-A07E-6C9461D29C22}"/>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9534084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5CA5-A09F-47D4-92B2-79BA580FF8E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BDDAE78-2D27-421C-A1EE-0C93A4493CB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7C9A7A-5132-4E62-A175-17DD26ECA186}"/>
              </a:ext>
            </a:extLst>
          </p:cNvPr>
          <p:cNvSpPr>
            <a:spLocks noGrp="1"/>
          </p:cNvSpPr>
          <p:nvPr>
            <p:ph type="dt" sz="half" idx="10"/>
          </p:nvPr>
        </p:nvSpPr>
        <p:spPr/>
        <p:txBody>
          <a:bodyPr/>
          <a:lstStyle/>
          <a:p>
            <a:fld id="{544954F1-9D8D-434E-8E41-AE7AD4E4B8F8}" type="datetimeFigureOut">
              <a:rPr lang="en-US" smtClean="0"/>
              <a:t>3/25/2019</a:t>
            </a:fld>
            <a:endParaRPr lang="en-US"/>
          </a:p>
        </p:txBody>
      </p:sp>
      <p:sp>
        <p:nvSpPr>
          <p:cNvPr id="5" name="Footer Placeholder 4">
            <a:extLst>
              <a:ext uri="{FF2B5EF4-FFF2-40B4-BE49-F238E27FC236}">
                <a16:creationId xmlns:a16="http://schemas.microsoft.com/office/drawing/2014/main" id="{2FC04A95-1CD0-4DCA-BE6E-2EFB3715B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C91DB-0522-4153-A492-D3F047866977}"/>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0152668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C8B5-871B-4AB3-BE86-A8F5883D1F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CC52B3-DDC7-49C4-95F9-3CA120633A37}"/>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59BB34-A8B1-442E-8D93-73DD6C10BE6C}"/>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EEE87C-8C57-4730-BC07-D92A41F0EC4E}"/>
              </a:ext>
            </a:extLst>
          </p:cNvPr>
          <p:cNvSpPr>
            <a:spLocks noGrp="1"/>
          </p:cNvSpPr>
          <p:nvPr>
            <p:ph type="dt" sz="half" idx="10"/>
          </p:nvPr>
        </p:nvSpPr>
        <p:spPr/>
        <p:txBody>
          <a:bodyPr/>
          <a:lstStyle/>
          <a:p>
            <a:fld id="{544954F1-9D8D-434E-8E41-AE7AD4E4B8F8}" type="datetimeFigureOut">
              <a:rPr lang="en-US" smtClean="0"/>
              <a:t>3/25/2019</a:t>
            </a:fld>
            <a:endParaRPr lang="en-US"/>
          </a:p>
        </p:txBody>
      </p:sp>
      <p:sp>
        <p:nvSpPr>
          <p:cNvPr id="6" name="Footer Placeholder 5">
            <a:extLst>
              <a:ext uri="{FF2B5EF4-FFF2-40B4-BE49-F238E27FC236}">
                <a16:creationId xmlns:a16="http://schemas.microsoft.com/office/drawing/2014/main" id="{DAA1B7BE-F3FA-46A8-B7E3-CABEE7F0BD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FA62B3-891A-4E5E-AE2F-F92DA15E5143}"/>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982527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028A-B808-4285-8BE3-0C788031C2A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EBBE4C-6CEE-4529-962F-2F8428699ED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2E173B4-E310-4E53-B631-E40A3A55EA45}"/>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8FD929-9094-475C-9D97-70EE53D517B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B8926B9-C6D5-4C2D-84EE-08BAEF727A81}"/>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8C3E8D-B576-4236-A4BC-C9D4171D8AC1}"/>
              </a:ext>
            </a:extLst>
          </p:cNvPr>
          <p:cNvSpPr>
            <a:spLocks noGrp="1"/>
          </p:cNvSpPr>
          <p:nvPr>
            <p:ph type="dt" sz="half" idx="10"/>
          </p:nvPr>
        </p:nvSpPr>
        <p:spPr/>
        <p:txBody>
          <a:bodyPr/>
          <a:lstStyle/>
          <a:p>
            <a:fld id="{544954F1-9D8D-434E-8E41-AE7AD4E4B8F8}" type="datetimeFigureOut">
              <a:rPr lang="en-US" smtClean="0"/>
              <a:t>3/25/2019</a:t>
            </a:fld>
            <a:endParaRPr lang="en-US"/>
          </a:p>
        </p:txBody>
      </p:sp>
      <p:sp>
        <p:nvSpPr>
          <p:cNvPr id="8" name="Footer Placeholder 7">
            <a:extLst>
              <a:ext uri="{FF2B5EF4-FFF2-40B4-BE49-F238E27FC236}">
                <a16:creationId xmlns:a16="http://schemas.microsoft.com/office/drawing/2014/main" id="{17CCB846-B0DE-4024-A313-FBDF8E27C5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947888-D29F-4C31-B622-1517BFC37424}"/>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7908920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6265-F9C4-4ECA-92D0-A5AAE32B0A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310F4-9A6E-4743-B369-BA6AC13F1C9A}"/>
              </a:ext>
            </a:extLst>
          </p:cNvPr>
          <p:cNvSpPr>
            <a:spLocks noGrp="1"/>
          </p:cNvSpPr>
          <p:nvPr>
            <p:ph type="dt" sz="half" idx="10"/>
          </p:nvPr>
        </p:nvSpPr>
        <p:spPr/>
        <p:txBody>
          <a:bodyPr/>
          <a:lstStyle/>
          <a:p>
            <a:fld id="{544954F1-9D8D-434E-8E41-AE7AD4E4B8F8}" type="datetimeFigureOut">
              <a:rPr lang="en-US" smtClean="0"/>
              <a:t>3/25/2019</a:t>
            </a:fld>
            <a:endParaRPr lang="en-US"/>
          </a:p>
        </p:txBody>
      </p:sp>
      <p:sp>
        <p:nvSpPr>
          <p:cNvPr id="4" name="Footer Placeholder 3">
            <a:extLst>
              <a:ext uri="{FF2B5EF4-FFF2-40B4-BE49-F238E27FC236}">
                <a16:creationId xmlns:a16="http://schemas.microsoft.com/office/drawing/2014/main" id="{CAE9D936-FAD3-420C-A543-4393DE4668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AE675C-1AAC-409B-A4E3-1AA18E66290C}"/>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381362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0FA8DC-D48B-4B7B-A443-D38D1CC57479}"/>
              </a:ext>
            </a:extLst>
          </p:cNvPr>
          <p:cNvSpPr>
            <a:spLocks noGrp="1"/>
          </p:cNvSpPr>
          <p:nvPr>
            <p:ph type="dt" sz="half" idx="10"/>
          </p:nvPr>
        </p:nvSpPr>
        <p:spPr/>
        <p:txBody>
          <a:bodyPr/>
          <a:lstStyle/>
          <a:p>
            <a:fld id="{544954F1-9D8D-434E-8E41-AE7AD4E4B8F8}" type="datetimeFigureOut">
              <a:rPr lang="en-US" smtClean="0"/>
              <a:t>3/25/2019</a:t>
            </a:fld>
            <a:endParaRPr lang="en-US"/>
          </a:p>
        </p:txBody>
      </p:sp>
      <p:sp>
        <p:nvSpPr>
          <p:cNvPr id="3" name="Footer Placeholder 2">
            <a:extLst>
              <a:ext uri="{FF2B5EF4-FFF2-40B4-BE49-F238E27FC236}">
                <a16:creationId xmlns:a16="http://schemas.microsoft.com/office/drawing/2014/main" id="{2F85D951-3524-451A-9CD2-BD9BA36AE4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F46EE3-5ABA-451B-AAC5-C5202A5A614C}"/>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0984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D1718-D8E3-4323-B300-7A1B2D36B2C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EFDB6A2-6304-42ED-A15F-11F5F48E01C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9EBBF6-39AF-4442-825D-667379F238B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C7A46AA-95C5-422F-B41E-4958F6AFED5C}"/>
              </a:ext>
            </a:extLst>
          </p:cNvPr>
          <p:cNvSpPr>
            <a:spLocks noGrp="1"/>
          </p:cNvSpPr>
          <p:nvPr>
            <p:ph type="dt" sz="half" idx="10"/>
          </p:nvPr>
        </p:nvSpPr>
        <p:spPr/>
        <p:txBody>
          <a:bodyPr/>
          <a:lstStyle/>
          <a:p>
            <a:fld id="{544954F1-9D8D-434E-8E41-AE7AD4E4B8F8}" type="datetimeFigureOut">
              <a:rPr lang="en-US" smtClean="0"/>
              <a:t>3/25/2019</a:t>
            </a:fld>
            <a:endParaRPr lang="en-US"/>
          </a:p>
        </p:txBody>
      </p:sp>
      <p:sp>
        <p:nvSpPr>
          <p:cNvPr id="6" name="Footer Placeholder 5">
            <a:extLst>
              <a:ext uri="{FF2B5EF4-FFF2-40B4-BE49-F238E27FC236}">
                <a16:creationId xmlns:a16="http://schemas.microsoft.com/office/drawing/2014/main" id="{9B097DA5-77BE-464E-B60D-8E26B4C0A1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66BD4-EF03-461E-AAB4-DD8D2D3F9495}"/>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7387821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AFA3-7976-41A8-ABFF-AB8DD87822E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7CC51B3-CB39-46D5-B66F-0DA2ADE5F4A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62889A5-FAFB-4C6C-B038-F26A9E2BDE7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A48C8B-1E43-4069-B1A3-51D935287DD5}"/>
              </a:ext>
            </a:extLst>
          </p:cNvPr>
          <p:cNvSpPr>
            <a:spLocks noGrp="1"/>
          </p:cNvSpPr>
          <p:nvPr>
            <p:ph type="dt" sz="half" idx="10"/>
          </p:nvPr>
        </p:nvSpPr>
        <p:spPr/>
        <p:txBody>
          <a:bodyPr/>
          <a:lstStyle/>
          <a:p>
            <a:fld id="{544954F1-9D8D-434E-8E41-AE7AD4E4B8F8}" type="datetimeFigureOut">
              <a:rPr lang="en-US" smtClean="0"/>
              <a:t>3/25/2019</a:t>
            </a:fld>
            <a:endParaRPr lang="en-US"/>
          </a:p>
        </p:txBody>
      </p:sp>
      <p:sp>
        <p:nvSpPr>
          <p:cNvPr id="6" name="Footer Placeholder 5">
            <a:extLst>
              <a:ext uri="{FF2B5EF4-FFF2-40B4-BE49-F238E27FC236}">
                <a16:creationId xmlns:a16="http://schemas.microsoft.com/office/drawing/2014/main" id="{C78BFA53-4FDF-4320-B5F4-E1F41C6CD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331E1-5A96-457B-92FF-5F24A7604033}"/>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807795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E661D3-C1B7-44A8-A007-66F42E250AA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10019-BAF2-4A91-AA0F-82B4B15E087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73869-DE4E-4493-BF95-87A77767B22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4954F1-9D8D-434E-8E41-AE7AD4E4B8F8}" type="datetimeFigureOut">
              <a:rPr lang="en-US" smtClean="0"/>
              <a:t>3/25/2019</a:t>
            </a:fld>
            <a:endParaRPr lang="en-US"/>
          </a:p>
        </p:txBody>
      </p:sp>
      <p:sp>
        <p:nvSpPr>
          <p:cNvPr id="5" name="Footer Placeholder 4">
            <a:extLst>
              <a:ext uri="{FF2B5EF4-FFF2-40B4-BE49-F238E27FC236}">
                <a16:creationId xmlns:a16="http://schemas.microsoft.com/office/drawing/2014/main" id="{B7642BA0-9BE5-41F6-A285-3D4F170C0EF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C5E0E1-5D53-40C8-B615-B34D4C129C1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38488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drive.google.com/file/d/1M_QIxZoZzXLjRMQrsYNBNIFqa-eMwVze/view"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www.flickr.com/photos/onepointfour/8322410752/"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EgI_hyPTrt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65"/>
        <p:cNvGrpSpPr/>
        <p:nvPr/>
      </p:nvGrpSpPr>
      <p:grpSpPr>
        <a:xfrm>
          <a:off x="0" y="0"/>
          <a:ext cx="0" cy="0"/>
          <a:chOff x="0" y="0"/>
          <a:chExt cx="0" cy="0"/>
        </a:xfrm>
      </p:grpSpPr>
      <p:grpSp>
        <p:nvGrpSpPr>
          <p:cNvPr id="88" name="Group 81">
            <a:extLst>
              <a:ext uri="{FF2B5EF4-FFF2-40B4-BE49-F238E27FC236}">
                <a16:creationId xmlns:a16="http://schemas.microsoft.com/office/drawing/2014/main" id="{D2C4BFA1-2075-4901-9E24-E41D1FDD51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373761"/>
            <a:ext cx="7426997" cy="4395978"/>
            <a:chOff x="1155481" y="498348"/>
            <a:chExt cx="9902663" cy="5861304"/>
          </a:xfrm>
        </p:grpSpPr>
        <p:sp>
          <p:nvSpPr>
            <p:cNvPr id="83" name="Oval 5">
              <a:extLst>
                <a:ext uri="{FF2B5EF4-FFF2-40B4-BE49-F238E27FC236}">
                  <a16:creationId xmlns:a16="http://schemas.microsoft.com/office/drawing/2014/main" id="{985A7375-E3AF-4F5C-85AE-17E8832952CA}"/>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89" name="Oval 83">
              <a:extLst>
                <a:ext uri="{FF2B5EF4-FFF2-40B4-BE49-F238E27FC236}">
                  <a16:creationId xmlns:a16="http://schemas.microsoft.com/office/drawing/2014/main" id="{F0307F65-8304-4FA8-A841-D4D7625411BE}"/>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85" name="Oval 5">
              <a:extLst>
                <a:ext uri="{FF2B5EF4-FFF2-40B4-BE49-F238E27FC236}">
                  <a16:creationId xmlns:a16="http://schemas.microsoft.com/office/drawing/2014/main" id="{C8B8394C-136F-4E05-A002-D93A5E79CD50}"/>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67" name="Google Shape;67;p13"/>
          <p:cNvSpPr txBox="1">
            <a:spLocks noGrp="1"/>
          </p:cNvSpPr>
          <p:nvPr>
            <p:ph type="subTitle" idx="1"/>
          </p:nvPr>
        </p:nvSpPr>
        <p:spPr>
          <a:xfrm>
            <a:off x="1143000" y="3371850"/>
            <a:ext cx="6858000" cy="571500"/>
          </a:xfrm>
          <a:prstGeom prst="rect">
            <a:avLst/>
          </a:prstGeom>
        </p:spPr>
        <p:txBody>
          <a:bodyPr spcFirstLastPara="1" lIns="91425" tIns="91425" rIns="91425" bIns="91425" anchorCtr="0">
            <a:normAutofit/>
          </a:bodyPr>
          <a:lstStyle/>
          <a:p>
            <a:pPr marL="0" lvl="0" indent="0">
              <a:spcBef>
                <a:spcPts val="0"/>
              </a:spcBef>
              <a:spcAft>
                <a:spcPts val="600"/>
              </a:spcAft>
              <a:buNone/>
            </a:pPr>
            <a:r>
              <a:rPr lang="en-US" sz="1400" dirty="0"/>
              <a:t>Designing </a:t>
            </a:r>
            <a:r>
              <a:rPr lang="en-US" sz="1400" dirty="0" err="1"/>
              <a:t>Biocomposite</a:t>
            </a:r>
            <a:r>
              <a:rPr lang="en-US" sz="1400" dirty="0"/>
              <a:t> </a:t>
            </a:r>
            <a:r>
              <a:rPr lang="en-US" sz="1400" dirty="0" smtClean="0"/>
              <a:t>Ping-Pong </a:t>
            </a:r>
            <a:r>
              <a:rPr lang="en-US" sz="1400" dirty="0"/>
              <a:t>Paddles</a:t>
            </a:r>
          </a:p>
        </p:txBody>
      </p:sp>
      <p:sp>
        <p:nvSpPr>
          <p:cNvPr id="87" name="Rectangle 86">
            <a:extLst>
              <a:ext uri="{FF2B5EF4-FFF2-40B4-BE49-F238E27FC236}">
                <a16:creationId xmlns:a16="http://schemas.microsoft.com/office/drawing/2014/main" id="{053FB2EE-284F-4C87-AB3D-BBF87A9FAB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85950"/>
            <a:ext cx="91440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Google Shape;66;p13"/>
          <p:cNvSpPr txBox="1">
            <a:spLocks noGrp="1"/>
          </p:cNvSpPr>
          <p:nvPr>
            <p:ph type="ctrTitle"/>
          </p:nvPr>
        </p:nvSpPr>
        <p:spPr>
          <a:xfrm>
            <a:off x="1143000" y="2082403"/>
            <a:ext cx="6858000" cy="1035891"/>
          </a:xfrm>
          <a:prstGeom prst="rect">
            <a:avLst/>
          </a:prstGeom>
        </p:spPr>
        <p:txBody>
          <a:bodyPr spcFirstLastPara="1" lIns="91425" tIns="91425" rIns="91425" bIns="91425" anchor="ctr" anchorCtr="0">
            <a:normAutofit/>
          </a:bodyPr>
          <a:lstStyle/>
          <a:p>
            <a:pPr marL="0" lvl="0" indent="0">
              <a:spcBef>
                <a:spcPts val="0"/>
              </a:spcBef>
              <a:spcAft>
                <a:spcPts val="0"/>
              </a:spcAft>
              <a:buNone/>
            </a:pPr>
            <a:r>
              <a:rPr lang="en-US" sz="3000" dirty="0" smtClean="0">
                <a:solidFill>
                  <a:schemeClr val="bg2"/>
                </a:solidFill>
              </a:rPr>
              <a:t>PING-PONG!</a:t>
            </a:r>
            <a:endParaRPr lang="en-US" sz="3000" dirty="0">
              <a:solidFill>
                <a:schemeClr val="bg2"/>
              </a:solidFill>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5059971" y="1337969"/>
            <a:ext cx="3483937" cy="2166835"/>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3600" dirty="0"/>
              <a:t>Testing</a:t>
            </a:r>
          </a:p>
        </p:txBody>
      </p:sp>
      <p:sp>
        <p:nvSpPr>
          <p:cNvPr id="94" name="Freeform: Shape 93">
            <a:extLst>
              <a:ext uri="{FF2B5EF4-FFF2-40B4-BE49-F238E27FC236}">
                <a16:creationId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2" name="Google Shape;152;p24"/>
          <p:cNvPicPr preferRelativeResize="0"/>
          <p:nvPr/>
        </p:nvPicPr>
        <p:blipFill rotWithShape="1">
          <a:blip r:embed="rId3">
            <a:extLst/>
          </a:blip>
          <a:srcRect r="-2" b="14617"/>
          <a:stretch/>
        </p:blipFill>
        <p:spPr>
          <a:xfrm>
            <a:off x="20" y="10"/>
            <a:ext cx="4518095" cy="51434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p:spPr>
      </p:pic>
      <p:sp>
        <p:nvSpPr>
          <p:cNvPr id="153" name="Google Shape;153;p24" title="IMG_0004.MOV">
            <a:hlinkClick r:id="rId4"/>
          </p:cNvPr>
          <p:cNvSpPr/>
          <p:nvPr/>
        </p:nvSpPr>
        <p:spPr>
          <a:xfrm>
            <a:off x="251625" y="1433025"/>
            <a:ext cx="4572000" cy="3429000"/>
          </a:xfrm>
          <a:prstGeom prst="rect">
            <a:avLst/>
          </a:prstGeom>
          <a:noFill/>
          <a:ln>
            <a:noFill/>
          </a:ln>
        </p:spPr>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Your Job</a:t>
            </a:r>
            <a:endParaRPr/>
          </a:p>
        </p:txBody>
      </p:sp>
      <p:sp>
        <p:nvSpPr>
          <p:cNvPr id="159" name="Google Shape;159;p25"/>
          <p:cNvSpPr txBox="1">
            <a:spLocks noGrp="1"/>
          </p:cNvSpPr>
          <p:nvPr>
            <p:ph type="body" idx="1"/>
          </p:nvPr>
        </p:nvSpPr>
        <p:spPr>
          <a:xfrm>
            <a:off x="311700" y="1266325"/>
            <a:ext cx="8706300" cy="387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Design, </a:t>
            </a:r>
            <a:r>
              <a:rPr lang="en" dirty="0" smtClean="0"/>
              <a:t>build, </a:t>
            </a:r>
            <a:r>
              <a:rPr lang="en" dirty="0"/>
              <a:t>and test your own </a:t>
            </a:r>
            <a:r>
              <a:rPr lang="en" dirty="0" smtClean="0"/>
              <a:t>ping-pong </a:t>
            </a:r>
            <a:r>
              <a:rPr lang="en" dirty="0"/>
              <a:t>paddles. With your group, choose </a:t>
            </a:r>
            <a:r>
              <a:rPr lang="en" dirty="0" smtClean="0"/>
              <a:t>one </a:t>
            </a:r>
            <a:r>
              <a:rPr lang="en" dirty="0"/>
              <a:t>item from each column that you feel will make the best </a:t>
            </a:r>
            <a:r>
              <a:rPr lang="en" dirty="0" smtClean="0"/>
              <a:t>paddle</a:t>
            </a:r>
            <a:r>
              <a:rPr lang="en" dirty="0"/>
              <a:t>. </a:t>
            </a:r>
            <a:endParaRPr dirty="0"/>
          </a:p>
          <a:p>
            <a:pPr marL="0" lvl="0" indent="0" rtl="0">
              <a:spcBef>
                <a:spcPts val="1600"/>
              </a:spcBef>
              <a:spcAft>
                <a:spcPts val="1600"/>
              </a:spcAft>
              <a:buNone/>
            </a:pPr>
            <a:endParaRPr dirty="0"/>
          </a:p>
        </p:txBody>
      </p:sp>
      <p:sp>
        <p:nvSpPr>
          <p:cNvPr id="160" name="Google Shape;160;p25"/>
          <p:cNvSpPr txBox="1"/>
          <p:nvPr/>
        </p:nvSpPr>
        <p:spPr>
          <a:xfrm>
            <a:off x="497400" y="2149550"/>
            <a:ext cx="2686800" cy="189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dirty="0">
                <a:solidFill>
                  <a:schemeClr val="dk2"/>
                </a:solidFill>
                <a:latin typeface="Open Sans"/>
                <a:ea typeface="Open Sans"/>
                <a:cs typeface="Open Sans"/>
                <a:sym typeface="Open Sans"/>
              </a:rPr>
              <a:t>Materials for </a:t>
            </a:r>
            <a:r>
              <a:rPr lang="en" sz="1800" dirty="0" smtClean="0">
                <a:solidFill>
                  <a:schemeClr val="dk2"/>
                </a:solidFill>
                <a:latin typeface="Open Sans"/>
                <a:ea typeface="Open Sans"/>
                <a:cs typeface="Open Sans"/>
                <a:sym typeface="Open Sans"/>
              </a:rPr>
              <a:t>core</a:t>
            </a:r>
            <a:endParaRPr sz="1800" dirty="0">
              <a:solidFill>
                <a:schemeClr val="dk2"/>
              </a:solidFill>
              <a:latin typeface="Open Sans"/>
              <a:ea typeface="Open Sans"/>
              <a:cs typeface="Open Sans"/>
              <a:sym typeface="Open Sans"/>
            </a:endParaRPr>
          </a:p>
          <a:p>
            <a:pPr marL="457200" lvl="0" indent="-342900" rtl="0">
              <a:lnSpc>
                <a:spcPct val="115000"/>
              </a:lnSpc>
              <a:spcBef>
                <a:spcPts val="1600"/>
              </a:spcBef>
              <a:spcAft>
                <a:spcPts val="0"/>
              </a:spcAft>
              <a:buClr>
                <a:schemeClr val="dk2"/>
              </a:buClr>
              <a:buSzPts val="1800"/>
              <a:buFont typeface="Open Sans"/>
              <a:buChar char="●"/>
            </a:pPr>
            <a:r>
              <a:rPr lang="en" dirty="0">
                <a:solidFill>
                  <a:schemeClr val="dk2"/>
                </a:solidFill>
                <a:latin typeface="Open Sans"/>
                <a:ea typeface="Open Sans"/>
                <a:cs typeface="Open Sans"/>
                <a:sym typeface="Open Sans"/>
              </a:rPr>
              <a:t>b</a:t>
            </a:r>
            <a:r>
              <a:rPr lang="en" sz="1800" dirty="0" smtClean="0">
                <a:solidFill>
                  <a:schemeClr val="dk2"/>
                </a:solidFill>
                <a:latin typeface="Open Sans"/>
                <a:ea typeface="Open Sans"/>
                <a:cs typeface="Open Sans"/>
                <a:sym typeface="Open Sans"/>
              </a:rPr>
              <a:t>alsa </a:t>
            </a:r>
            <a:r>
              <a:rPr lang="en" sz="1800" dirty="0">
                <a:solidFill>
                  <a:schemeClr val="dk2"/>
                </a:solidFill>
                <a:latin typeface="Open Sans"/>
                <a:ea typeface="Open Sans"/>
                <a:cs typeface="Open Sans"/>
                <a:sym typeface="Open Sans"/>
              </a:rPr>
              <a:t>wood</a:t>
            </a:r>
            <a:endParaRPr sz="1800" dirty="0">
              <a:solidFill>
                <a:schemeClr val="dk2"/>
              </a:solidFill>
              <a:latin typeface="Open Sans"/>
              <a:ea typeface="Open Sans"/>
              <a:cs typeface="Open Sans"/>
              <a:sym typeface="Open Sans"/>
            </a:endParaRPr>
          </a:p>
          <a:p>
            <a:pPr marL="457200" lvl="0" indent="-342900" rtl="0">
              <a:lnSpc>
                <a:spcPct val="115000"/>
              </a:lnSpc>
              <a:spcBef>
                <a:spcPts val="0"/>
              </a:spcBef>
              <a:spcAft>
                <a:spcPts val="0"/>
              </a:spcAft>
              <a:buClr>
                <a:schemeClr val="dk2"/>
              </a:buClr>
              <a:buSzPts val="1800"/>
              <a:buFont typeface="Open Sans"/>
              <a:buChar char="●"/>
            </a:pPr>
            <a:r>
              <a:rPr lang="en" dirty="0">
                <a:solidFill>
                  <a:schemeClr val="dk2"/>
                </a:solidFill>
                <a:latin typeface="Open Sans"/>
                <a:ea typeface="Open Sans"/>
                <a:cs typeface="Open Sans"/>
                <a:sym typeface="Open Sans"/>
              </a:rPr>
              <a:t>c</a:t>
            </a:r>
            <a:r>
              <a:rPr lang="en" sz="1800" dirty="0" smtClean="0">
                <a:solidFill>
                  <a:schemeClr val="dk2"/>
                </a:solidFill>
                <a:latin typeface="Open Sans"/>
                <a:ea typeface="Open Sans"/>
                <a:cs typeface="Open Sans"/>
                <a:sym typeface="Open Sans"/>
              </a:rPr>
              <a:t>ardboard </a:t>
            </a:r>
            <a:endParaRPr dirty="0"/>
          </a:p>
        </p:txBody>
      </p:sp>
      <p:sp>
        <p:nvSpPr>
          <p:cNvPr id="161" name="Google Shape;161;p25"/>
          <p:cNvSpPr txBox="1"/>
          <p:nvPr/>
        </p:nvSpPr>
        <p:spPr>
          <a:xfrm>
            <a:off x="3321450" y="2149550"/>
            <a:ext cx="2686800" cy="189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dirty="0">
                <a:solidFill>
                  <a:schemeClr val="dk2"/>
                </a:solidFill>
                <a:latin typeface="Open Sans"/>
                <a:ea typeface="Open Sans"/>
                <a:cs typeface="Open Sans"/>
                <a:sym typeface="Open Sans"/>
              </a:rPr>
              <a:t>Materials for </a:t>
            </a:r>
            <a:r>
              <a:rPr lang="en" sz="1800" dirty="0" smtClean="0">
                <a:solidFill>
                  <a:schemeClr val="dk2"/>
                </a:solidFill>
                <a:latin typeface="Open Sans"/>
                <a:ea typeface="Open Sans"/>
                <a:cs typeface="Open Sans"/>
                <a:sym typeface="Open Sans"/>
              </a:rPr>
              <a:t>coating</a:t>
            </a:r>
            <a:endParaRPr sz="1800" dirty="0">
              <a:solidFill>
                <a:schemeClr val="dk2"/>
              </a:solidFill>
              <a:latin typeface="Open Sans"/>
              <a:ea typeface="Open Sans"/>
              <a:cs typeface="Open Sans"/>
              <a:sym typeface="Open Sans"/>
            </a:endParaRPr>
          </a:p>
          <a:p>
            <a:pPr marL="457200" lvl="0" indent="-342900" rtl="0">
              <a:lnSpc>
                <a:spcPct val="115000"/>
              </a:lnSpc>
              <a:spcBef>
                <a:spcPts val="1600"/>
              </a:spcBef>
              <a:spcAft>
                <a:spcPts val="0"/>
              </a:spcAft>
              <a:buClr>
                <a:schemeClr val="dk2"/>
              </a:buClr>
              <a:buSzPts val="1800"/>
              <a:buFont typeface="Open Sans"/>
              <a:buChar char="●"/>
            </a:pPr>
            <a:r>
              <a:rPr lang="en" dirty="0">
                <a:solidFill>
                  <a:schemeClr val="dk2"/>
                </a:solidFill>
                <a:latin typeface="Open Sans"/>
                <a:ea typeface="Open Sans"/>
                <a:cs typeface="Open Sans"/>
                <a:sym typeface="Open Sans"/>
              </a:rPr>
              <a:t>s</a:t>
            </a:r>
            <a:r>
              <a:rPr lang="en" sz="1800" dirty="0" smtClean="0">
                <a:solidFill>
                  <a:schemeClr val="dk2"/>
                </a:solidFill>
                <a:latin typeface="Open Sans"/>
                <a:ea typeface="Open Sans"/>
                <a:cs typeface="Open Sans"/>
                <a:sym typeface="Open Sans"/>
              </a:rPr>
              <a:t>hellac</a:t>
            </a:r>
            <a:endParaRPr sz="1800" dirty="0">
              <a:solidFill>
                <a:schemeClr val="dk2"/>
              </a:solidFill>
              <a:latin typeface="Open Sans"/>
              <a:ea typeface="Open Sans"/>
              <a:cs typeface="Open Sans"/>
              <a:sym typeface="Open Sans"/>
            </a:endParaRPr>
          </a:p>
          <a:p>
            <a:pPr marL="457200" lvl="0" indent="-342900" rtl="0">
              <a:lnSpc>
                <a:spcPct val="115000"/>
              </a:lnSpc>
              <a:spcBef>
                <a:spcPts val="0"/>
              </a:spcBef>
              <a:spcAft>
                <a:spcPts val="0"/>
              </a:spcAft>
              <a:buClr>
                <a:schemeClr val="dk2"/>
              </a:buClr>
              <a:buSzPts val="1800"/>
              <a:buFont typeface="Open Sans"/>
              <a:buChar char="●"/>
            </a:pPr>
            <a:r>
              <a:rPr lang="en" dirty="0">
                <a:solidFill>
                  <a:schemeClr val="dk2"/>
                </a:solidFill>
                <a:latin typeface="Open Sans"/>
                <a:ea typeface="Open Sans"/>
                <a:cs typeface="Open Sans"/>
                <a:sym typeface="Open Sans"/>
              </a:rPr>
              <a:t>p</a:t>
            </a:r>
            <a:r>
              <a:rPr lang="en" sz="1800" dirty="0" smtClean="0">
                <a:solidFill>
                  <a:schemeClr val="dk2"/>
                </a:solidFill>
                <a:latin typeface="Open Sans"/>
                <a:ea typeface="Open Sans"/>
                <a:cs typeface="Open Sans"/>
                <a:sym typeface="Open Sans"/>
              </a:rPr>
              <a:t>olyurethane</a:t>
            </a:r>
            <a:endParaRPr sz="1800" dirty="0">
              <a:solidFill>
                <a:schemeClr val="dk2"/>
              </a:solidFill>
              <a:latin typeface="Open Sans"/>
              <a:ea typeface="Open Sans"/>
              <a:cs typeface="Open Sans"/>
              <a:sym typeface="Open Sans"/>
            </a:endParaRPr>
          </a:p>
          <a:p>
            <a:pPr marL="457200" lvl="0" indent="-342900" rtl="0">
              <a:lnSpc>
                <a:spcPct val="115000"/>
              </a:lnSpc>
              <a:spcBef>
                <a:spcPts val="0"/>
              </a:spcBef>
              <a:spcAft>
                <a:spcPts val="0"/>
              </a:spcAft>
              <a:buClr>
                <a:schemeClr val="dk2"/>
              </a:buClr>
              <a:buSzPts val="1800"/>
              <a:buFont typeface="Open Sans"/>
              <a:buChar char="●"/>
            </a:pPr>
            <a:r>
              <a:rPr lang="en" sz="1800" dirty="0" smtClean="0">
                <a:solidFill>
                  <a:schemeClr val="dk2"/>
                </a:solidFill>
                <a:latin typeface="Open Sans"/>
                <a:ea typeface="Open Sans"/>
                <a:cs typeface="Open Sans"/>
                <a:sym typeface="Open Sans"/>
              </a:rPr>
              <a:t>glue</a:t>
            </a:r>
            <a:endParaRPr sz="1800" dirty="0">
              <a:solidFill>
                <a:schemeClr val="dk2"/>
              </a:solidFill>
              <a:latin typeface="Open Sans"/>
              <a:ea typeface="Open Sans"/>
              <a:cs typeface="Open Sans"/>
              <a:sym typeface="Open Sans"/>
            </a:endParaRPr>
          </a:p>
          <a:p>
            <a:pPr marL="457200" lvl="0" indent="-342900" rtl="0">
              <a:lnSpc>
                <a:spcPct val="115000"/>
              </a:lnSpc>
              <a:spcBef>
                <a:spcPts val="0"/>
              </a:spcBef>
              <a:spcAft>
                <a:spcPts val="0"/>
              </a:spcAft>
              <a:buClr>
                <a:schemeClr val="dk2"/>
              </a:buClr>
              <a:buSzPts val="1800"/>
              <a:buFont typeface="Open Sans"/>
              <a:buChar char="●"/>
            </a:pPr>
            <a:r>
              <a:rPr lang="en-US" dirty="0" smtClean="0">
                <a:solidFill>
                  <a:schemeClr val="dk2"/>
                </a:solidFill>
                <a:latin typeface="Open Sans"/>
                <a:ea typeface="Open Sans"/>
                <a:cs typeface="Open Sans"/>
                <a:sym typeface="Open Sans"/>
              </a:rPr>
              <a:t>flour-</a:t>
            </a:r>
            <a:r>
              <a:rPr lang="en" sz="1800" dirty="0" smtClean="0">
                <a:solidFill>
                  <a:schemeClr val="dk2"/>
                </a:solidFill>
                <a:latin typeface="Open Sans"/>
                <a:ea typeface="Open Sans"/>
                <a:cs typeface="Open Sans"/>
                <a:sym typeface="Open Sans"/>
              </a:rPr>
              <a:t>water </a:t>
            </a:r>
            <a:r>
              <a:rPr lang="en" sz="1800" dirty="0">
                <a:solidFill>
                  <a:schemeClr val="dk2"/>
                </a:solidFill>
                <a:latin typeface="Open Sans"/>
                <a:ea typeface="Open Sans"/>
                <a:cs typeface="Open Sans"/>
                <a:sym typeface="Open Sans"/>
              </a:rPr>
              <a:t>paste</a:t>
            </a:r>
            <a:endParaRPr dirty="0"/>
          </a:p>
        </p:txBody>
      </p:sp>
      <p:sp>
        <p:nvSpPr>
          <p:cNvPr id="162" name="Google Shape;162;p25"/>
          <p:cNvSpPr txBox="1"/>
          <p:nvPr/>
        </p:nvSpPr>
        <p:spPr>
          <a:xfrm>
            <a:off x="6145500" y="2149550"/>
            <a:ext cx="2686800" cy="189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dirty="0">
                <a:solidFill>
                  <a:schemeClr val="dk2"/>
                </a:solidFill>
                <a:latin typeface="Open Sans"/>
                <a:ea typeface="Open Sans"/>
                <a:cs typeface="Open Sans"/>
                <a:sym typeface="Open Sans"/>
              </a:rPr>
              <a:t>Materials for </a:t>
            </a:r>
            <a:r>
              <a:rPr lang="en" sz="1800" dirty="0" smtClean="0">
                <a:solidFill>
                  <a:schemeClr val="dk2"/>
                </a:solidFill>
                <a:latin typeface="Open Sans"/>
                <a:ea typeface="Open Sans"/>
                <a:cs typeface="Open Sans"/>
                <a:sym typeface="Open Sans"/>
              </a:rPr>
              <a:t>covering</a:t>
            </a:r>
            <a:endParaRPr sz="1800" dirty="0">
              <a:solidFill>
                <a:schemeClr val="dk2"/>
              </a:solidFill>
              <a:latin typeface="Open Sans"/>
              <a:ea typeface="Open Sans"/>
              <a:cs typeface="Open Sans"/>
              <a:sym typeface="Open Sans"/>
            </a:endParaRPr>
          </a:p>
          <a:p>
            <a:pPr marL="457200" lvl="0" indent="-342900" rtl="0">
              <a:lnSpc>
                <a:spcPct val="115000"/>
              </a:lnSpc>
              <a:spcBef>
                <a:spcPts val="1600"/>
              </a:spcBef>
              <a:spcAft>
                <a:spcPts val="0"/>
              </a:spcAft>
              <a:buClr>
                <a:schemeClr val="dk2"/>
              </a:buClr>
              <a:buSzPts val="1800"/>
              <a:buFont typeface="Open Sans"/>
              <a:buChar char="●"/>
            </a:pPr>
            <a:r>
              <a:rPr lang="en" dirty="0">
                <a:solidFill>
                  <a:schemeClr val="dk2"/>
                </a:solidFill>
                <a:latin typeface="Open Sans"/>
                <a:ea typeface="Open Sans"/>
                <a:cs typeface="Open Sans"/>
                <a:sym typeface="Open Sans"/>
              </a:rPr>
              <a:t>f</a:t>
            </a:r>
            <a:r>
              <a:rPr lang="en" sz="1800" dirty="0" smtClean="0">
                <a:solidFill>
                  <a:schemeClr val="dk2"/>
                </a:solidFill>
                <a:latin typeface="Open Sans"/>
                <a:ea typeface="Open Sans"/>
                <a:cs typeface="Open Sans"/>
                <a:sym typeface="Open Sans"/>
              </a:rPr>
              <a:t>oam </a:t>
            </a:r>
            <a:r>
              <a:rPr lang="en" sz="1800" dirty="0">
                <a:solidFill>
                  <a:schemeClr val="dk2"/>
                </a:solidFill>
                <a:latin typeface="Open Sans"/>
                <a:ea typeface="Open Sans"/>
                <a:cs typeface="Open Sans"/>
                <a:sym typeface="Open Sans"/>
              </a:rPr>
              <a:t>&amp; </a:t>
            </a:r>
            <a:r>
              <a:rPr lang="en" sz="1800" dirty="0" smtClean="0">
                <a:solidFill>
                  <a:schemeClr val="dk2"/>
                </a:solidFill>
                <a:latin typeface="Open Sans"/>
                <a:ea typeface="Open Sans"/>
                <a:cs typeface="Open Sans"/>
                <a:sym typeface="Open Sans"/>
              </a:rPr>
              <a:t>rubber</a:t>
            </a:r>
            <a:endParaRPr sz="1800" dirty="0">
              <a:solidFill>
                <a:schemeClr val="dk2"/>
              </a:solidFill>
              <a:latin typeface="Open Sans"/>
              <a:ea typeface="Open Sans"/>
              <a:cs typeface="Open Sans"/>
              <a:sym typeface="Open Sans"/>
            </a:endParaRPr>
          </a:p>
          <a:p>
            <a:pPr marL="457200" lvl="0" indent="-342900" rtl="0">
              <a:lnSpc>
                <a:spcPct val="115000"/>
              </a:lnSpc>
              <a:spcBef>
                <a:spcPts val="0"/>
              </a:spcBef>
              <a:spcAft>
                <a:spcPts val="0"/>
              </a:spcAft>
              <a:buClr>
                <a:schemeClr val="dk2"/>
              </a:buClr>
              <a:buSzPts val="1800"/>
              <a:buFont typeface="Open Sans"/>
              <a:buChar char="●"/>
            </a:pPr>
            <a:r>
              <a:rPr lang="en" dirty="0">
                <a:solidFill>
                  <a:schemeClr val="dk2"/>
                </a:solidFill>
                <a:latin typeface="Open Sans"/>
                <a:ea typeface="Open Sans"/>
                <a:cs typeface="Open Sans"/>
                <a:sym typeface="Open Sans"/>
              </a:rPr>
              <a:t>s</a:t>
            </a:r>
            <a:r>
              <a:rPr lang="en" sz="1800" dirty="0" smtClean="0">
                <a:solidFill>
                  <a:schemeClr val="dk2"/>
                </a:solidFill>
                <a:latin typeface="Open Sans"/>
                <a:ea typeface="Open Sans"/>
                <a:cs typeface="Open Sans"/>
                <a:sym typeface="Open Sans"/>
              </a:rPr>
              <a:t>helf </a:t>
            </a:r>
            <a:r>
              <a:rPr lang="en" dirty="0">
                <a:solidFill>
                  <a:schemeClr val="dk2"/>
                </a:solidFill>
                <a:latin typeface="Open Sans"/>
                <a:ea typeface="Open Sans"/>
                <a:cs typeface="Open Sans"/>
                <a:sym typeface="Open Sans"/>
              </a:rPr>
              <a:t>l</a:t>
            </a:r>
            <a:r>
              <a:rPr lang="en" sz="1800" dirty="0" smtClean="0">
                <a:solidFill>
                  <a:schemeClr val="dk2"/>
                </a:solidFill>
                <a:latin typeface="Open Sans"/>
                <a:ea typeface="Open Sans"/>
                <a:cs typeface="Open Sans"/>
                <a:sym typeface="Open Sans"/>
              </a:rPr>
              <a:t>iner</a:t>
            </a:r>
            <a:endParaRPr sz="1800" dirty="0">
              <a:solidFill>
                <a:schemeClr val="dk2"/>
              </a:solidFill>
              <a:latin typeface="Open Sans"/>
              <a:ea typeface="Open Sans"/>
              <a:cs typeface="Open Sans"/>
              <a:sym typeface="Open Sans"/>
            </a:endParaRPr>
          </a:p>
          <a:p>
            <a:pPr marL="457200" lvl="0" indent="-342900" rtl="0">
              <a:lnSpc>
                <a:spcPct val="115000"/>
              </a:lnSpc>
              <a:spcBef>
                <a:spcPts val="0"/>
              </a:spcBef>
              <a:spcAft>
                <a:spcPts val="0"/>
              </a:spcAft>
              <a:buClr>
                <a:schemeClr val="dk2"/>
              </a:buClr>
              <a:buSzPts val="1800"/>
              <a:buFont typeface="Open Sans"/>
              <a:buChar char="●"/>
            </a:pPr>
            <a:r>
              <a:rPr lang="en" dirty="0">
                <a:solidFill>
                  <a:schemeClr val="dk2"/>
                </a:solidFill>
                <a:latin typeface="Open Sans"/>
                <a:ea typeface="Open Sans"/>
                <a:cs typeface="Open Sans"/>
                <a:sym typeface="Open Sans"/>
              </a:rPr>
              <a:t>f</a:t>
            </a:r>
            <a:r>
              <a:rPr lang="en" sz="1800" dirty="0" smtClean="0">
                <a:solidFill>
                  <a:schemeClr val="dk2"/>
                </a:solidFill>
                <a:latin typeface="Open Sans"/>
                <a:ea typeface="Open Sans"/>
                <a:cs typeface="Open Sans"/>
                <a:sym typeface="Open Sans"/>
              </a:rPr>
              <a:t>oam</a:t>
            </a:r>
            <a:endParaRPr sz="1800" dirty="0">
              <a:solidFill>
                <a:schemeClr val="dk2"/>
              </a:solidFill>
              <a:latin typeface="Open Sans"/>
              <a:ea typeface="Open Sans"/>
              <a:cs typeface="Open Sans"/>
              <a:sym typeface="Open Sans"/>
            </a:endParaRPr>
          </a:p>
          <a:p>
            <a:pPr marL="457200" lvl="0" indent="-342900" rtl="0">
              <a:lnSpc>
                <a:spcPct val="115000"/>
              </a:lnSpc>
              <a:spcBef>
                <a:spcPts val="0"/>
              </a:spcBef>
              <a:spcAft>
                <a:spcPts val="0"/>
              </a:spcAft>
              <a:buClr>
                <a:schemeClr val="dk2"/>
              </a:buClr>
              <a:buSzPts val="1800"/>
              <a:buFont typeface="Open Sans"/>
              <a:buChar char="●"/>
            </a:pPr>
            <a:r>
              <a:rPr lang="en" dirty="0">
                <a:solidFill>
                  <a:schemeClr val="dk2"/>
                </a:solidFill>
                <a:latin typeface="Open Sans"/>
                <a:ea typeface="Open Sans"/>
                <a:cs typeface="Open Sans"/>
                <a:sym typeface="Open Sans"/>
              </a:rPr>
              <a:t>n</a:t>
            </a:r>
            <a:r>
              <a:rPr lang="en" sz="1800" dirty="0" smtClean="0">
                <a:solidFill>
                  <a:schemeClr val="dk2"/>
                </a:solidFill>
                <a:latin typeface="Open Sans"/>
                <a:ea typeface="Open Sans"/>
                <a:cs typeface="Open Sans"/>
                <a:sym typeface="Open Sans"/>
              </a:rPr>
              <a:t>eoprene </a:t>
            </a:r>
            <a:r>
              <a:rPr lang="en" dirty="0">
                <a:solidFill>
                  <a:schemeClr val="dk2"/>
                </a:solidFill>
                <a:latin typeface="Open Sans"/>
                <a:ea typeface="Open Sans"/>
                <a:cs typeface="Open Sans"/>
                <a:sym typeface="Open Sans"/>
              </a:rPr>
              <a:t>r</a:t>
            </a:r>
            <a:r>
              <a:rPr lang="en" sz="1800" dirty="0" smtClean="0">
                <a:solidFill>
                  <a:schemeClr val="dk2"/>
                </a:solidFill>
                <a:latin typeface="Open Sans"/>
                <a:ea typeface="Open Sans"/>
                <a:cs typeface="Open Sans"/>
                <a:sym typeface="Open Sans"/>
              </a:rPr>
              <a:t>ubber</a:t>
            </a:r>
            <a:endParaRPr dirty="0"/>
          </a:p>
        </p:txBody>
      </p:sp>
      <p:sp>
        <p:nvSpPr>
          <p:cNvPr id="163" name="Google Shape;163;p25"/>
          <p:cNvSpPr txBox="1"/>
          <p:nvPr/>
        </p:nvSpPr>
        <p:spPr>
          <a:xfrm>
            <a:off x="311700" y="4171100"/>
            <a:ext cx="8706300" cy="78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 sz="1800" dirty="0">
                <a:solidFill>
                  <a:schemeClr val="dk2"/>
                </a:solidFill>
                <a:latin typeface="Open Sans"/>
                <a:ea typeface="Open Sans"/>
                <a:cs typeface="Open Sans"/>
                <a:sym typeface="Open Sans"/>
              </a:rPr>
              <a:t>You will be </a:t>
            </a:r>
            <a:r>
              <a:rPr lang="en" sz="1800" dirty="0" smtClean="0">
                <a:solidFill>
                  <a:schemeClr val="dk2"/>
                </a:solidFill>
                <a:latin typeface="Open Sans"/>
                <a:ea typeface="Open Sans"/>
                <a:cs typeface="Open Sans"/>
                <a:sym typeface="Open Sans"/>
              </a:rPr>
              <a:t>test your design for ball </a:t>
            </a:r>
            <a:r>
              <a:rPr lang="en" sz="1800" dirty="0">
                <a:solidFill>
                  <a:schemeClr val="dk2"/>
                </a:solidFill>
                <a:latin typeface="Open Sans"/>
                <a:ea typeface="Open Sans"/>
                <a:cs typeface="Open Sans"/>
                <a:sym typeface="Open Sans"/>
              </a:rPr>
              <a:t>control, paddle wear, and player comfort. Keep these factors in mind when choosing your materials. </a:t>
            </a:r>
            <a:endParaRPr sz="1800"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9"/>
        <p:cNvGrpSpPr/>
        <p:nvPr/>
      </p:nvGrpSpPr>
      <p:grpSpPr>
        <a:xfrm>
          <a:off x="0" y="0"/>
          <a:ext cx="0" cy="0"/>
          <a:chOff x="0" y="0"/>
          <a:chExt cx="0" cy="0"/>
        </a:xfrm>
      </p:grpSpPr>
      <p:sp>
        <p:nvSpPr>
          <p:cNvPr id="152" name="Rectangle 151">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429000"/>
            <a:ext cx="5293730" cy="1473199"/>
          </a:xfrm>
          <a:prstGeom prst="rect">
            <a:avLst/>
          </a:prstGeom>
          <a:solidFill>
            <a:srgbClr val="4358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 name="Google Shape;210;p33"/>
          <p:cNvSpPr txBox="1">
            <a:spLocks noGrp="1"/>
          </p:cNvSpPr>
          <p:nvPr>
            <p:ph type="title"/>
          </p:nvPr>
        </p:nvSpPr>
        <p:spPr>
          <a:xfrm>
            <a:off x="393192" y="3575304"/>
            <a:ext cx="4945641" cy="1218907"/>
          </a:xfrm>
          <a:prstGeom prst="rect">
            <a:avLst/>
          </a:prstGeom>
        </p:spPr>
        <p:txBody>
          <a:bodyPr spcFirstLastPara="1" vert="horz" lIns="91440" tIns="45720" rIns="91440" bIns="45720" rtlCol="0" anchor="ctr" anchorCtr="0">
            <a:normAutofit/>
          </a:bodyPr>
          <a:lstStyle/>
          <a:p>
            <a:pPr marL="0" lvl="0" indent="0" algn="r" defTabSz="914400">
              <a:spcBef>
                <a:spcPct val="0"/>
              </a:spcBef>
              <a:spcAft>
                <a:spcPts val="0"/>
              </a:spcAft>
            </a:pPr>
            <a:r>
              <a:rPr lang="en-US" sz="3600" dirty="0" smtClean="0">
                <a:solidFill>
                  <a:srgbClr val="FFFFFF"/>
                </a:solidFill>
              </a:rPr>
              <a:t>Evaluation</a:t>
            </a:r>
            <a:endParaRPr lang="en-US" sz="3600" dirty="0">
              <a:solidFill>
                <a:srgbClr val="FFFFFF"/>
              </a:solidFill>
            </a:endParaRPr>
          </a:p>
        </p:txBody>
      </p:sp>
      <p:pic>
        <p:nvPicPr>
          <p:cNvPr id="3" name="Picture 2">
            <a:extLst>
              <a:ext uri="{FF2B5EF4-FFF2-40B4-BE49-F238E27FC236}">
                <a16:creationId xmlns:a16="http://schemas.microsoft.com/office/drawing/2014/main" id="{579936DA-757C-46B7-A9DC-DC500CB73351}"/>
              </a:ext>
            </a:extLst>
          </p:cNvPr>
          <p:cNvPicPr>
            <a:picLocks noChangeAspect="1"/>
          </p:cNvPicPr>
          <p:nvPr/>
        </p:nvPicPr>
        <p:blipFill rotWithShape="1">
          <a:blip r:embed="rId3">
            <a:extLst>
              <a:ext uri="{837473B0-CC2E-450A-ABE3-18F120FF3D39}">
                <a1611:picAttrSrcUrl xmlns="" xmlns:a1611="http://schemas.microsoft.com/office/drawing/2016/11/main" r:id="rId4"/>
              </a:ext>
            </a:extLst>
          </a:blip>
          <a:srcRect r="-2" b="13144"/>
          <a:stretch/>
        </p:blipFill>
        <p:spPr>
          <a:xfrm>
            <a:off x="245660" y="241299"/>
            <a:ext cx="5293729" cy="3080544"/>
          </a:xfrm>
          <a:prstGeom prst="rect">
            <a:avLst/>
          </a:prstGeom>
        </p:spPr>
      </p:pic>
      <p:sp>
        <p:nvSpPr>
          <p:cNvPr id="154" name="Rectangle 153">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41299"/>
            <a:ext cx="3251710" cy="46609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Google Shape;211;p33"/>
          <p:cNvSpPr txBox="1">
            <a:spLocks noGrp="1"/>
          </p:cNvSpPr>
          <p:nvPr>
            <p:ph type="body" idx="1"/>
          </p:nvPr>
        </p:nvSpPr>
        <p:spPr>
          <a:xfrm>
            <a:off x="5886450" y="688293"/>
            <a:ext cx="2704093" cy="3639272"/>
          </a:xfrm>
          <a:prstGeom prst="rect">
            <a:avLst/>
          </a:prstGeom>
        </p:spPr>
        <p:txBody>
          <a:bodyPr spcFirstLastPara="1" vert="horz" lIns="91440" tIns="45720" rIns="91440" bIns="45720" rtlCol="0" anchor="ctr" anchorCtr="0">
            <a:normAutofit/>
          </a:bodyPr>
          <a:lstStyle/>
          <a:p>
            <a:pPr indent="-228600" defTabSz="914400">
              <a:buFont typeface="Arial" panose="020B0604020202020204" pitchFamily="34" charset="0"/>
              <a:buChar char="•"/>
            </a:pPr>
            <a:r>
              <a:rPr lang="en-US" sz="1500" dirty="0">
                <a:solidFill>
                  <a:srgbClr val="FFFFFF"/>
                </a:solidFill>
              </a:rPr>
              <a:t>Finish </a:t>
            </a:r>
            <a:r>
              <a:rPr lang="en-US" sz="1500" dirty="0" smtClean="0">
                <a:solidFill>
                  <a:srgbClr val="FFFFFF"/>
                </a:solidFill>
              </a:rPr>
              <a:t>assembling your design</a:t>
            </a:r>
            <a:endParaRPr lang="en-US" sz="1500" dirty="0">
              <a:solidFill>
                <a:srgbClr val="FFFFFF"/>
              </a:solidFill>
            </a:endParaRPr>
          </a:p>
          <a:p>
            <a:pPr indent="-228600" defTabSz="914400">
              <a:buFont typeface="Arial" panose="020B0604020202020204" pitchFamily="34" charset="0"/>
              <a:buChar char="•"/>
            </a:pPr>
            <a:r>
              <a:rPr lang="en-US" sz="1500" dirty="0">
                <a:solidFill>
                  <a:srgbClr val="FFFFFF"/>
                </a:solidFill>
              </a:rPr>
              <a:t>Test </a:t>
            </a:r>
            <a:r>
              <a:rPr lang="en-US" sz="1500" dirty="0" smtClean="0">
                <a:solidFill>
                  <a:srgbClr val="FFFFFF"/>
                </a:solidFill>
              </a:rPr>
              <a:t>your </a:t>
            </a:r>
            <a:r>
              <a:rPr lang="en-US" sz="1500" dirty="0">
                <a:solidFill>
                  <a:srgbClr val="FFFFFF"/>
                </a:solidFill>
              </a:rPr>
              <a:t>design vs. </a:t>
            </a:r>
            <a:r>
              <a:rPr lang="en-US" sz="1500" dirty="0" smtClean="0">
                <a:solidFill>
                  <a:srgbClr val="FFFFFF"/>
                </a:solidFill>
              </a:rPr>
              <a:t>a store bought example</a:t>
            </a:r>
            <a:endParaRPr lang="en-US" sz="1500" dirty="0">
              <a:solidFill>
                <a:srgbClr val="FFFFFF"/>
              </a:solidFill>
            </a:endParaRPr>
          </a:p>
          <a:p>
            <a:pPr indent="-228600" defTabSz="914400">
              <a:buFont typeface="Arial" panose="020B0604020202020204" pitchFamily="34" charset="0"/>
              <a:buChar char="•"/>
            </a:pPr>
            <a:r>
              <a:rPr lang="en-US" sz="1500" dirty="0">
                <a:solidFill>
                  <a:srgbClr val="FFFFFF"/>
                </a:solidFill>
              </a:rPr>
              <a:t>Compare and contrast </a:t>
            </a:r>
            <a:r>
              <a:rPr lang="en-US" sz="1500" dirty="0" smtClean="0">
                <a:solidFill>
                  <a:srgbClr val="FFFFFF"/>
                </a:solidFill>
              </a:rPr>
              <a:t>your design</a:t>
            </a:r>
          </a:p>
          <a:p>
            <a:pPr indent="-228600" defTabSz="914400">
              <a:buFont typeface="Arial" panose="020B0604020202020204" pitchFamily="34" charset="0"/>
              <a:buChar char="•"/>
            </a:pPr>
            <a:r>
              <a:rPr lang="en-US" sz="1500" dirty="0" smtClean="0">
                <a:solidFill>
                  <a:srgbClr val="FFFFFF"/>
                </a:solidFill>
              </a:rPr>
              <a:t>Redesign (or iterate) if needed! </a:t>
            </a:r>
            <a:endParaRPr lang="en-US" sz="1500" dirty="0">
              <a:solidFill>
                <a:srgbClr val="FFFFFF"/>
              </a:solidFill>
            </a:endParaRPr>
          </a:p>
          <a:p>
            <a:pPr marL="0" lvl="0" indent="-228600" defTabSz="914400">
              <a:spcBef>
                <a:spcPts val="0"/>
              </a:spcBef>
              <a:spcAft>
                <a:spcPts val="1600"/>
              </a:spcAft>
              <a:buFont typeface="Arial" panose="020B0604020202020204" pitchFamily="34" charset="0"/>
              <a:buChar char="•"/>
            </a:pPr>
            <a:endParaRPr lang="en-US" sz="1500"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628650" y="273843"/>
            <a:ext cx="7886700" cy="99417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400" kern="1200">
                <a:solidFill>
                  <a:schemeClr val="tx1"/>
                </a:solidFill>
                <a:latin typeface="+mj-lt"/>
                <a:ea typeface="+mj-ea"/>
                <a:cs typeface="+mj-cs"/>
              </a:rPr>
              <a:t>Objectives</a:t>
            </a:r>
          </a:p>
        </p:txBody>
      </p:sp>
      <p:graphicFrame>
        <p:nvGraphicFramePr>
          <p:cNvPr id="81" name="Google Shape;79;p15">
            <a:extLst>
              <a:ext uri="{FF2B5EF4-FFF2-40B4-BE49-F238E27FC236}">
                <a16:creationId xmlns:a16="http://schemas.microsoft.com/office/drawing/2014/main" id="{2B741B5D-CE64-41E0-A02C-3EC771CDC2BB}"/>
              </a:ext>
            </a:extLst>
          </p:cNvPr>
          <p:cNvGraphicFramePr/>
          <p:nvPr>
            <p:extLst>
              <p:ext uri="{D42A27DB-BD31-4B8C-83A1-F6EECF244321}">
                <p14:modId xmlns:p14="http://schemas.microsoft.com/office/powerpoint/2010/main" val="342784514"/>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pic>
        <p:nvPicPr>
          <p:cNvPr id="84" name="Google Shape;84;p16" descr="Vote here: https://www.tabletennisdaily.com/forum/showthread.php?16750-Top-10-Craziest-Table-Tennis-Shots-of-2017!&#10;&#10;Subscribe to TableTennisDaily: https://www.youtube.com/user/TTMediaDaily?sub_confirmation=1&#10;&#10;Follow TableTennisDaily for all the latest table tennis news across the globe.&#10;Facebook: http://www.facebook.com/TableTennisDaily&#10;Instagram: https://www.instagram.com/tabletennisdaily&#10;Twitter: https://twitter.com/#!/TweeTTDaily&#10;&#10;*** All Credits &amp; Many Thanks to ITTF / itTV &amp; Laola.TV ***&#10;Thanks to youtubers: &#10;- Laola.TV: https://www.youtube.com/user/LAOLA1tv&#10;- ITTF: https://www.youtube.com/user/ittfchannel&#10;- TTLondon2012: https://www.youtube.com/user/ttlondon2012&#10;&#10;Merry Christmas everyone and have a fantastic new year on behalf of the TableTennisDaily Team!&#10;&#10;Music by: https://www.youtube.com/watch?v=7_UKZMcs0kg" title="Top 10 Craziest Table Tennis Shots of 2017!">
            <a:hlinkClick r:id="rId3"/>
          </p:cNvPr>
          <p:cNvPicPr preferRelativeResize="0"/>
          <p:nvPr/>
        </p:nvPicPr>
        <p:blipFill rotWithShape="1">
          <a:blip r:embed="rId4">
            <a:extLst/>
          </a:blip>
          <a:srcRect t="10127" b="14873"/>
          <a:stretch/>
        </p:blipFill>
        <p:spPr>
          <a:xfrm>
            <a:off x="20" y="10"/>
            <a:ext cx="9143980" cy="514349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9"/>
        <p:cNvGrpSpPr/>
        <p:nvPr/>
      </p:nvGrpSpPr>
      <p:grpSpPr>
        <a:xfrm>
          <a:off x="0" y="0"/>
          <a:ext cx="0" cy="0"/>
          <a:chOff x="0" y="0"/>
          <a:chExt cx="0" cy="0"/>
        </a:xfrm>
      </p:grpSpPr>
      <p:sp>
        <p:nvSpPr>
          <p:cNvPr id="114" name="Rectangle 107">
            <a:extLst>
              <a:ext uri="{FF2B5EF4-FFF2-40B4-BE49-F238E27FC236}">
                <a16:creationId xmlns:a16="http://schemas.microsoft.com/office/drawing/2014/main" id="{765F4110-C0FC-4D61-ACD2-A7C950EAE9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2632472"/>
            <a:ext cx="5319162" cy="222587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Google Shape;100;p18"/>
          <p:cNvSpPr txBox="1">
            <a:spLocks noGrp="1"/>
          </p:cNvSpPr>
          <p:nvPr>
            <p:ph type="title"/>
          </p:nvPr>
        </p:nvSpPr>
        <p:spPr>
          <a:xfrm>
            <a:off x="3766365" y="2859715"/>
            <a:ext cx="4848966" cy="1137011"/>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3600" kern="1200" dirty="0">
                <a:solidFill>
                  <a:srgbClr val="FFFFFF"/>
                </a:solidFill>
                <a:latin typeface="+mj-lt"/>
                <a:ea typeface="+mj-ea"/>
                <a:cs typeface="+mj-cs"/>
              </a:rPr>
              <a:t>Make Observations </a:t>
            </a:r>
          </a:p>
        </p:txBody>
      </p:sp>
      <p:cxnSp>
        <p:nvCxnSpPr>
          <p:cNvPr id="115" name="Straight Connector 109">
            <a:extLst>
              <a:ext uri="{FF2B5EF4-FFF2-40B4-BE49-F238E27FC236}">
                <a16:creationId xmlns:a16="http://schemas.microsoft.com/office/drawing/2014/main" id="{CC94CBDB-A76C-499E-95AB-C0A049E315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4082314"/>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6FCB193-769F-45FE-9541-B075DD98C64E}"/>
              </a:ext>
            </a:extLst>
          </p:cNvPr>
          <p:cNvPicPr>
            <a:picLocks noChangeAspect="1"/>
          </p:cNvPicPr>
          <p:nvPr/>
        </p:nvPicPr>
        <p:blipFill rotWithShape="1">
          <a:blip r:embed="rId3"/>
          <a:srcRect t="8884" r="-2" b="-2"/>
          <a:stretch/>
        </p:blipFill>
        <p:spPr>
          <a:xfrm>
            <a:off x="238226" y="241299"/>
            <a:ext cx="3120339" cy="4660901"/>
          </a:xfrm>
          <a:prstGeom prst="rect">
            <a:avLst/>
          </a:prstGeom>
        </p:spPr>
      </p:pic>
      <p:pic>
        <p:nvPicPr>
          <p:cNvPr id="103" name="Google Shape;103;p18"/>
          <p:cNvPicPr preferRelativeResize="0"/>
          <p:nvPr/>
        </p:nvPicPr>
        <p:blipFill rotWithShape="1">
          <a:blip r:embed="rId4">
            <a:extLst/>
          </a:blip>
          <a:srcRect l="29787" r="14637"/>
          <a:stretch/>
        </p:blipFill>
        <p:spPr>
          <a:xfrm rot="5400000">
            <a:off x="5069058" y="-1353814"/>
            <a:ext cx="2256141" cy="541281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457200" y="3288799"/>
            <a:ext cx="8192729" cy="988232"/>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3600" kern="1200" dirty="0" smtClean="0">
                <a:solidFill>
                  <a:schemeClr val="tx1"/>
                </a:solidFill>
                <a:latin typeface="+mj-lt"/>
                <a:ea typeface="+mj-ea"/>
                <a:cs typeface="+mj-cs"/>
              </a:rPr>
              <a:t>Deconstructing a Store-Bought Model</a:t>
            </a:r>
            <a:endParaRPr lang="en-US" sz="3600" kern="1200" dirty="0">
              <a:solidFill>
                <a:schemeClr val="tx1"/>
              </a:solidFill>
              <a:latin typeface="+mj-lt"/>
              <a:ea typeface="+mj-ea"/>
              <a:cs typeface="+mj-cs"/>
            </a:endParaRPr>
          </a:p>
        </p:txBody>
      </p:sp>
      <p:pic>
        <p:nvPicPr>
          <p:cNvPr id="111" name="Google Shape;111;p19"/>
          <p:cNvPicPr preferRelativeResize="0"/>
          <p:nvPr/>
        </p:nvPicPr>
        <p:blipFill rotWithShape="1">
          <a:blip r:embed="rId3">
            <a:extLst/>
          </a:blip>
          <a:srcRect l="3494" r="3494"/>
          <a:stretch/>
        </p:blipFill>
        <p:spPr>
          <a:xfrm rot="16200000">
            <a:off x="691298" y="-691298"/>
            <a:ext cx="3189399" cy="4571995"/>
          </a:xfrm>
          <a:prstGeom prst="rect">
            <a:avLst/>
          </a:prstGeom>
          <a:noFill/>
        </p:spPr>
      </p:pic>
      <p:pic>
        <p:nvPicPr>
          <p:cNvPr id="112" name="Google Shape;112;p19"/>
          <p:cNvPicPr preferRelativeResize="0"/>
          <p:nvPr/>
        </p:nvPicPr>
        <p:blipFill rotWithShape="1">
          <a:blip r:embed="rId4">
            <a:extLst/>
          </a:blip>
          <a:srcRect t="20544" b="27128"/>
          <a:stretch/>
        </p:blipFill>
        <p:spPr>
          <a:xfrm>
            <a:off x="4571999" y="-510"/>
            <a:ext cx="4572001" cy="3189910"/>
          </a:xfrm>
          <a:prstGeom prst="rect">
            <a:avLst/>
          </a:prstGeom>
          <a:noFill/>
        </p:spPr>
      </p:pic>
      <p:cxnSp>
        <p:nvCxnSpPr>
          <p:cNvPr id="117" name="Straight Connector 116">
            <a:extLst>
              <a:ext uri="{FF2B5EF4-FFF2-40B4-BE49-F238E27FC236}">
                <a16:creationId xmlns:a16="http://schemas.microsoft.com/office/drawing/2014/main" id="{EBAD6A72-88E8-42F7-88B9-CAF744536BE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510"/>
            <a:ext cx="0" cy="3182112"/>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800968E-0A99-46C4-A9B2-6A63AC66F4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3181602"/>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sp>
        <p:nvSpPr>
          <p:cNvPr id="125" name="Rectangle 124">
            <a:extLst>
              <a:ext uri="{FF2B5EF4-FFF2-40B4-BE49-F238E27FC236}">
                <a16:creationId xmlns:a16="http://schemas.microsoft.com/office/drawing/2014/main" id="{D99D2C73-08B0-4F6B-A8E9-4651E6BDBE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68DB88C-7EF2-487C-85D1-848F61F13E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Google Shape;119;p20"/>
          <p:cNvPicPr preferRelativeResize="0"/>
          <p:nvPr/>
        </p:nvPicPr>
        <p:blipFill rotWithShape="1">
          <a:blip r:embed="rId3">
            <a:extLst/>
          </a:blip>
          <a:srcRect r="3574" b="2"/>
          <a:stretch/>
        </p:blipFill>
        <p:spPr>
          <a:xfrm>
            <a:off x="482600" y="482600"/>
            <a:ext cx="4029074" cy="4178299"/>
          </a:xfrm>
          <a:prstGeom prst="rect">
            <a:avLst/>
          </a:prstGeom>
          <a:noFill/>
        </p:spPr>
      </p:pic>
      <p:pic>
        <p:nvPicPr>
          <p:cNvPr id="120" name="Google Shape;120;p20"/>
          <p:cNvPicPr preferRelativeResize="0"/>
          <p:nvPr/>
        </p:nvPicPr>
        <p:blipFill rotWithShape="1">
          <a:blip r:embed="rId4">
            <a:extLst/>
          </a:blip>
          <a:srcRect r="3574" b="2"/>
          <a:stretch/>
        </p:blipFill>
        <p:spPr>
          <a:xfrm>
            <a:off x="4632324" y="482600"/>
            <a:ext cx="4029075" cy="41782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457200" y="3288799"/>
            <a:ext cx="8192729" cy="988232"/>
          </a:xfrm>
          <a:prstGeom prst="rect">
            <a:avLst/>
          </a:prstGeom>
        </p:spPr>
        <p:txBody>
          <a:bodyPr spcFirstLastPara="1" vert="horz" lIns="91440" tIns="45720" rIns="91440" bIns="45720" rtlCol="0" anchor="b" anchorCtr="0">
            <a:normAutofit/>
          </a:bodyPr>
          <a:lstStyle/>
          <a:p>
            <a:pPr lvl="0" defTabSz="914400">
              <a:spcBef>
                <a:spcPct val="0"/>
              </a:spcBef>
            </a:pPr>
            <a:r>
              <a:rPr lang="en-US" sz="3600" dirty="0" smtClean="0"/>
              <a:t>First Trials Examples</a:t>
            </a:r>
            <a:endParaRPr lang="en-US" sz="3600" kern="1200" dirty="0">
              <a:solidFill>
                <a:schemeClr val="tx1"/>
              </a:solidFill>
            </a:endParaRPr>
          </a:p>
        </p:txBody>
      </p:sp>
      <p:pic>
        <p:nvPicPr>
          <p:cNvPr id="128" name="Google Shape;128;p21"/>
          <p:cNvPicPr preferRelativeResize="0"/>
          <p:nvPr/>
        </p:nvPicPr>
        <p:blipFill rotWithShape="1">
          <a:blip r:embed="rId3">
            <a:extLst/>
          </a:blip>
          <a:srcRect t="20118" r="1" b="27563"/>
          <a:stretch/>
        </p:blipFill>
        <p:spPr>
          <a:xfrm>
            <a:off x="20" y="10"/>
            <a:ext cx="4571975" cy="3189389"/>
          </a:xfrm>
          <a:prstGeom prst="rect">
            <a:avLst/>
          </a:prstGeom>
          <a:noFill/>
        </p:spPr>
      </p:pic>
      <p:pic>
        <p:nvPicPr>
          <p:cNvPr id="127" name="Google Shape;127;p21"/>
          <p:cNvPicPr preferRelativeResize="0"/>
          <p:nvPr/>
        </p:nvPicPr>
        <p:blipFill rotWithShape="1">
          <a:blip r:embed="rId4">
            <a:extLst/>
          </a:blip>
          <a:srcRect t="29230" b="18443"/>
          <a:stretch/>
        </p:blipFill>
        <p:spPr>
          <a:xfrm>
            <a:off x="4571999" y="-510"/>
            <a:ext cx="4572001" cy="3189910"/>
          </a:xfrm>
          <a:prstGeom prst="rect">
            <a:avLst/>
          </a:prstGeom>
          <a:noFill/>
        </p:spPr>
      </p:pic>
      <p:cxnSp>
        <p:nvCxnSpPr>
          <p:cNvPr id="146" name="Straight Connector 139">
            <a:extLst>
              <a:ext uri="{FF2B5EF4-FFF2-40B4-BE49-F238E27FC236}">
                <a16:creationId xmlns:a16="http://schemas.microsoft.com/office/drawing/2014/main" id="{EBAD6A72-88E8-42F7-88B9-CAF744536BE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510"/>
            <a:ext cx="0" cy="3182112"/>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1">
            <a:extLst>
              <a:ext uri="{FF2B5EF4-FFF2-40B4-BE49-F238E27FC236}">
                <a16:creationId xmlns:a16="http://schemas.microsoft.com/office/drawing/2014/main" id="{C800968E-0A99-46C4-A9B2-6A63AC66F4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3181602"/>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32"/>
        <p:cNvGrpSpPr/>
        <p:nvPr/>
      </p:nvGrpSpPr>
      <p:grpSpPr>
        <a:xfrm>
          <a:off x="0" y="0"/>
          <a:ext cx="0" cy="0"/>
          <a:chOff x="0" y="0"/>
          <a:chExt cx="0" cy="0"/>
        </a:xfrm>
      </p:grpSpPr>
      <p:pic>
        <p:nvPicPr>
          <p:cNvPr id="137" name="Google Shape;137;p22"/>
          <p:cNvPicPr preferRelativeResize="0"/>
          <p:nvPr/>
        </p:nvPicPr>
        <p:blipFill rotWithShape="1">
          <a:blip r:embed="rId3">
            <a:extLst/>
          </a:blip>
          <a:srcRect t="8708" r="-1" b="27983"/>
          <a:stretch/>
        </p:blipFill>
        <p:spPr>
          <a:xfrm>
            <a:off x="3045857" y="60722"/>
            <a:ext cx="6093378" cy="5143500"/>
          </a:xfrm>
          <a:prstGeom prst="rect">
            <a:avLst/>
          </a:prstGeom>
          <a:noFill/>
        </p:spPr>
      </p:pic>
      <p:sp>
        <p:nvSpPr>
          <p:cNvPr id="139" name="Rectangle 77">
            <a:extLst>
              <a:ext uri="{FF2B5EF4-FFF2-40B4-BE49-F238E27FC236}">
                <a16:creationId xmlns:a16="http://schemas.microsoft.com/office/drawing/2014/main" id="{FC0DEEBF-DB94-4E7E-A9D3-84FA863C3B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2632472"/>
            <a:ext cx="5319162" cy="2225879"/>
          </a:xfrm>
          <a:prstGeom prst="rect">
            <a:avLst/>
          </a:prstGeom>
          <a:solidFill>
            <a:schemeClr val="bg1">
              <a:lumMod val="75000"/>
              <a:lumOff val="25000"/>
              <a:alpha val="93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Google Shape;133;p22"/>
          <p:cNvSpPr txBox="1">
            <a:spLocks noGrp="1"/>
          </p:cNvSpPr>
          <p:nvPr>
            <p:ph type="title"/>
          </p:nvPr>
        </p:nvSpPr>
        <p:spPr>
          <a:xfrm>
            <a:off x="3766365" y="2859715"/>
            <a:ext cx="4848966" cy="1059697"/>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3600" kern="1200" dirty="0">
                <a:solidFill>
                  <a:schemeClr val="tx1"/>
                </a:solidFill>
                <a:latin typeface="+mj-lt"/>
                <a:ea typeface="+mj-ea"/>
                <a:cs typeface="+mj-cs"/>
              </a:rPr>
              <a:t>Other </a:t>
            </a:r>
            <a:r>
              <a:rPr lang="en-US" sz="3600" kern="1200" dirty="0" smtClean="0">
                <a:solidFill>
                  <a:schemeClr val="tx1"/>
                </a:solidFill>
                <a:latin typeface="+mj-lt"/>
                <a:ea typeface="+mj-ea"/>
                <a:cs typeface="+mj-cs"/>
              </a:rPr>
              <a:t>Trial Examples</a:t>
            </a:r>
            <a:endParaRPr lang="en-US" sz="3600" kern="1200" dirty="0">
              <a:solidFill>
                <a:schemeClr val="tx1"/>
              </a:solidFill>
              <a:latin typeface="+mj-lt"/>
              <a:ea typeface="+mj-ea"/>
              <a:cs typeface="+mj-cs"/>
            </a:endParaRPr>
          </a:p>
        </p:txBody>
      </p:sp>
      <p:cxnSp>
        <p:nvCxnSpPr>
          <p:cNvPr id="140" name="Straight Connector 79">
            <a:extLst>
              <a:ext uri="{FF2B5EF4-FFF2-40B4-BE49-F238E27FC236}">
                <a16:creationId xmlns:a16="http://schemas.microsoft.com/office/drawing/2014/main" id="{77A9CA3A-7216-41E0-B3CD-058077FD396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622" y="4002186"/>
            <a:ext cx="4114800" cy="0"/>
          </a:xfrm>
          <a:prstGeom prst="line">
            <a:avLst/>
          </a:prstGeom>
          <a:ln w="22225">
            <a:solidFill>
              <a:schemeClr val="tx1">
                <a:alpha val="75000"/>
              </a:schemeClr>
            </a:solidFill>
          </a:ln>
        </p:spPr>
        <p:style>
          <a:lnRef idx="1">
            <a:schemeClr val="accent1"/>
          </a:lnRef>
          <a:fillRef idx="0">
            <a:schemeClr val="accent1"/>
          </a:fillRef>
          <a:effectRef idx="0">
            <a:schemeClr val="accent1"/>
          </a:effectRef>
          <a:fontRef idx="minor">
            <a:schemeClr val="tx1"/>
          </a:fontRef>
        </p:style>
      </p:cxnSp>
      <p:pic>
        <p:nvPicPr>
          <p:cNvPr id="136" name="Google Shape;136;p22"/>
          <p:cNvPicPr preferRelativeResize="0"/>
          <p:nvPr/>
        </p:nvPicPr>
        <p:blipFill rotWithShape="1">
          <a:blip r:embed="rId4">
            <a:extLst/>
          </a:blip>
          <a:srcRect l="16872" r="4037" b="-4"/>
          <a:stretch/>
        </p:blipFill>
        <p:spPr>
          <a:xfrm>
            <a:off x="20" y="15"/>
            <a:ext cx="3050602" cy="5142993"/>
          </a:xfrm>
          <a:prstGeom prst="rect">
            <a:avLst/>
          </a:prstGeom>
          <a:noFill/>
        </p:spPr>
      </p:pic>
      <p:cxnSp>
        <p:nvCxnSpPr>
          <p:cNvPr id="82" name="Straight Connector 81">
            <a:extLst>
              <a:ext uri="{FF2B5EF4-FFF2-40B4-BE49-F238E27FC236}">
                <a16:creationId xmlns:a16="http://schemas.microsoft.com/office/drawing/2014/main" id="{3B2791FB-B2F7-4BBE-B8D8-74C37FF9E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8239" y="-510"/>
            <a:ext cx="0" cy="5143502"/>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457200" y="3288799"/>
            <a:ext cx="8192729" cy="988232"/>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3600" kern="1200" dirty="0">
                <a:solidFill>
                  <a:schemeClr val="tx1"/>
                </a:solidFill>
                <a:latin typeface="+mj-lt"/>
                <a:ea typeface="+mj-ea"/>
                <a:cs typeface="+mj-cs"/>
              </a:rPr>
              <a:t>Finished Products</a:t>
            </a:r>
          </a:p>
        </p:txBody>
      </p:sp>
      <p:pic>
        <p:nvPicPr>
          <p:cNvPr id="145" name="Google Shape;145;p23"/>
          <p:cNvPicPr preferRelativeResize="0"/>
          <p:nvPr/>
        </p:nvPicPr>
        <p:blipFill rotWithShape="1">
          <a:blip r:embed="rId3">
            <a:extLst/>
          </a:blip>
          <a:srcRect t="1923" r="1" b="5064"/>
          <a:stretch/>
        </p:blipFill>
        <p:spPr>
          <a:xfrm>
            <a:off x="20" y="10"/>
            <a:ext cx="4571975" cy="3189389"/>
          </a:xfrm>
          <a:prstGeom prst="rect">
            <a:avLst/>
          </a:prstGeom>
          <a:noFill/>
        </p:spPr>
      </p:pic>
      <p:pic>
        <p:nvPicPr>
          <p:cNvPr id="144" name="Google Shape;144;p23"/>
          <p:cNvPicPr preferRelativeResize="0"/>
          <p:nvPr/>
        </p:nvPicPr>
        <p:blipFill rotWithShape="1">
          <a:blip r:embed="rId4">
            <a:extLst/>
          </a:blip>
          <a:srcRect t="6973"/>
          <a:stretch/>
        </p:blipFill>
        <p:spPr>
          <a:xfrm>
            <a:off x="4571999" y="-510"/>
            <a:ext cx="4572001" cy="3189910"/>
          </a:xfrm>
          <a:prstGeom prst="rect">
            <a:avLst/>
          </a:prstGeom>
          <a:noFill/>
        </p:spPr>
      </p:pic>
      <p:cxnSp>
        <p:nvCxnSpPr>
          <p:cNvPr id="86" name="Straight Connector 85">
            <a:extLst>
              <a:ext uri="{FF2B5EF4-FFF2-40B4-BE49-F238E27FC236}">
                <a16:creationId xmlns:a16="http://schemas.microsoft.com/office/drawing/2014/main" id="{EBAD6A72-88E8-42F7-88B9-CAF744536BE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510"/>
            <a:ext cx="0" cy="3182112"/>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800968E-0A99-46C4-A9B2-6A63AC66F4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3181602"/>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482</Words>
  <Application>Microsoft Office PowerPoint</Application>
  <PresentationFormat>On-screen Show (16:9)</PresentationFormat>
  <Paragraphs>48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 Light</vt:lpstr>
      <vt:lpstr>Calibri</vt:lpstr>
      <vt:lpstr>Arial</vt:lpstr>
      <vt:lpstr>Open Sans</vt:lpstr>
      <vt:lpstr>Office Theme</vt:lpstr>
      <vt:lpstr>PING-PONG!</vt:lpstr>
      <vt:lpstr>Objectives</vt:lpstr>
      <vt:lpstr>PowerPoint Presentation</vt:lpstr>
      <vt:lpstr>Make Observations </vt:lpstr>
      <vt:lpstr>Deconstructing a Store-Bought Model</vt:lpstr>
      <vt:lpstr>PowerPoint Presentation</vt:lpstr>
      <vt:lpstr>First Trials Examples</vt:lpstr>
      <vt:lpstr>Other Trial Examples</vt:lpstr>
      <vt:lpstr>Finished Products</vt:lpstr>
      <vt:lpstr>Testing</vt:lpstr>
      <vt:lpstr>Your Job</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2018-10-30T13:52:23Z</dcterms:created>
  <dcterms:modified xsi:type="dcterms:W3CDTF">2019-03-26T16:01:50Z</dcterms:modified>
</cp:coreProperties>
</file>