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4"/>
  </p:notesMasterIdLst>
  <p:sldIdLst>
    <p:sldId id="256" r:id="rId2"/>
    <p:sldId id="257" r:id="rId3"/>
    <p:sldId id="271" r:id="rId4"/>
    <p:sldId id="259" r:id="rId5"/>
    <p:sldId id="276" r:id="rId6"/>
    <p:sldId id="258" r:id="rId7"/>
    <p:sldId id="260" r:id="rId8"/>
    <p:sldId id="273" r:id="rId9"/>
    <p:sldId id="275" r:id="rId10"/>
    <p:sldId id="269"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6704" autoAdjust="0"/>
  </p:normalViewPr>
  <p:slideViewPr>
    <p:cSldViewPr snapToGrid="0">
      <p:cViewPr varScale="1">
        <p:scale>
          <a:sx n="81" d="100"/>
          <a:sy n="81" d="100"/>
        </p:scale>
        <p:origin x="200"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10-01T13:10:43.091" idx="1">
    <p:pos x="10" y="10"/>
    <p:text>Add comments for the teacher. How should the teacher introduce each slide?</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8-10-01T13:11:33.760" idx="2">
    <p:pos x="10" y="10"/>
    <p:text>Add Source/Rights information for the images. Make sure you have permission to use any images/figures you did not create.</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2446C-2F8D-4F94-BDA6-09A6A38DD3A5}" type="datetimeFigureOut">
              <a:rPr lang="en-US" smtClean="0"/>
              <a:t>4/27/19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9A3EA2-8F2C-402D-B4E8-07AB7BEDF2F0}" type="slidenum">
              <a:rPr lang="en-US" smtClean="0"/>
              <a:t>‹#›</a:t>
            </a:fld>
            <a:endParaRPr lang="en-US"/>
          </a:p>
        </p:txBody>
      </p:sp>
    </p:spTree>
    <p:extLst>
      <p:ext uri="{BB962C8B-B14F-4D97-AF65-F5344CB8AC3E}">
        <p14:creationId xmlns:p14="http://schemas.microsoft.com/office/powerpoint/2010/main" val="3808949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teacher can begin the introduction/motivation slide with a video demonstrating how wind power works.</a:t>
            </a:r>
            <a:r>
              <a:rPr lang="en-US" baseline="0" dirty="0"/>
              <a:t> It’s up to the teacher to decide the type of motivation for the students to build their maker racer. Wind turbines is one example of a form of motivation. </a:t>
            </a:r>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2</a:t>
            </a:fld>
            <a:endParaRPr lang="en-US"/>
          </a:p>
        </p:txBody>
      </p:sp>
    </p:spTree>
    <p:extLst>
      <p:ext uri="{BB962C8B-B14F-4D97-AF65-F5344CB8AC3E}">
        <p14:creationId xmlns:p14="http://schemas.microsoft.com/office/powerpoint/2010/main" val="2698939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can show a model of a maker racer along with the slide. The teacher can also replace the photo on the slide with their own. </a:t>
            </a:r>
          </a:p>
          <a:p>
            <a:r>
              <a:rPr lang="en-US" dirty="0"/>
              <a:t>ADA Description: Photo shows a maker racer example built with three rounded propeller blades attached to a three wheeled car.</a:t>
            </a:r>
          </a:p>
          <a:p>
            <a:r>
              <a:rPr lang="en-US" dirty="0"/>
              <a:t>Source/Rights: Beth </a:t>
            </a:r>
            <a:r>
              <a:rPr lang="en-US" dirty="0" err="1"/>
              <a:t>Podoll</a:t>
            </a:r>
            <a:endParaRPr lang="en-US" dirty="0"/>
          </a:p>
          <a:p>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4</a:t>
            </a:fld>
            <a:endParaRPr lang="en-US"/>
          </a:p>
        </p:txBody>
      </p:sp>
    </p:spTree>
    <p:extLst>
      <p:ext uri="{BB962C8B-B14F-4D97-AF65-F5344CB8AC3E}">
        <p14:creationId xmlns:p14="http://schemas.microsoft.com/office/powerpoint/2010/main" val="2622046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the criteria and constraints with the students, so they know what is expected.</a:t>
            </a:r>
          </a:p>
        </p:txBody>
      </p:sp>
      <p:sp>
        <p:nvSpPr>
          <p:cNvPr id="4" name="Slide Number Placeholder 3"/>
          <p:cNvSpPr>
            <a:spLocks noGrp="1"/>
          </p:cNvSpPr>
          <p:nvPr>
            <p:ph type="sldNum" sz="quarter" idx="10"/>
          </p:nvPr>
        </p:nvSpPr>
        <p:spPr/>
        <p:txBody>
          <a:bodyPr/>
          <a:lstStyle/>
          <a:p>
            <a:fld id="{5B9A3EA2-8F2C-402D-B4E8-07AB7BEDF2F0}" type="slidenum">
              <a:rPr lang="en-US" smtClean="0"/>
              <a:t>5</a:t>
            </a:fld>
            <a:endParaRPr lang="en-US"/>
          </a:p>
        </p:txBody>
      </p:sp>
    </p:spTree>
    <p:extLst>
      <p:ext uri="{BB962C8B-B14F-4D97-AF65-F5344CB8AC3E}">
        <p14:creationId xmlns:p14="http://schemas.microsoft.com/office/powerpoint/2010/main" val="3948936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r>
              <a:rPr lang="en-US" baseline="0" dirty="0"/>
              <a:t> this point, the teacher can go on to </a:t>
            </a:r>
            <a:r>
              <a:rPr lang="en-US" baseline="0" dirty="0" err="1"/>
              <a:t>TinkerCad</a:t>
            </a:r>
            <a:r>
              <a:rPr lang="en-US" baseline="0" dirty="0"/>
              <a:t> and briefly show how students can use it to make different propeller designs. </a:t>
            </a:r>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6</a:t>
            </a:fld>
            <a:endParaRPr lang="en-US"/>
          </a:p>
        </p:txBody>
      </p:sp>
    </p:spTree>
    <p:extLst>
      <p:ext uri="{BB962C8B-B14F-4D97-AF65-F5344CB8AC3E}">
        <p14:creationId xmlns:p14="http://schemas.microsoft.com/office/powerpoint/2010/main" val="3295066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Photo source: Quenna Beston, 2018</a:t>
            </a:r>
          </a:p>
          <a:p>
            <a:r>
              <a:rPr lang="en-US" dirty="0"/>
              <a:t>Teacher can show</a:t>
            </a:r>
            <a:r>
              <a:rPr lang="en-US" baseline="0" dirty="0"/>
              <a:t> a </a:t>
            </a:r>
            <a:r>
              <a:rPr lang="en-US" baseline="0" dirty="0" err="1"/>
              <a:t>youtube</a:t>
            </a:r>
            <a:r>
              <a:rPr lang="en-US" baseline="0" dirty="0"/>
              <a:t> video clip of how a 3D printer works. </a:t>
            </a:r>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7</a:t>
            </a:fld>
            <a:endParaRPr lang="en-US"/>
          </a:p>
        </p:txBody>
      </p:sp>
    </p:spTree>
    <p:extLst>
      <p:ext uri="{BB962C8B-B14F-4D97-AF65-F5344CB8AC3E}">
        <p14:creationId xmlns:p14="http://schemas.microsoft.com/office/powerpoint/2010/main" val="609990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the important vocabulary terms</a:t>
            </a:r>
            <a:r>
              <a:rPr lang="en-US" baseline="0" dirty="0"/>
              <a:t> used throughout the activity. </a:t>
            </a:r>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10</a:t>
            </a:fld>
            <a:endParaRPr lang="en-US"/>
          </a:p>
        </p:txBody>
      </p:sp>
    </p:spTree>
    <p:extLst>
      <p:ext uri="{BB962C8B-B14F-4D97-AF65-F5344CB8AC3E}">
        <p14:creationId xmlns:p14="http://schemas.microsoft.com/office/powerpoint/2010/main" val="2651258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list what is included in each kit. </a:t>
            </a:r>
          </a:p>
        </p:txBody>
      </p:sp>
      <p:sp>
        <p:nvSpPr>
          <p:cNvPr id="4" name="Slide Number Placeholder 3"/>
          <p:cNvSpPr>
            <a:spLocks noGrp="1"/>
          </p:cNvSpPr>
          <p:nvPr>
            <p:ph type="sldNum" sz="quarter" idx="10"/>
          </p:nvPr>
        </p:nvSpPr>
        <p:spPr/>
        <p:txBody>
          <a:bodyPr/>
          <a:lstStyle/>
          <a:p>
            <a:fld id="{5B9A3EA2-8F2C-402D-B4E8-07AB7BEDF2F0}" type="slidenum">
              <a:rPr lang="en-US" smtClean="0"/>
              <a:t>11</a:t>
            </a:fld>
            <a:endParaRPr lang="en-US"/>
          </a:p>
        </p:txBody>
      </p:sp>
    </p:spTree>
    <p:extLst>
      <p:ext uri="{BB962C8B-B14F-4D97-AF65-F5344CB8AC3E}">
        <p14:creationId xmlns:p14="http://schemas.microsoft.com/office/powerpoint/2010/main" val="2136023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Distribute the Racing Rubric and walk through with the students on how their</a:t>
            </a:r>
            <a:r>
              <a:rPr lang="en-US" baseline="0" dirty="0"/>
              <a:t> maker racers will be assessed. </a:t>
            </a:r>
            <a:endParaRPr lang="en-US" dirty="0"/>
          </a:p>
        </p:txBody>
      </p:sp>
      <p:sp>
        <p:nvSpPr>
          <p:cNvPr id="4" name="Slide Number Placeholder 3"/>
          <p:cNvSpPr>
            <a:spLocks noGrp="1"/>
          </p:cNvSpPr>
          <p:nvPr>
            <p:ph type="sldNum" sz="quarter" idx="10"/>
          </p:nvPr>
        </p:nvSpPr>
        <p:spPr/>
        <p:txBody>
          <a:bodyPr/>
          <a:lstStyle/>
          <a:p>
            <a:fld id="{5B9A3EA2-8F2C-402D-B4E8-07AB7BEDF2F0}" type="slidenum">
              <a:rPr lang="en-US" smtClean="0"/>
              <a:t>12</a:t>
            </a:fld>
            <a:endParaRPr lang="en-US"/>
          </a:p>
        </p:txBody>
      </p:sp>
    </p:spTree>
    <p:extLst>
      <p:ext uri="{BB962C8B-B14F-4D97-AF65-F5344CB8AC3E}">
        <p14:creationId xmlns:p14="http://schemas.microsoft.com/office/powerpoint/2010/main" val="4093441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A080BCE-230D-4636-982A-98943F21D386}" type="datetimeFigureOut">
              <a:rPr lang="en-US" smtClean="0"/>
              <a:pPr/>
              <a:t>4/27/19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EC6F625-FD2D-4505-9CD3-7CA69EB5A50B}" type="slidenum">
              <a:rPr lang="en-US" smtClean="0"/>
              <a:pPr/>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712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080BCE-230D-4636-982A-98943F21D386}" type="datetimeFigureOut">
              <a:rPr lang="en-US" smtClean="0"/>
              <a:pPr/>
              <a:t>4/27/19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373080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080BCE-230D-4636-982A-98943F21D386}" type="datetimeFigureOut">
              <a:rPr lang="en-US" smtClean="0"/>
              <a:pPr/>
              <a:t>4/27/19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379798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080BCE-230D-4636-982A-98943F21D386}" type="datetimeFigureOut">
              <a:rPr lang="en-US" smtClean="0"/>
              <a:pPr/>
              <a:t>4/27/19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353704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080BCE-230D-4636-982A-98943F21D386}" type="datetimeFigureOut">
              <a:rPr lang="en-US" smtClean="0"/>
              <a:pPr/>
              <a:t>4/27/19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EC6F625-FD2D-4505-9CD3-7CA69EB5A50B}" type="slidenum">
              <a:rPr lang="en-US" smtClean="0"/>
              <a:pPr/>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6175787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080BCE-230D-4636-982A-98943F21D386}" type="datetimeFigureOut">
              <a:rPr lang="en-US" smtClean="0"/>
              <a:pPr/>
              <a:t>4/27/19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65742481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080BCE-230D-4636-982A-98943F21D386}" type="datetimeFigureOut">
              <a:rPr lang="en-US" smtClean="0"/>
              <a:pPr/>
              <a:t>4/27/19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165887397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080BCE-230D-4636-982A-98943F21D386}" type="datetimeFigureOut">
              <a:rPr lang="en-US" smtClean="0"/>
              <a:pPr/>
              <a:t>4/27/19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3403927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80BCE-230D-4636-982A-98943F21D386}" type="datetimeFigureOut">
              <a:rPr lang="en-US" smtClean="0"/>
              <a:pPr/>
              <a:t>4/27/19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2879318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5A080BCE-230D-4636-982A-98943F21D386}" type="datetimeFigureOut">
              <a:rPr lang="en-US" smtClean="0"/>
              <a:pPr/>
              <a:t>4/27/19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solidFill>
                <a:srgbClr val="455F51"/>
              </a:solidFill>
            </a:endParaRPr>
          </a:p>
        </p:txBody>
      </p:sp>
      <p:sp>
        <p:nvSpPr>
          <p:cNvPr id="7" name="Slide Number Placeholder 6"/>
          <p:cNvSpPr>
            <a:spLocks noGrp="1"/>
          </p:cNvSpPr>
          <p:nvPr>
            <p:ph type="sldNum" sz="quarter" idx="12"/>
          </p:nvPr>
        </p:nvSpPr>
        <p:spPr>
          <a:xfrm>
            <a:off x="5691014" y="6375679"/>
            <a:ext cx="1232456" cy="345796"/>
          </a:xfrm>
        </p:spPr>
        <p:txBody>
          <a:bodyPr/>
          <a:lstStyle/>
          <a:p>
            <a:fld id="{BEC6F625-FD2D-4505-9CD3-7CA69EB5A50B}" type="slidenum">
              <a:rPr lang="en-US" smtClean="0">
                <a:solidFill>
                  <a:srgbClr val="455F51"/>
                </a:solidFill>
              </a:rPr>
              <a:pPr/>
              <a:t>‹#›</a:t>
            </a:fld>
            <a:endParaRPr lang="en-US">
              <a:solidFill>
                <a:srgbClr val="455F51"/>
              </a:solidFill>
            </a:endParaRP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5917733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5A080BCE-230D-4636-982A-98943F21D386}" type="datetimeFigureOut">
              <a:rPr lang="en-US" smtClean="0"/>
              <a:pPr/>
              <a:t>4/27/19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BEC6F625-FD2D-4505-9CD3-7CA69EB5A50B}" type="slidenum">
              <a:rPr lang="en-US" smtClean="0"/>
              <a:pPr/>
              <a:t>‹#›</a:t>
            </a:fld>
            <a:endParaRPr lang="en-US"/>
          </a:p>
        </p:txBody>
      </p:sp>
    </p:spTree>
    <p:extLst>
      <p:ext uri="{BB962C8B-B14F-4D97-AF65-F5344CB8AC3E}">
        <p14:creationId xmlns:p14="http://schemas.microsoft.com/office/powerpoint/2010/main" val="39472863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C69AD5D-DB7B-4254-89FE-60D87DE3A06F}" type="datetimeFigureOut">
              <a:rPr lang="en-US" smtClean="0"/>
              <a:t>4/27/19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28167FD-09BE-4FD5-B9AE-6D7954F71D27}"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284567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teachergeek.com/products/easy-engineering-tool-set?variant=34486673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omments" Target="../comments/comment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tinkercad.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EomLOykZhms" TargetMode="External"/><Relationship Id="rId4" Type="http://schemas.openxmlformats.org/officeDocument/2006/relationships/image" Target="../media/image2.jpeg"/><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maker Racer Activity</a:t>
            </a:r>
            <a:endParaRPr lang="en-US" dirty="0">
              <a:ea typeface="+mj-lt"/>
              <a:cs typeface="+mj-lt"/>
            </a:endParaRPr>
          </a:p>
        </p:txBody>
      </p:sp>
      <p:sp>
        <p:nvSpPr>
          <p:cNvPr id="3" name="Subtitle 2"/>
          <p:cNvSpPr>
            <a:spLocks noGrp="1"/>
          </p:cNvSpPr>
          <p:nvPr>
            <p:ph type="subTitle" idx="1"/>
          </p:nvPr>
        </p:nvSpPr>
        <p:spPr/>
        <p:txBody>
          <a:bodyPr/>
          <a:lstStyle/>
          <a:p>
            <a:endParaRPr lang="en-US" dirty="0"/>
          </a:p>
        </p:txBody>
      </p:sp>
      <p:sp>
        <p:nvSpPr>
          <p:cNvPr id="4" name="TextBox 3">
            <a:extLst>
              <a:ext uri="{FF2B5EF4-FFF2-40B4-BE49-F238E27FC236}">
                <a16:creationId xmlns:a16="http://schemas.microsoft.com/office/drawing/2014/main" xmlns="" id="{AD8AF150-6FF1-459A-A44B-2862DFA5492C}"/>
              </a:ext>
            </a:extLst>
          </p:cNvPr>
          <p:cNvSpPr txBox="1"/>
          <p:nvPr/>
        </p:nvSpPr>
        <p:spPr>
          <a:xfrm>
            <a:off x="4818185" y="471853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Day 1</a:t>
            </a:r>
          </a:p>
        </p:txBody>
      </p:sp>
    </p:spTree>
    <p:extLst>
      <p:ext uri="{BB962C8B-B14F-4D97-AF65-F5344CB8AC3E}">
        <p14:creationId xmlns:p14="http://schemas.microsoft.com/office/powerpoint/2010/main" val="96165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AB3C12-20C3-4C4F-97E1-00C098092235}"/>
              </a:ext>
            </a:extLst>
          </p:cNvPr>
          <p:cNvSpPr>
            <a:spLocks noGrp="1"/>
          </p:cNvSpPr>
          <p:nvPr>
            <p:ph type="title"/>
          </p:nvPr>
        </p:nvSpPr>
        <p:spPr/>
        <p:txBody>
          <a:bodyPr/>
          <a:lstStyle/>
          <a:p>
            <a:r>
              <a:rPr lang="en-US" dirty="0"/>
              <a:t>Vocabulary Terms</a:t>
            </a:r>
          </a:p>
        </p:txBody>
      </p:sp>
      <p:sp>
        <p:nvSpPr>
          <p:cNvPr id="3" name="Content Placeholder 2">
            <a:extLst>
              <a:ext uri="{FF2B5EF4-FFF2-40B4-BE49-F238E27FC236}">
                <a16:creationId xmlns:a16="http://schemas.microsoft.com/office/drawing/2014/main" xmlns="" id="{8766C4D0-5483-40A6-9176-057455FB80BD}"/>
              </a:ext>
            </a:extLst>
          </p:cNvPr>
          <p:cNvSpPr>
            <a:spLocks noGrp="1"/>
          </p:cNvSpPr>
          <p:nvPr>
            <p:ph idx="1"/>
          </p:nvPr>
        </p:nvSpPr>
        <p:spPr>
          <a:xfrm>
            <a:off x="1251678" y="1741715"/>
            <a:ext cx="6934379" cy="4137878"/>
          </a:xfrm>
        </p:spPr>
        <p:txBody>
          <a:bodyPr>
            <a:normAutofit/>
          </a:bodyPr>
          <a:lstStyle/>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99735321"/>
              </p:ext>
            </p:extLst>
          </p:nvPr>
        </p:nvGraphicFramePr>
        <p:xfrm>
          <a:off x="1251678" y="1741715"/>
          <a:ext cx="6934379" cy="4169284"/>
        </p:xfrm>
        <a:graphic>
          <a:graphicData uri="http://schemas.openxmlformats.org/drawingml/2006/table">
            <a:tbl>
              <a:tblPr>
                <a:tableStyleId>{5C22544A-7EE6-4342-B048-85BDC9FD1C3A}</a:tableStyleId>
              </a:tblPr>
              <a:tblGrid>
                <a:gridCol w="1467672">
                  <a:extLst>
                    <a:ext uri="{9D8B030D-6E8A-4147-A177-3AD203B41FA5}">
                      <a16:colId xmlns:a16="http://schemas.microsoft.com/office/drawing/2014/main" xmlns="" val="2652655414"/>
                    </a:ext>
                  </a:extLst>
                </a:gridCol>
                <a:gridCol w="5466707">
                  <a:extLst>
                    <a:ext uri="{9D8B030D-6E8A-4147-A177-3AD203B41FA5}">
                      <a16:colId xmlns:a16="http://schemas.microsoft.com/office/drawing/2014/main" xmlns="" val="2562533056"/>
                    </a:ext>
                  </a:extLst>
                </a:gridCol>
              </a:tblGrid>
              <a:tr h="1034470">
                <a:tc>
                  <a:txBody>
                    <a:bodyPr/>
                    <a:lstStyle/>
                    <a:p>
                      <a:pPr marL="0" marR="0">
                        <a:spcBef>
                          <a:spcPts val="0"/>
                        </a:spcBef>
                        <a:spcAft>
                          <a:spcPts val="0"/>
                        </a:spcAft>
                      </a:pPr>
                      <a:r>
                        <a:rPr lang="en-US" sz="1800">
                          <a:effectLst/>
                          <a:latin typeface="+mn-lt"/>
                          <a:cs typeface="Arial" panose="020B0604020202020204" pitchFamily="34" charset="0"/>
                        </a:rPr>
                        <a:t>constraint</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a:effectLst/>
                          <a:latin typeface="+mn-lt"/>
                          <a:cs typeface="Arial" panose="020B0604020202020204" pitchFamily="34" charset="0"/>
                        </a:rPr>
                        <a:t>The limiting factors that come into any design; this may include materials, time, budget, or scope. </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xmlns="" val="549645490"/>
                  </a:ext>
                </a:extLst>
              </a:tr>
              <a:tr h="517235">
                <a:tc>
                  <a:txBody>
                    <a:bodyPr/>
                    <a:lstStyle/>
                    <a:p>
                      <a:pPr marL="0" marR="0">
                        <a:spcBef>
                          <a:spcPts val="0"/>
                        </a:spcBef>
                        <a:spcAft>
                          <a:spcPts val="0"/>
                        </a:spcAft>
                      </a:pPr>
                      <a:r>
                        <a:rPr lang="en-US" sz="1800">
                          <a:effectLst/>
                          <a:latin typeface="+mn-lt"/>
                          <a:cs typeface="Arial" panose="020B0604020202020204" pitchFamily="34" charset="0"/>
                        </a:rPr>
                        <a:t>criteria</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a:effectLst/>
                          <a:latin typeface="+mn-lt"/>
                          <a:cs typeface="Arial" panose="020B0604020202020204" pitchFamily="34" charset="0"/>
                        </a:rPr>
                        <a:t>Required specifications in a given design such as size, mass, or material. </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xmlns="" val="1121479782"/>
                  </a:ext>
                </a:extLst>
              </a:tr>
              <a:tr h="1551704">
                <a:tc>
                  <a:txBody>
                    <a:bodyPr/>
                    <a:lstStyle/>
                    <a:p>
                      <a:pPr marL="0" marR="0">
                        <a:spcBef>
                          <a:spcPts val="0"/>
                        </a:spcBef>
                        <a:spcAft>
                          <a:spcPts val="0"/>
                        </a:spcAft>
                      </a:pPr>
                      <a:r>
                        <a:rPr lang="en-US" sz="1800">
                          <a:effectLst/>
                          <a:latin typeface="+mn-lt"/>
                          <a:cs typeface="Arial" panose="020B0604020202020204" pitchFamily="34" charset="0"/>
                        </a:rPr>
                        <a:t>iteration</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dirty="0">
                          <a:effectLst/>
                          <a:latin typeface="+mn-lt"/>
                          <a:cs typeface="Arial" panose="020B0604020202020204" pitchFamily="34" charset="0"/>
                        </a:rPr>
                        <a:t>A process by which an engineer evaluates a current design and makes modifications to better suit the criteria, constraints, or to simply improve upon the prototype. </a:t>
                      </a:r>
                      <a:endParaRPr lang="en-US" sz="1800" dirty="0">
                        <a:effectLst/>
                        <a:latin typeface="+mn-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xmlns="" val="646167030"/>
                  </a:ext>
                </a:extLst>
              </a:tr>
              <a:tr h="517235">
                <a:tc>
                  <a:txBody>
                    <a:bodyPr/>
                    <a:lstStyle/>
                    <a:p>
                      <a:pPr marL="0" marR="0">
                        <a:spcBef>
                          <a:spcPts val="0"/>
                        </a:spcBef>
                        <a:spcAft>
                          <a:spcPts val="0"/>
                        </a:spcAft>
                      </a:pPr>
                      <a:r>
                        <a:rPr lang="en-US" sz="1800">
                          <a:effectLst/>
                          <a:latin typeface="+mn-lt"/>
                          <a:cs typeface="Arial" panose="020B0604020202020204" pitchFamily="34" charset="0"/>
                        </a:rPr>
                        <a:t>Tinkercad</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a:effectLst/>
                          <a:latin typeface="+mn-lt"/>
                          <a:cs typeface="Arial" panose="020B0604020202020204" pitchFamily="34" charset="0"/>
                        </a:rPr>
                        <a:t>An app for 3D design, electronics, and coding.</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xmlns="" val="3328028710"/>
                  </a:ext>
                </a:extLst>
              </a:tr>
              <a:tr h="517235">
                <a:tc>
                  <a:txBody>
                    <a:bodyPr/>
                    <a:lstStyle/>
                    <a:p>
                      <a:pPr marL="0" marR="0">
                        <a:spcBef>
                          <a:spcPts val="0"/>
                        </a:spcBef>
                        <a:spcAft>
                          <a:spcPts val="0"/>
                        </a:spcAft>
                      </a:pPr>
                      <a:r>
                        <a:rPr lang="en-US" sz="1800">
                          <a:effectLst/>
                          <a:latin typeface="+mn-lt"/>
                          <a:cs typeface="Arial" panose="020B0604020202020204" pitchFamily="34" charset="0"/>
                        </a:rPr>
                        <a:t>working plane</a:t>
                      </a:r>
                      <a:endParaRPr lang="en-US" sz="1800">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dirty="0">
                          <a:effectLst/>
                          <a:latin typeface="+mn-lt"/>
                          <a:cs typeface="Arial" panose="020B0604020202020204" pitchFamily="34" charset="0"/>
                        </a:rPr>
                        <a:t>The platform on which things are built in </a:t>
                      </a:r>
                      <a:r>
                        <a:rPr lang="en-US" sz="1800" dirty="0" err="1">
                          <a:effectLst/>
                          <a:latin typeface="+mn-lt"/>
                          <a:cs typeface="Arial" panose="020B0604020202020204" pitchFamily="34" charset="0"/>
                        </a:rPr>
                        <a:t>Tinkercad</a:t>
                      </a:r>
                      <a:r>
                        <a:rPr lang="en-US" sz="1800" dirty="0">
                          <a:effectLst/>
                          <a:latin typeface="+mn-lt"/>
                          <a:cs typeface="Arial" panose="020B0604020202020204" pitchFamily="34" charset="0"/>
                        </a:rPr>
                        <a:t>.</a:t>
                      </a:r>
                      <a:endParaRPr lang="en-US" sz="1800" dirty="0">
                        <a:effectLst/>
                        <a:latin typeface="+mn-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xmlns="" val="1764090920"/>
                  </a:ext>
                </a:extLst>
              </a:tr>
            </a:tbl>
          </a:graphicData>
        </a:graphic>
      </p:graphicFrame>
    </p:spTree>
    <p:extLst>
      <p:ext uri="{BB962C8B-B14F-4D97-AF65-F5344CB8AC3E}">
        <p14:creationId xmlns:p14="http://schemas.microsoft.com/office/powerpoint/2010/main" val="420233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050" y="202448"/>
            <a:ext cx="10515600" cy="1325563"/>
          </a:xfrm>
        </p:spPr>
        <p:txBody>
          <a:bodyPr/>
          <a:lstStyle/>
          <a:p>
            <a:r>
              <a:rPr lang="en-US" dirty="0"/>
              <a:t>Materials </a:t>
            </a:r>
          </a:p>
        </p:txBody>
      </p:sp>
      <p:sp>
        <p:nvSpPr>
          <p:cNvPr id="3" name="Content Placeholder 2"/>
          <p:cNvSpPr>
            <a:spLocks noGrp="1"/>
          </p:cNvSpPr>
          <p:nvPr>
            <p:ph sz="half" idx="1"/>
          </p:nvPr>
        </p:nvSpPr>
        <p:spPr>
          <a:xfrm>
            <a:off x="1063010" y="1279436"/>
            <a:ext cx="4182749" cy="4958366"/>
          </a:xfrm>
        </p:spPr>
        <p:txBody>
          <a:bodyPr>
            <a:normAutofit fontScale="92500" lnSpcReduction="10000"/>
          </a:bodyPr>
          <a:lstStyle/>
          <a:p>
            <a:pPr marL="0" indent="0">
              <a:buNone/>
            </a:pPr>
            <a:r>
              <a:rPr lang="en-US" dirty="0"/>
              <a:t>Each group receives a kit of materials:</a:t>
            </a:r>
          </a:p>
          <a:p>
            <a:pPr marL="0" indent="0">
              <a:buNone/>
            </a:pPr>
            <a:r>
              <a:rPr lang="en-US" dirty="0" smtClean="0"/>
              <a:t>(Maker </a:t>
            </a:r>
            <a:r>
              <a:rPr lang="en-US" dirty="0"/>
              <a:t>tool set </a:t>
            </a:r>
            <a:r>
              <a:rPr lang="en-US" dirty="0" smtClean="0"/>
              <a:t>via </a:t>
            </a:r>
            <a:r>
              <a:rPr lang="en-US" u="sng" dirty="0" err="1" smtClean="0">
                <a:hlinkClick r:id="rId3"/>
              </a:rPr>
              <a:t>TeacherGeek</a:t>
            </a:r>
            <a:r>
              <a:rPr lang="en-US" dirty="0"/>
              <a:t>)</a:t>
            </a:r>
            <a:endParaRPr lang="en-US" dirty="0" smtClean="0"/>
          </a:p>
          <a:p>
            <a:r>
              <a:rPr lang="en-US" dirty="0" smtClean="0"/>
              <a:t>roll </a:t>
            </a:r>
            <a:r>
              <a:rPr lang="en-US" dirty="0"/>
              <a:t>of </a:t>
            </a:r>
            <a:r>
              <a:rPr lang="en-US" dirty="0" smtClean="0"/>
              <a:t>duct </a:t>
            </a:r>
            <a:r>
              <a:rPr lang="en-US" dirty="0"/>
              <a:t>tape</a:t>
            </a:r>
          </a:p>
          <a:p>
            <a:r>
              <a:rPr lang="en-US" dirty="0" smtClean="0"/>
              <a:t>roll </a:t>
            </a:r>
            <a:r>
              <a:rPr lang="en-US" dirty="0"/>
              <a:t>of electrical tape</a:t>
            </a:r>
          </a:p>
          <a:p>
            <a:r>
              <a:rPr lang="en-US" dirty="0" smtClean="0"/>
              <a:t>pair </a:t>
            </a:r>
            <a:r>
              <a:rPr lang="en-US" dirty="0"/>
              <a:t>of scissors</a:t>
            </a:r>
          </a:p>
          <a:p>
            <a:r>
              <a:rPr lang="en-US" dirty="0" smtClean="0"/>
              <a:t>pairs </a:t>
            </a:r>
            <a:r>
              <a:rPr lang="en-US" dirty="0"/>
              <a:t>of safety glasses</a:t>
            </a:r>
          </a:p>
          <a:p>
            <a:r>
              <a:rPr lang="en-US" dirty="0" smtClean="0"/>
              <a:t>multi-cutter</a:t>
            </a:r>
            <a:endParaRPr lang="en-US" dirty="0"/>
          </a:p>
          <a:p>
            <a:r>
              <a:rPr lang="en-US" dirty="0" smtClean="0"/>
              <a:t>screwdriver</a:t>
            </a:r>
            <a:endParaRPr lang="en-US" dirty="0"/>
          </a:p>
          <a:p>
            <a:r>
              <a:rPr lang="en-US" dirty="0" smtClean="0"/>
              <a:t>pair </a:t>
            </a:r>
            <a:r>
              <a:rPr lang="en-US" dirty="0"/>
              <a:t>of pliers</a:t>
            </a:r>
          </a:p>
          <a:p>
            <a:r>
              <a:rPr lang="en-US" dirty="0" smtClean="0"/>
              <a:t>hammer</a:t>
            </a:r>
            <a:endParaRPr lang="en-US" dirty="0"/>
          </a:p>
          <a:p>
            <a:r>
              <a:rPr lang="en-US" dirty="0" smtClean="0"/>
              <a:t>slider </a:t>
            </a:r>
            <a:r>
              <a:rPr lang="en-US" dirty="0"/>
              <a:t>block</a:t>
            </a:r>
          </a:p>
          <a:p>
            <a:r>
              <a:rPr lang="en-US" dirty="0" smtClean="0"/>
              <a:t>reamer</a:t>
            </a:r>
            <a:endParaRPr lang="en-US" dirty="0"/>
          </a:p>
          <a:p>
            <a:r>
              <a:rPr lang="en-US" dirty="0" smtClean="0"/>
              <a:t>maker </a:t>
            </a:r>
            <a:r>
              <a:rPr lang="en-US" dirty="0"/>
              <a:t>racer kit</a:t>
            </a:r>
          </a:p>
        </p:txBody>
      </p:sp>
    </p:spTree>
    <p:extLst>
      <p:ext uri="{BB962C8B-B14F-4D97-AF65-F5344CB8AC3E}">
        <p14:creationId xmlns:p14="http://schemas.microsoft.com/office/powerpoint/2010/main" val="1150970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Racing Rubric</a:t>
            </a:r>
          </a:p>
        </p:txBody>
      </p:sp>
      <p:graphicFrame>
        <p:nvGraphicFramePr>
          <p:cNvPr id="2" name="Table 1">
            <a:extLst>
              <a:ext uri="{FF2B5EF4-FFF2-40B4-BE49-F238E27FC236}">
                <a16:creationId xmlns:a16="http://schemas.microsoft.com/office/drawing/2014/main" xmlns="" id="{4D5408C3-2300-4FD3-8DA9-5C4C35DFC92C}"/>
              </a:ext>
            </a:extLst>
          </p:cNvPr>
          <p:cNvGraphicFramePr>
            <a:graphicFrameLocks noGrp="1"/>
          </p:cNvGraphicFramePr>
          <p:nvPr>
            <p:extLst>
              <p:ext uri="{D42A27DB-BD31-4B8C-83A1-F6EECF244321}">
                <p14:modId xmlns:p14="http://schemas.microsoft.com/office/powerpoint/2010/main" val="1132572350"/>
              </p:ext>
            </p:extLst>
          </p:nvPr>
        </p:nvGraphicFramePr>
        <p:xfrm>
          <a:off x="2867352" y="2052702"/>
          <a:ext cx="5933748" cy="4422913"/>
        </p:xfrm>
        <a:graphic>
          <a:graphicData uri="http://schemas.openxmlformats.org/drawingml/2006/table">
            <a:tbl>
              <a:tblPr>
                <a:tableStyleId>{5C22544A-7EE6-4342-B048-85BDC9FD1C3A}</a:tableStyleId>
              </a:tblPr>
              <a:tblGrid>
                <a:gridCol w="1977916">
                  <a:extLst>
                    <a:ext uri="{9D8B030D-6E8A-4147-A177-3AD203B41FA5}">
                      <a16:colId xmlns:a16="http://schemas.microsoft.com/office/drawing/2014/main" xmlns="" val="3687663765"/>
                    </a:ext>
                  </a:extLst>
                </a:gridCol>
                <a:gridCol w="1977916">
                  <a:extLst>
                    <a:ext uri="{9D8B030D-6E8A-4147-A177-3AD203B41FA5}">
                      <a16:colId xmlns:a16="http://schemas.microsoft.com/office/drawing/2014/main" xmlns="" val="1292835927"/>
                    </a:ext>
                  </a:extLst>
                </a:gridCol>
                <a:gridCol w="1977916">
                  <a:extLst>
                    <a:ext uri="{9D8B030D-6E8A-4147-A177-3AD203B41FA5}">
                      <a16:colId xmlns:a16="http://schemas.microsoft.com/office/drawing/2014/main" xmlns="" val="672242430"/>
                    </a:ext>
                  </a:extLst>
                </a:gridCol>
              </a:tblGrid>
              <a:tr h="342974">
                <a:tc>
                  <a:txBody>
                    <a:bodyPr/>
                    <a:lstStyle/>
                    <a:p>
                      <a:pPr marL="0" marR="0">
                        <a:lnSpc>
                          <a:spcPct val="115000"/>
                        </a:lnSpc>
                        <a:spcBef>
                          <a:spcPts val="0"/>
                        </a:spcBef>
                        <a:spcAft>
                          <a:spcPts val="0"/>
                        </a:spcAft>
                      </a:pPr>
                      <a:r>
                        <a:rPr lang="en-US" sz="1000" dirty="0">
                          <a:effectLst/>
                        </a:rPr>
                        <a:t>3</a:t>
                      </a:r>
                      <a:endParaRPr lang="en-US" sz="1000" dirty="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2</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1</a:t>
                      </a:r>
                      <a:endParaRPr lang="en-US" sz="1000">
                        <a:effectLst/>
                        <a:latin typeface="Arial" panose="020B0604020202020204" pitchFamily="34" charset="0"/>
                        <a:ea typeface="Arial" panose="020B0604020202020204" pitchFamily="34" charset="0"/>
                      </a:endParaRPr>
                    </a:p>
                  </a:txBody>
                  <a:tcPr marL="58331" marR="58331" marT="58331" marB="58331"/>
                </a:tc>
                <a:extLst>
                  <a:ext uri="{0D108BD9-81ED-4DB2-BD59-A6C34878D82A}">
                    <a16:rowId xmlns:a16="http://schemas.microsoft.com/office/drawing/2014/main" xmlns="" val="313434895"/>
                  </a:ext>
                </a:extLst>
              </a:tr>
              <a:tr h="1214693">
                <a:tc>
                  <a:txBody>
                    <a:bodyPr/>
                    <a:lstStyle/>
                    <a:p>
                      <a:pPr marL="0" marR="0">
                        <a:lnSpc>
                          <a:spcPct val="115000"/>
                        </a:lnSpc>
                        <a:spcBef>
                          <a:spcPts val="0"/>
                        </a:spcBef>
                        <a:spcAft>
                          <a:spcPts val="0"/>
                        </a:spcAft>
                      </a:pPr>
                      <a:r>
                        <a:rPr lang="en-US" sz="1000" dirty="0">
                          <a:effectLst/>
                        </a:rPr>
                        <a:t>Students designed </a:t>
                      </a:r>
                      <a:r>
                        <a:rPr lang="en-US" sz="1000" dirty="0" smtClean="0">
                          <a:effectLst/>
                        </a:rPr>
                        <a:t>most </a:t>
                      </a:r>
                      <a:r>
                        <a:rPr lang="en-US" sz="1000" dirty="0">
                          <a:effectLst/>
                        </a:rPr>
                        <a:t>of their blades in </a:t>
                      </a:r>
                      <a:r>
                        <a:rPr lang="en-US" sz="1000" dirty="0" err="1">
                          <a:effectLst/>
                        </a:rPr>
                        <a:t>TinkerCAD</a:t>
                      </a:r>
                      <a:endParaRPr lang="en-US" sz="1000" dirty="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Students have a partial design in TinkerCAD</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Students did not design blades in TinkerCAD</a:t>
                      </a:r>
                      <a:endParaRPr lang="en-US" sz="1000">
                        <a:effectLst/>
                        <a:latin typeface="Arial" panose="020B0604020202020204" pitchFamily="34" charset="0"/>
                        <a:ea typeface="Arial" panose="020B0604020202020204" pitchFamily="34" charset="0"/>
                      </a:endParaRPr>
                    </a:p>
                  </a:txBody>
                  <a:tcPr marL="58331" marR="58331" marT="58331" marB="58331"/>
                </a:tc>
                <a:extLst>
                  <a:ext uri="{0D108BD9-81ED-4DB2-BD59-A6C34878D82A}">
                    <a16:rowId xmlns:a16="http://schemas.microsoft.com/office/drawing/2014/main" xmlns="" val="3026468512"/>
                  </a:ext>
                </a:extLst>
              </a:tr>
              <a:tr h="1432623">
                <a:tc>
                  <a:txBody>
                    <a:bodyPr/>
                    <a:lstStyle/>
                    <a:p>
                      <a:pPr marL="0" marR="0">
                        <a:lnSpc>
                          <a:spcPct val="115000"/>
                        </a:lnSpc>
                        <a:spcBef>
                          <a:spcPts val="0"/>
                        </a:spcBef>
                        <a:spcAft>
                          <a:spcPts val="0"/>
                        </a:spcAft>
                      </a:pPr>
                      <a:r>
                        <a:rPr lang="en-US" sz="1000">
                          <a:effectLst/>
                        </a:rPr>
                        <a:t>Students collaborated and worked with one another effectively</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Students collaborated and worked okay with one another</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Students did not work collaboratively and disagreed consistently</a:t>
                      </a:r>
                      <a:endParaRPr lang="en-US" sz="1000">
                        <a:effectLst/>
                        <a:latin typeface="Arial" panose="020B0604020202020204" pitchFamily="34" charset="0"/>
                        <a:ea typeface="Arial" panose="020B0604020202020204" pitchFamily="34" charset="0"/>
                      </a:endParaRPr>
                    </a:p>
                  </a:txBody>
                  <a:tcPr marL="58331" marR="58331" marT="58331" marB="58331"/>
                </a:tc>
                <a:extLst>
                  <a:ext uri="{0D108BD9-81ED-4DB2-BD59-A6C34878D82A}">
                    <a16:rowId xmlns:a16="http://schemas.microsoft.com/office/drawing/2014/main" xmlns="" val="1294919386"/>
                  </a:ext>
                </a:extLst>
              </a:tr>
              <a:tr h="1432623">
                <a:tc>
                  <a:txBody>
                    <a:bodyPr/>
                    <a:lstStyle/>
                    <a:p>
                      <a:pPr marL="0" marR="0">
                        <a:lnSpc>
                          <a:spcPct val="115000"/>
                        </a:lnSpc>
                        <a:spcBef>
                          <a:spcPts val="0"/>
                        </a:spcBef>
                        <a:spcAft>
                          <a:spcPts val="0"/>
                        </a:spcAft>
                      </a:pPr>
                      <a:r>
                        <a:rPr lang="en-US" sz="1000">
                          <a:effectLst/>
                        </a:rPr>
                        <a:t>Students redesigned and tested at least 3 times</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a:effectLst/>
                        </a:rPr>
                        <a:t>Students redesigned and tested 2 times</a:t>
                      </a:r>
                      <a:endParaRPr lang="en-US" sz="1000">
                        <a:effectLst/>
                        <a:latin typeface="Arial" panose="020B0604020202020204" pitchFamily="34" charset="0"/>
                        <a:ea typeface="Arial" panose="020B0604020202020204" pitchFamily="34" charset="0"/>
                      </a:endParaRPr>
                    </a:p>
                  </a:txBody>
                  <a:tcPr marL="58331" marR="58331" marT="58331" marB="58331"/>
                </a:tc>
                <a:tc>
                  <a:txBody>
                    <a:bodyPr/>
                    <a:lstStyle/>
                    <a:p>
                      <a:pPr marL="0" marR="0">
                        <a:lnSpc>
                          <a:spcPct val="115000"/>
                        </a:lnSpc>
                        <a:spcBef>
                          <a:spcPts val="0"/>
                        </a:spcBef>
                        <a:spcAft>
                          <a:spcPts val="0"/>
                        </a:spcAft>
                      </a:pPr>
                      <a:r>
                        <a:rPr lang="en-US" sz="1000" dirty="0">
                          <a:effectLst/>
                        </a:rPr>
                        <a:t>Students redesigned and tested 1 time</a:t>
                      </a:r>
                      <a:endParaRPr lang="en-US" sz="1000" dirty="0">
                        <a:effectLst/>
                        <a:latin typeface="Arial" panose="020B0604020202020204" pitchFamily="34" charset="0"/>
                        <a:ea typeface="Arial" panose="020B0604020202020204" pitchFamily="34" charset="0"/>
                      </a:endParaRPr>
                    </a:p>
                  </a:txBody>
                  <a:tcPr marL="58331" marR="58331" marT="58331" marB="58331"/>
                </a:tc>
                <a:extLst>
                  <a:ext uri="{0D108BD9-81ED-4DB2-BD59-A6C34878D82A}">
                    <a16:rowId xmlns:a16="http://schemas.microsoft.com/office/drawing/2014/main" xmlns="" val="896258386"/>
                  </a:ext>
                </a:extLst>
              </a:tr>
            </a:tbl>
          </a:graphicData>
        </a:graphic>
      </p:graphicFrame>
    </p:spTree>
    <p:extLst>
      <p:ext uri="{BB962C8B-B14F-4D97-AF65-F5344CB8AC3E}">
        <p14:creationId xmlns:p14="http://schemas.microsoft.com/office/powerpoint/2010/main" val="372534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Introduction/motivation</a:t>
            </a:r>
          </a:p>
        </p:txBody>
      </p:sp>
      <p:sp>
        <p:nvSpPr>
          <p:cNvPr id="3" name="Content Placeholder 2"/>
          <p:cNvSpPr>
            <a:spLocks noGrp="1"/>
          </p:cNvSpPr>
          <p:nvPr>
            <p:ph idx="1"/>
          </p:nvPr>
        </p:nvSpPr>
        <p:spPr/>
        <p:txBody>
          <a:bodyPr>
            <a:normAutofit/>
          </a:bodyPr>
          <a:lstStyle/>
          <a:p>
            <a:pPr marL="0" indent="0">
              <a:buNone/>
            </a:pPr>
            <a:r>
              <a:rPr lang="en-US" dirty="0" smtClean="0"/>
              <a:t>We are </a:t>
            </a:r>
            <a:r>
              <a:rPr lang="en-US" dirty="0"/>
              <a:t>going to combine a relatively new technology (3D printing) with an older, more established engineering application (wind power) to make air car racers! We will use the engineering design process to guide our discovery. Wind turbines harness clean renewable energy and help reduce our dependence on fossil fuels. Using your knowledge of wind turbine blades, 3D printing, and motors, can you create a vehicle that uses wind energy to travel the furthest distance in the shortest period of time?</a:t>
            </a:r>
          </a:p>
        </p:txBody>
      </p:sp>
    </p:spTree>
    <p:extLst>
      <p:ext uri="{BB962C8B-B14F-4D97-AF65-F5344CB8AC3E}">
        <p14:creationId xmlns:p14="http://schemas.microsoft.com/office/powerpoint/2010/main" val="19275552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B22CA-9BAD-4521-8AC1-20E3FC0947FA}"/>
              </a:ext>
            </a:extLst>
          </p:cNvPr>
          <p:cNvSpPr>
            <a:spLocks noGrp="1"/>
          </p:cNvSpPr>
          <p:nvPr>
            <p:ph type="title"/>
          </p:nvPr>
        </p:nvSpPr>
        <p:spPr/>
        <p:txBody>
          <a:bodyPr/>
          <a:lstStyle/>
          <a:p>
            <a:r>
              <a:rPr lang="en-US" dirty="0"/>
              <a:t>Today we will design our blades </a:t>
            </a:r>
          </a:p>
        </p:txBody>
      </p:sp>
    </p:spTree>
    <p:extLst>
      <p:ext uri="{BB962C8B-B14F-4D97-AF65-F5344CB8AC3E}">
        <p14:creationId xmlns:p14="http://schemas.microsoft.com/office/powerpoint/2010/main" val="3412352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Maker Racer Car Design – Sketch Your Propellers!</a:t>
            </a:r>
          </a:p>
        </p:txBody>
      </p:sp>
      <p:pic>
        <p:nvPicPr>
          <p:cNvPr id="2050" name="Picture 2" descr="https://lh6.googleusercontent.com/KDIxmlb8Uzxhi-ZIAhwxbw44g1KpY6h87FQGQX64Vyr0kraukZ25dbFsJ4KpHT9KcknSVxB5iHo5K67fHtV56j6esJpB9RqHP7vT_MO0d89oj9g96n3vADVcC5QFMdX1IkX22jxa"/>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079646" y="2143549"/>
            <a:ext cx="2698374" cy="359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0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and Constraints</a:t>
            </a:r>
          </a:p>
        </p:txBody>
      </p:sp>
      <p:sp>
        <p:nvSpPr>
          <p:cNvPr id="3" name="Content Placeholder 2"/>
          <p:cNvSpPr>
            <a:spLocks noGrp="1"/>
          </p:cNvSpPr>
          <p:nvPr>
            <p:ph sz="half" idx="1"/>
          </p:nvPr>
        </p:nvSpPr>
        <p:spPr/>
        <p:txBody>
          <a:bodyPr>
            <a:normAutofit fontScale="32500" lnSpcReduction="20000"/>
          </a:bodyPr>
          <a:lstStyle/>
          <a:p>
            <a:pPr marL="0" indent="0">
              <a:buNone/>
            </a:pPr>
            <a:r>
              <a:rPr lang="en-US" sz="5100" b="1" u="sng" dirty="0">
                <a:solidFill>
                  <a:srgbClr val="FF0000"/>
                </a:solidFill>
              </a:rPr>
              <a:t>Criteria</a:t>
            </a:r>
            <a:r>
              <a:rPr lang="en-US" sz="5100" b="1" dirty="0"/>
              <a:t>:</a:t>
            </a:r>
            <a:endParaRPr lang="en-US" sz="5100" b="0" dirty="0">
              <a:effectLst/>
            </a:endParaRPr>
          </a:p>
          <a:p>
            <a:pPr fontAlgn="base"/>
            <a:r>
              <a:rPr lang="en-US" sz="5100" dirty="0"/>
              <a:t>Maximum of </a:t>
            </a:r>
            <a:r>
              <a:rPr lang="en-US" sz="5100" dirty="0" smtClean="0"/>
              <a:t>three </a:t>
            </a:r>
            <a:r>
              <a:rPr lang="en-US" sz="5100" dirty="0"/>
              <a:t>blades</a:t>
            </a:r>
          </a:p>
          <a:p>
            <a:pPr fontAlgn="base"/>
            <a:r>
              <a:rPr lang="en-US" sz="5100" dirty="0"/>
              <a:t>The blades must be made out of filament and printed on the </a:t>
            </a:r>
            <a:r>
              <a:rPr lang="en-US" sz="5100" dirty="0" err="1" smtClean="0"/>
              <a:t>MakerBot</a:t>
            </a:r>
            <a:r>
              <a:rPr lang="en-US" sz="5100" dirty="0"/>
              <a:t> </a:t>
            </a:r>
            <a:r>
              <a:rPr lang="en-US" sz="5100" dirty="0" smtClean="0"/>
              <a:t>(Note: if a 3D printer is not available, use recycled </a:t>
            </a:r>
            <a:r>
              <a:rPr lang="en-US" sz="5100" dirty="0" smtClean="0"/>
              <a:t>materials</a:t>
            </a:r>
            <a:r>
              <a:rPr lang="en-US" sz="5100" dirty="0"/>
              <a:t> </a:t>
            </a:r>
            <a:r>
              <a:rPr lang="en-US" sz="5100" dirty="0" smtClean="0"/>
              <a:t>such as plastic, paper, or aluminum.) </a:t>
            </a:r>
            <a:endParaRPr lang="en-US" sz="5100" dirty="0"/>
          </a:p>
          <a:p>
            <a:pPr fontAlgn="base"/>
            <a:r>
              <a:rPr lang="en-US" sz="5100" dirty="0" smtClean="0"/>
              <a:t>You must </a:t>
            </a:r>
            <a:r>
              <a:rPr lang="en-US" sz="5100" dirty="0"/>
              <a:t>use the battery and leads to move the vehicle</a:t>
            </a:r>
          </a:p>
          <a:p>
            <a:pPr fontAlgn="base"/>
            <a:r>
              <a:rPr lang="en-US" sz="5100" dirty="0"/>
              <a:t>You may not push your vehicle at any point</a:t>
            </a:r>
          </a:p>
          <a:p>
            <a:pPr fontAlgn="base"/>
            <a:r>
              <a:rPr lang="en-US" sz="5100" dirty="0" smtClean="0"/>
              <a:t>You must </a:t>
            </a:r>
            <a:r>
              <a:rPr lang="en-US" sz="5100" dirty="0"/>
              <a:t>race at least </a:t>
            </a:r>
            <a:r>
              <a:rPr lang="en-US" sz="5100" dirty="0" smtClean="0"/>
              <a:t>three </a:t>
            </a:r>
            <a:r>
              <a:rPr lang="en-US" sz="5100" dirty="0"/>
              <a:t>times</a:t>
            </a:r>
          </a:p>
          <a:p>
            <a:pPr marL="0" indent="0">
              <a:buNone/>
            </a:pPr>
            <a:r>
              <a:rPr lang="en-US" b="0" dirty="0">
                <a:effectLst/>
              </a:rPr>
              <a:t/>
            </a:r>
            <a:br>
              <a:rPr lang="en-US" b="0" dirty="0">
                <a:effectLst/>
              </a:rPr>
            </a:br>
            <a:r>
              <a:rPr lang="en-US" b="0" dirty="0">
                <a:effectLst/>
              </a:rPr>
              <a:t/>
            </a:r>
            <a:br>
              <a:rPr lang="en-US" b="0" dirty="0">
                <a:effectLst/>
              </a:rPr>
            </a:br>
            <a:endParaRPr lang="en-US" dirty="0"/>
          </a:p>
        </p:txBody>
      </p:sp>
      <p:sp>
        <p:nvSpPr>
          <p:cNvPr id="5" name="Content Placeholder 4"/>
          <p:cNvSpPr>
            <a:spLocks noGrp="1"/>
          </p:cNvSpPr>
          <p:nvPr>
            <p:ph sz="half" idx="2"/>
          </p:nvPr>
        </p:nvSpPr>
        <p:spPr/>
        <p:txBody>
          <a:bodyPr vert="horz" lIns="91440" tIns="45720" rIns="91440" bIns="45720" rtlCol="0" anchor="t">
            <a:normAutofit fontScale="32500" lnSpcReduction="20000"/>
          </a:bodyPr>
          <a:lstStyle/>
          <a:p>
            <a:pPr marL="0" indent="0">
              <a:buNone/>
            </a:pPr>
            <a:r>
              <a:rPr lang="en-US" sz="5100" b="1" u="sng" dirty="0">
                <a:solidFill>
                  <a:srgbClr val="FF0000"/>
                </a:solidFill>
              </a:rPr>
              <a:t>Constraints</a:t>
            </a:r>
            <a:r>
              <a:rPr lang="en-US" sz="5100" dirty="0"/>
              <a:t>:</a:t>
            </a:r>
          </a:p>
          <a:p>
            <a:r>
              <a:rPr lang="en-US" sz="5100" dirty="0"/>
              <a:t>Vehicle cannot be </a:t>
            </a:r>
            <a:r>
              <a:rPr lang="en-US" sz="5100" dirty="0" smtClean="0"/>
              <a:t>more </a:t>
            </a:r>
            <a:r>
              <a:rPr lang="en-US" sz="5100" dirty="0"/>
              <a:t>than 10 inches long and 8 inches wide</a:t>
            </a:r>
          </a:p>
          <a:p>
            <a:r>
              <a:rPr lang="en-US" sz="5100" dirty="0"/>
              <a:t>Blade sizes cannot exceed 110 millimeters by 25 millimeters</a:t>
            </a:r>
          </a:p>
          <a:p>
            <a:r>
              <a:rPr lang="en-US" sz="5100" dirty="0"/>
              <a:t>Blades cannot be thicker than 1 millimeter</a:t>
            </a:r>
          </a:p>
          <a:p>
            <a:r>
              <a:rPr lang="en-US" sz="5100" dirty="0"/>
              <a:t>Once your blades are </a:t>
            </a:r>
            <a:r>
              <a:rPr lang="en-US" sz="5100" dirty="0" smtClean="0"/>
              <a:t>printed or built, </a:t>
            </a:r>
            <a:r>
              <a:rPr lang="en-US" sz="5100" dirty="0"/>
              <a:t>those are the only blades you can use</a:t>
            </a:r>
          </a:p>
          <a:p>
            <a:r>
              <a:rPr lang="en-US" sz="5100" dirty="0"/>
              <a:t>Any modifications made will be on the car itself</a:t>
            </a:r>
          </a:p>
          <a:p>
            <a:endParaRPr lang="en-US" dirty="0"/>
          </a:p>
          <a:p>
            <a:endParaRPr lang="en-US" dirty="0"/>
          </a:p>
        </p:txBody>
      </p:sp>
    </p:spTree>
    <p:extLst>
      <p:ext uri="{BB962C8B-B14F-4D97-AF65-F5344CB8AC3E}">
        <p14:creationId xmlns:p14="http://schemas.microsoft.com/office/powerpoint/2010/main" val="81800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What is </a:t>
            </a:r>
            <a:r>
              <a:rPr lang="en-US" b="1" err="1"/>
              <a:t>Tinkercad</a:t>
            </a:r>
            <a:r>
              <a:rPr lang="en-US" b="1"/>
              <a:t>?</a:t>
            </a:r>
          </a:p>
        </p:txBody>
      </p:sp>
      <p:sp>
        <p:nvSpPr>
          <p:cNvPr id="3" name="Content Placeholder 2"/>
          <p:cNvSpPr>
            <a:spLocks noGrp="1"/>
          </p:cNvSpPr>
          <p:nvPr>
            <p:ph idx="1"/>
          </p:nvPr>
        </p:nvSpPr>
        <p:spPr/>
        <p:txBody>
          <a:bodyPr/>
          <a:lstStyle/>
          <a:p>
            <a:r>
              <a:rPr lang="en-US" dirty="0"/>
              <a:t>A 3D design and modeling </a:t>
            </a:r>
            <a:r>
              <a:rPr lang="en-US" dirty="0" smtClean="0"/>
              <a:t>tool</a:t>
            </a:r>
          </a:p>
          <a:p>
            <a:r>
              <a:rPr lang="en-US" dirty="0" smtClean="0"/>
              <a:t>Learn about </a:t>
            </a:r>
            <a:r>
              <a:rPr lang="en-US" dirty="0" err="1" smtClean="0"/>
              <a:t>Tinkercad</a:t>
            </a:r>
            <a:r>
              <a:rPr lang="en-US" dirty="0" smtClean="0"/>
              <a:t> </a:t>
            </a:r>
            <a:r>
              <a:rPr lang="en-US" dirty="0" smtClean="0"/>
              <a:t>here: </a:t>
            </a:r>
            <a:r>
              <a:rPr lang="en-US" dirty="0" smtClean="0">
                <a:hlinkClick r:id="rId3"/>
              </a:rPr>
              <a:t>https</a:t>
            </a:r>
            <a:r>
              <a:rPr lang="en-US" dirty="0">
                <a:hlinkClick r:id="rId3"/>
              </a:rPr>
              <a:t>://</a:t>
            </a:r>
            <a:r>
              <a:rPr lang="en-US" dirty="0" smtClean="0">
                <a:hlinkClick r:id="rId3"/>
              </a:rPr>
              <a:t>www.tinkercad.com/</a:t>
            </a:r>
            <a:endParaRPr lang="en-US" dirty="0" smtClean="0"/>
          </a:p>
          <a:p>
            <a:endParaRPr lang="en-US" dirty="0"/>
          </a:p>
        </p:txBody>
      </p:sp>
    </p:spTree>
    <p:extLst>
      <p:ext uri="{BB962C8B-B14F-4D97-AF65-F5344CB8AC3E}">
        <p14:creationId xmlns:p14="http://schemas.microsoft.com/office/powerpoint/2010/main" val="265691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What is a </a:t>
            </a:r>
            <a:r>
              <a:rPr lang="en-US" b="1" err="1"/>
              <a:t>MakerBot</a:t>
            </a:r>
            <a:r>
              <a:rPr lang="en-US" b="1"/>
              <a:t>? </a:t>
            </a:r>
          </a:p>
        </p:txBody>
      </p:sp>
      <p:sp>
        <p:nvSpPr>
          <p:cNvPr id="5" name="Content Placeholder 4"/>
          <p:cNvSpPr>
            <a:spLocks noGrp="1"/>
          </p:cNvSpPr>
          <p:nvPr>
            <p:ph sz="half" idx="2"/>
          </p:nvPr>
        </p:nvSpPr>
        <p:spPr/>
        <p:txBody>
          <a:bodyPr/>
          <a:lstStyle/>
          <a:p>
            <a:r>
              <a:rPr lang="en-US" dirty="0"/>
              <a:t>A 3D </a:t>
            </a:r>
            <a:r>
              <a:rPr lang="en-US" dirty="0" smtClean="0"/>
              <a:t>printer</a:t>
            </a:r>
          </a:p>
          <a:p>
            <a:r>
              <a:rPr lang="en-US" dirty="0" smtClean="0">
                <a:hlinkClick r:id="rId3"/>
              </a:rPr>
              <a:t>First Look: </a:t>
            </a:r>
            <a:r>
              <a:rPr lang="en-US" dirty="0" err="1" smtClean="0">
                <a:hlinkClick r:id="rId3"/>
              </a:rPr>
              <a:t>MakerBot</a:t>
            </a:r>
            <a:r>
              <a:rPr lang="en-US" dirty="0" smtClean="0">
                <a:hlinkClick r:id="rId3"/>
              </a:rPr>
              <a:t> Desktop </a:t>
            </a:r>
            <a:r>
              <a:rPr lang="en-US" dirty="0">
                <a:hlinkClick r:id="rId3"/>
              </a:rPr>
              <a:t>3D </a:t>
            </a:r>
            <a:r>
              <a:rPr lang="en-US" dirty="0" smtClean="0">
                <a:hlinkClick r:id="rId3"/>
              </a:rPr>
              <a:t>Printer</a:t>
            </a:r>
            <a:endParaRPr lang="en-US" dirty="0"/>
          </a:p>
        </p:txBody>
      </p:sp>
      <p:pic>
        <p:nvPicPr>
          <p:cNvPr id="6" name="Content Placeholder 5">
            <a:extLst>
              <a:ext uri="{FF2B5EF4-FFF2-40B4-BE49-F238E27FC236}">
                <a16:creationId xmlns:a16="http://schemas.microsoft.com/office/drawing/2014/main" xmlns="" id="{87074522-3DE6-445D-B753-F6766D4DE870}"/>
              </a:ext>
            </a:extLst>
          </p:cNvPr>
          <p:cNvPicPr>
            <a:picLocks noGrp="1" noChangeAspect="1"/>
          </p:cNvPicPr>
          <p:nvPr>
            <p:ph sz="half" idx="1"/>
          </p:nvPr>
        </p:nvPicPr>
        <p:blipFill>
          <a:blip r:embed="rId4" cstate="print">
            <a:extLst>
              <a:ext uri="{28A0092B-C50C-407E-A947-70E740481C1C}">
                <a14:useLocalDpi xmlns:a14="http://schemas.microsoft.com/office/drawing/2010/main" val="0"/>
              </a:ext>
            </a:extLst>
          </a:blip>
          <a:stretch>
            <a:fillRect/>
          </a:stretch>
        </p:blipFill>
        <p:spPr>
          <a:xfrm>
            <a:off x="1725570" y="2286000"/>
            <a:ext cx="3864060" cy="3619500"/>
          </a:xfrm>
        </p:spPr>
      </p:pic>
    </p:spTree>
    <p:extLst>
      <p:ext uri="{BB962C8B-B14F-4D97-AF65-F5344CB8AC3E}">
        <p14:creationId xmlns:p14="http://schemas.microsoft.com/office/powerpoint/2010/main" val="373528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tx1"/>
                </a:solidFill>
              </a:rPr>
              <a:t>maker Racer Activity</a:t>
            </a:r>
            <a:endParaRPr lang="en-US" b="1" dirty="0">
              <a:ea typeface="+mj-lt"/>
              <a:cs typeface="+mj-lt"/>
            </a:endParaRPr>
          </a:p>
        </p:txBody>
      </p:sp>
      <p:sp>
        <p:nvSpPr>
          <p:cNvPr id="4" name="TextBox 3">
            <a:extLst>
              <a:ext uri="{FF2B5EF4-FFF2-40B4-BE49-F238E27FC236}">
                <a16:creationId xmlns:a16="http://schemas.microsoft.com/office/drawing/2014/main" xmlns="" id="{AD8AF150-6FF1-459A-A44B-2862DFA5492C}"/>
              </a:ext>
            </a:extLst>
          </p:cNvPr>
          <p:cNvSpPr txBox="1"/>
          <p:nvPr/>
        </p:nvSpPr>
        <p:spPr>
          <a:xfrm>
            <a:off x="4818185" y="4718538"/>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Day 2</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16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B22CA-9BAD-4521-8AC1-20E3FC0947FA}"/>
              </a:ext>
            </a:extLst>
          </p:cNvPr>
          <p:cNvSpPr>
            <a:spLocks noGrp="1"/>
          </p:cNvSpPr>
          <p:nvPr>
            <p:ph type="title"/>
          </p:nvPr>
        </p:nvSpPr>
        <p:spPr/>
        <p:txBody>
          <a:bodyPr/>
          <a:lstStyle/>
          <a:p>
            <a:r>
              <a:rPr lang="en-US"/>
              <a:t>Today we will Build and test our cars </a:t>
            </a:r>
          </a:p>
        </p:txBody>
      </p:sp>
    </p:spTree>
    <p:extLst>
      <p:ext uri="{BB962C8B-B14F-4D97-AF65-F5344CB8AC3E}">
        <p14:creationId xmlns:p14="http://schemas.microsoft.com/office/powerpoint/2010/main" val="100365593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706</Words>
  <Application>Microsoft Macintosh PowerPoint</Application>
  <PresentationFormat>Widescreen</PresentationFormat>
  <Paragraphs>86</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Gill Sans MT</vt:lpstr>
      <vt:lpstr>Impact</vt:lpstr>
      <vt:lpstr>Times New Roman</vt:lpstr>
      <vt:lpstr>Badge</vt:lpstr>
      <vt:lpstr>maker Racer Activity</vt:lpstr>
      <vt:lpstr>Introduction/motivation</vt:lpstr>
      <vt:lpstr>Today we will design our blades </vt:lpstr>
      <vt:lpstr>Maker Racer Car Design – Sketch Your Propellers!</vt:lpstr>
      <vt:lpstr>Criteria and Constraints</vt:lpstr>
      <vt:lpstr>What is Tinkercad?</vt:lpstr>
      <vt:lpstr>What is a MakerBot? </vt:lpstr>
      <vt:lpstr>maker Racer Activity</vt:lpstr>
      <vt:lpstr>Today we will Build and test our cars </vt:lpstr>
      <vt:lpstr>Vocabulary Terms</vt:lpstr>
      <vt:lpstr>Materials </vt:lpstr>
      <vt:lpstr>Racing Rubric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2019-04-27T15:37:37Z</dcterms:modified>
</cp:coreProperties>
</file>