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425" r:id="rId3"/>
    <p:sldId id="394" r:id="rId4"/>
    <p:sldId id="426" r:id="rId5"/>
    <p:sldId id="427" r:id="rId6"/>
    <p:sldId id="403" r:id="rId7"/>
    <p:sldId id="404" r:id="rId8"/>
    <p:sldId id="357" r:id="rId9"/>
    <p:sldId id="409" r:id="rId10"/>
    <p:sldId id="400" r:id="rId11"/>
    <p:sldId id="429" r:id="rId12"/>
    <p:sldId id="395" r:id="rId13"/>
    <p:sldId id="398" r:id="rId14"/>
    <p:sldId id="430" r:id="rId15"/>
    <p:sldId id="401" r:id="rId16"/>
    <p:sldId id="405" r:id="rId17"/>
    <p:sldId id="402" r:id="rId18"/>
    <p:sldId id="431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A3AF8-72CA-4016-A781-7545BAFCB6F5}" v="47" dt="2024-05-06T21:36:11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vertBarState="minimized">
    <p:restoredLeft sz="0" autoAdjust="0"/>
    <p:restoredTop sz="92276" autoAdjust="0"/>
  </p:normalViewPr>
  <p:slideViewPr>
    <p:cSldViewPr snapToGrid="0">
      <p:cViewPr varScale="1">
        <p:scale>
          <a:sx n="71" d="100"/>
          <a:sy n="71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79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McElroy" userId="adafc60ca507be3b" providerId="LiveId" clId="{DF3A3AF8-72CA-4016-A781-7545BAFCB6F5}"/>
    <pc:docChg chg="modSld">
      <pc:chgData name="Beth McElroy" userId="adafc60ca507be3b" providerId="LiveId" clId="{DF3A3AF8-72CA-4016-A781-7545BAFCB6F5}" dt="2024-05-06T21:40:10.074" v="171" actId="20577"/>
      <pc:docMkLst>
        <pc:docMk/>
      </pc:docMkLst>
      <pc:sldChg chg="modSp mod">
        <pc:chgData name="Beth McElroy" userId="adafc60ca507be3b" providerId="LiveId" clId="{DF3A3AF8-72CA-4016-A781-7545BAFCB6F5}" dt="2024-05-06T21:32:24.801" v="143" actId="1036"/>
        <pc:sldMkLst>
          <pc:docMk/>
          <pc:sldMk cId="3335967466" sldId="357"/>
        </pc:sldMkLst>
        <pc:spChg chg="mod">
          <ac:chgData name="Beth McElroy" userId="adafc60ca507be3b" providerId="LiveId" clId="{DF3A3AF8-72CA-4016-A781-7545BAFCB6F5}" dt="2024-05-06T21:32:21.192" v="142" actId="20577"/>
          <ac:spMkLst>
            <pc:docMk/>
            <pc:sldMk cId="3335967466" sldId="357"/>
            <ac:spMk id="4" creationId="{D6E081F8-3B30-4EAF-AAAB-A447899E9C73}"/>
          </ac:spMkLst>
        </pc:spChg>
        <pc:picChg chg="mod">
          <ac:chgData name="Beth McElroy" userId="adafc60ca507be3b" providerId="LiveId" clId="{DF3A3AF8-72CA-4016-A781-7545BAFCB6F5}" dt="2024-05-06T21:32:24.801" v="143" actId="1036"/>
          <ac:picMkLst>
            <pc:docMk/>
            <pc:sldMk cId="3335967466" sldId="357"/>
            <ac:picMk id="53250" creationId="{00000000-0000-0000-0000-000000000000}"/>
          </ac:picMkLst>
        </pc:picChg>
      </pc:sldChg>
      <pc:sldChg chg="modSp">
        <pc:chgData name="Beth McElroy" userId="adafc60ca507be3b" providerId="LiveId" clId="{DF3A3AF8-72CA-4016-A781-7545BAFCB6F5}" dt="2024-05-05T14:49:22.053" v="37" actId="20577"/>
        <pc:sldMkLst>
          <pc:docMk/>
          <pc:sldMk cId="4138302801" sldId="395"/>
        </pc:sldMkLst>
        <pc:spChg chg="mod">
          <ac:chgData name="Beth McElroy" userId="adafc60ca507be3b" providerId="LiveId" clId="{DF3A3AF8-72CA-4016-A781-7545BAFCB6F5}" dt="2024-05-05T14:49:22.053" v="37" actId="20577"/>
          <ac:spMkLst>
            <pc:docMk/>
            <pc:sldMk cId="4138302801" sldId="395"/>
            <ac:spMk id="7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5T14:49:33.127" v="39" actId="20577"/>
        <pc:sldMkLst>
          <pc:docMk/>
          <pc:sldMk cId="3969779880" sldId="398"/>
        </pc:sldMkLst>
        <pc:spChg chg="mod">
          <ac:chgData name="Beth McElroy" userId="adafc60ca507be3b" providerId="LiveId" clId="{DF3A3AF8-72CA-4016-A781-7545BAFCB6F5}" dt="2024-05-05T14:49:33.127" v="39" actId="20577"/>
          <ac:spMkLst>
            <pc:docMk/>
            <pc:sldMk cId="3969779880" sldId="398"/>
            <ac:spMk id="3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5T14:45:23.168" v="32" actId="20577"/>
        <pc:sldMkLst>
          <pc:docMk/>
          <pc:sldMk cId="647824654" sldId="400"/>
        </pc:sldMkLst>
        <pc:spChg chg="mod">
          <ac:chgData name="Beth McElroy" userId="adafc60ca507be3b" providerId="LiveId" clId="{DF3A3AF8-72CA-4016-A781-7545BAFCB6F5}" dt="2024-05-05T14:45:23.168" v="32" actId="20577"/>
          <ac:spMkLst>
            <pc:docMk/>
            <pc:sldMk cId="647824654" sldId="400"/>
            <ac:spMk id="3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6T21:34:48.439" v="145" actId="20577"/>
        <pc:sldMkLst>
          <pc:docMk/>
          <pc:sldMk cId="3145235523" sldId="401"/>
        </pc:sldMkLst>
        <pc:spChg chg="mod">
          <ac:chgData name="Beth McElroy" userId="adafc60ca507be3b" providerId="LiveId" clId="{DF3A3AF8-72CA-4016-A781-7545BAFCB6F5}" dt="2024-05-06T21:34:48.439" v="145" actId="20577"/>
          <ac:spMkLst>
            <pc:docMk/>
            <pc:sldMk cId="3145235523" sldId="401"/>
            <ac:spMk id="3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6T21:36:11.960" v="146" actId="20577"/>
        <pc:sldMkLst>
          <pc:docMk/>
          <pc:sldMk cId="377320539" sldId="402"/>
        </pc:sldMkLst>
        <pc:spChg chg="mod">
          <ac:chgData name="Beth McElroy" userId="adafc60ca507be3b" providerId="LiveId" clId="{DF3A3AF8-72CA-4016-A781-7545BAFCB6F5}" dt="2024-05-06T21:36:11.960" v="146" actId="20577"/>
          <ac:spMkLst>
            <pc:docMk/>
            <pc:sldMk cId="377320539" sldId="402"/>
            <ac:spMk id="3" creationId="{00000000-0000-0000-0000-000000000000}"/>
          </ac:spMkLst>
        </pc:spChg>
      </pc:sldChg>
      <pc:sldChg chg="modSp modNotes">
        <pc:chgData name="Beth McElroy" userId="adafc60ca507be3b" providerId="LiveId" clId="{DF3A3AF8-72CA-4016-A781-7545BAFCB6F5}" dt="2024-05-06T21:38:37.521" v="165" actId="20577"/>
        <pc:sldMkLst>
          <pc:docMk/>
          <pc:sldMk cId="952660807" sldId="403"/>
        </pc:sldMkLst>
        <pc:spChg chg="mod">
          <ac:chgData name="Beth McElroy" userId="adafc60ca507be3b" providerId="LiveId" clId="{DF3A3AF8-72CA-4016-A781-7545BAFCB6F5}" dt="2024-05-05T14:41:46.616" v="17" actId="20577"/>
          <ac:spMkLst>
            <pc:docMk/>
            <pc:sldMk cId="952660807" sldId="403"/>
            <ac:spMk id="6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5T14:42:26.723" v="25" actId="20577"/>
        <pc:sldMkLst>
          <pc:docMk/>
          <pc:sldMk cId="1331380991" sldId="404"/>
        </pc:sldMkLst>
        <pc:spChg chg="mod">
          <ac:chgData name="Beth McElroy" userId="adafc60ca507be3b" providerId="LiveId" clId="{DF3A3AF8-72CA-4016-A781-7545BAFCB6F5}" dt="2024-05-05T14:42:26.723" v="25" actId="20577"/>
          <ac:spMkLst>
            <pc:docMk/>
            <pc:sldMk cId="1331380991" sldId="404"/>
            <ac:spMk id="3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5T14:51:42.786" v="55" actId="20577"/>
        <pc:sldMkLst>
          <pc:docMk/>
          <pc:sldMk cId="3440800150" sldId="405"/>
        </pc:sldMkLst>
        <pc:spChg chg="mod">
          <ac:chgData name="Beth McElroy" userId="adafc60ca507be3b" providerId="LiveId" clId="{DF3A3AF8-72CA-4016-A781-7545BAFCB6F5}" dt="2024-05-05T14:51:42.786" v="55" actId="20577"/>
          <ac:spMkLst>
            <pc:docMk/>
            <pc:sldMk cId="3440800150" sldId="405"/>
            <ac:spMk id="3" creationId="{00000000-0000-0000-0000-000000000000}"/>
          </ac:spMkLst>
        </pc:spChg>
      </pc:sldChg>
      <pc:sldChg chg="modSp">
        <pc:chgData name="Beth McElroy" userId="adafc60ca507be3b" providerId="LiveId" clId="{DF3A3AF8-72CA-4016-A781-7545BAFCB6F5}" dt="2024-05-05T14:44:19.026" v="30" actId="5793"/>
        <pc:sldMkLst>
          <pc:docMk/>
          <pc:sldMk cId="2840170012" sldId="409"/>
        </pc:sldMkLst>
        <pc:spChg chg="mod">
          <ac:chgData name="Beth McElroy" userId="adafc60ca507be3b" providerId="LiveId" clId="{DF3A3AF8-72CA-4016-A781-7545BAFCB6F5}" dt="2024-05-05T14:44:19.026" v="30" actId="5793"/>
          <ac:spMkLst>
            <pc:docMk/>
            <pc:sldMk cId="2840170012" sldId="409"/>
            <ac:spMk id="3" creationId="{00000000-0000-0000-0000-000000000000}"/>
          </ac:spMkLst>
        </pc:spChg>
      </pc:sldChg>
      <pc:sldChg chg="modSp mod modNotes">
        <pc:chgData name="Beth McElroy" userId="adafc60ca507be3b" providerId="LiveId" clId="{DF3A3AF8-72CA-4016-A781-7545BAFCB6F5}" dt="2024-05-06T21:40:10.074" v="171" actId="20577"/>
        <pc:sldMkLst>
          <pc:docMk/>
          <pc:sldMk cId="2137506505" sldId="425"/>
        </pc:sldMkLst>
        <pc:spChg chg="mod">
          <ac:chgData name="Beth McElroy" userId="adafc60ca507be3b" providerId="LiveId" clId="{DF3A3AF8-72CA-4016-A781-7545BAFCB6F5}" dt="2024-05-05T14:39:14.495" v="11" actId="20577"/>
          <ac:spMkLst>
            <pc:docMk/>
            <pc:sldMk cId="2137506505" sldId="425"/>
            <ac:spMk id="5" creationId="{375B51D3-9390-4B4D-A351-634E3DBC8793}"/>
          </ac:spMkLst>
        </pc:spChg>
      </pc:sldChg>
      <pc:sldChg chg="modSp modNotes">
        <pc:chgData name="Beth McElroy" userId="adafc60ca507be3b" providerId="LiveId" clId="{DF3A3AF8-72CA-4016-A781-7545BAFCB6F5}" dt="2024-05-06T21:39:53.206" v="170" actId="114"/>
        <pc:sldMkLst>
          <pc:docMk/>
          <pc:sldMk cId="538432777" sldId="426"/>
        </pc:sldMkLst>
        <pc:spChg chg="mod">
          <ac:chgData name="Beth McElroy" userId="adafc60ca507be3b" providerId="LiveId" clId="{DF3A3AF8-72CA-4016-A781-7545BAFCB6F5}" dt="2024-05-05T14:40:51.519" v="13" actId="20577"/>
          <ac:spMkLst>
            <pc:docMk/>
            <pc:sldMk cId="538432777" sldId="426"/>
            <ac:spMk id="3" creationId="{CB42E7B7-9BF2-4979-83F5-E4DFF4C6F291}"/>
          </ac:spMkLst>
        </pc:spChg>
      </pc:sldChg>
      <pc:sldChg chg="modSp">
        <pc:chgData name="Beth McElroy" userId="adafc60ca507be3b" providerId="LiveId" clId="{DF3A3AF8-72CA-4016-A781-7545BAFCB6F5}" dt="2024-05-06T21:33:31.282" v="144" actId="20577"/>
        <pc:sldMkLst>
          <pc:docMk/>
          <pc:sldMk cId="3037578135" sldId="429"/>
        </pc:sldMkLst>
        <pc:spChg chg="mod">
          <ac:chgData name="Beth McElroy" userId="adafc60ca507be3b" providerId="LiveId" clId="{DF3A3AF8-72CA-4016-A781-7545BAFCB6F5}" dt="2024-05-06T21:33:31.282" v="144" actId="20577"/>
          <ac:spMkLst>
            <pc:docMk/>
            <pc:sldMk cId="3037578135" sldId="429"/>
            <ac:spMk id="10" creationId="{86D59587-CB24-45CD-9FD5-27B33134C3BC}"/>
          </ac:spMkLst>
        </pc:spChg>
      </pc:sldChg>
      <pc:sldChg chg="modSp mod">
        <pc:chgData name="Beth McElroy" userId="adafc60ca507be3b" providerId="LiveId" clId="{DF3A3AF8-72CA-4016-A781-7545BAFCB6F5}" dt="2024-05-05T14:50:35.100" v="49" actId="20577"/>
        <pc:sldMkLst>
          <pc:docMk/>
          <pc:sldMk cId="2679696324" sldId="430"/>
        </pc:sldMkLst>
        <pc:spChg chg="mod">
          <ac:chgData name="Beth McElroy" userId="adafc60ca507be3b" providerId="LiveId" clId="{DF3A3AF8-72CA-4016-A781-7545BAFCB6F5}" dt="2024-05-05T14:50:35.100" v="49" actId="20577"/>
          <ac:spMkLst>
            <pc:docMk/>
            <pc:sldMk cId="2679696324" sldId="430"/>
            <ac:spMk id="5" creationId="{4A906BB6-0614-4F1A-970E-B2530E8904FA}"/>
          </ac:spMkLst>
        </pc:spChg>
      </pc:sldChg>
      <pc:sldChg chg="modSp mod">
        <pc:chgData name="Beth McElroy" userId="adafc60ca507be3b" providerId="LiveId" clId="{DF3A3AF8-72CA-4016-A781-7545BAFCB6F5}" dt="2024-05-06T21:37:06.349" v="164" actId="20577"/>
        <pc:sldMkLst>
          <pc:docMk/>
          <pc:sldMk cId="3485277450" sldId="431"/>
        </pc:sldMkLst>
        <pc:spChg chg="mod">
          <ac:chgData name="Beth McElroy" userId="adafc60ca507be3b" providerId="LiveId" clId="{DF3A3AF8-72CA-4016-A781-7545BAFCB6F5}" dt="2024-05-06T21:37:06.349" v="164" actId="20577"/>
          <ac:spMkLst>
            <pc:docMk/>
            <pc:sldMk cId="3485277450" sldId="431"/>
            <ac:spMk id="3" creationId="{9676EB44-EC4A-9815-4D1B-B931D250807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608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F522BA-A1B6-4E91-9057-179710ED9182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0BCF0C-9F2A-4C8B-897C-61968E762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2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26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8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21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65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19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50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74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9A801-25FF-405C-A090-D56DF00669E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01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7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</a:rPr>
              <a:t>Answer: The correct side to build on is Side B.  This is because the rivers path will continue to shift towards Side A (a cutbank) and shift away from Side B (a point </a:t>
            </a:r>
            <a:r>
              <a:rPr lang="en-US" sz="180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</a:rPr>
              <a:t>bar).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5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3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Font typeface="inherit"/>
              <a:buChar char="-"/>
            </a:pPr>
            <a:r>
              <a:rPr lang="en-US" sz="180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Calibri" panose="020F0502020204030204" pitchFamily="34" charset="0"/>
              </a:rPr>
              <a:t>Slide 3: </a:t>
            </a:r>
            <a:r>
              <a:rPr lang="en-US" sz="1800" i="1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Calibri" panose="020F0502020204030204" pitchFamily="34" charset="0"/>
              </a:rPr>
              <a:t>Stream</a:t>
            </a:r>
            <a:r>
              <a:rPr lang="en-US" sz="180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Calibri" panose="020F0502020204030204" pitchFamily="34" charset="0"/>
              </a:rPr>
              <a:t> is the overarching term for any channelized body of running water; a river is a large stream. All rivers are streams, but not all streams are rivers.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buFont typeface="inherit"/>
              <a:buChar char="-"/>
            </a:pPr>
            <a:r>
              <a:rPr lang="en-US" sz="180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Calibri" panose="020F0502020204030204" pitchFamily="34" charset="0"/>
              </a:rPr>
              <a:t>Slide 3: Overland flow shows how all watersheds drain to a stream when they aren’t absorbed into the ground.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3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9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Calibri" panose="020F0502020204030204" pitchFamily="34" charset="0"/>
              </a:rPr>
              <a:t>A headwater/source can start at a lake, a confluence of two rivers, a spring, a snowmelt in the mountains,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5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8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</a:rPr>
              <a:t>Answer: Stream gets wider, more meanders (curves), and the slope decreases.  This is because the river is getting farther from the source and is aging.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5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BCF0C-9F2A-4C8B-897C-61968E7621A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2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683F-9649-4A57-97C1-69FC6A6C8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FB3AC-B110-4AFB-B8F6-8FEC9CF4F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20587-1D4A-49C3-B4DD-5DEE32361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2EA1-5CC7-4AE1-809B-BF693EC8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E8629-9368-476E-A7EF-B36912F7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2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4A76-4F51-497B-94CD-D7CB142E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CD6E3-86C6-4BF3-A92A-0D65D0679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E0505-5AAD-4ACD-AB63-00C1F8E6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B3EDF-C91A-4538-B658-B129A4227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8D046-9447-4174-8981-441E9F5A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5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0A4B57-5640-4C96-8891-D32F3314F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3975AF-0FD6-43F0-9BB6-BEA3A62C7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39040-6EC6-42EA-A037-B8F4B292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968CB-DD64-4DBC-BB91-6E3A90F7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DE17C-4587-40DC-856C-32077FC7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5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43F4-CF6A-47C8-85C2-B5CF2625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6AEB-C4CC-4444-BE0C-E8AFEC41C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C3A9E-D313-4A9E-A12C-A4F4CDB4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8906-F3FA-4763-8C46-988FF4A5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68233-ECBC-444F-9526-6ADF1529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2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19AF-F3F0-41DE-B5C3-172CF6F26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0C0C4-2DFF-4573-9034-18477F1CA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D6C1B-E81F-4E99-937E-2EE14B53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2C031-C16B-43C7-9A3F-C889CED1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4E569-FCE4-4CF7-B929-94E5E6BB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0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C066-C25A-4FDD-AA66-193E32AC9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D5D59-259C-4421-915B-24D43A060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CD97A-70A1-43E0-A6CE-C2B3D313D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44A47-5607-4AFB-BA05-F404E35F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36202-356E-4E3E-8C64-A4DC09B4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C8542-F511-4403-AD48-C17BC69F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8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EBCC4-BA1F-4F7A-BFC3-FDD531E9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8F544-7D37-46F3-919D-BA6E0B5A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D65E4-856D-447E-93D1-8C6606D41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F2B417-F41A-425D-93CD-4D6BBD4CA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E422E-F076-4AD3-9974-7AD2E2BA8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AB87A8-1920-42C1-8289-8960AFC2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D2B2A-6EE9-49FA-91B8-DEBBB0E0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20CA1-80DE-43EF-B3C6-62336340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87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99DBF-9909-4425-8564-EDBAB434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A83DF-7E41-4B7F-B92A-C433E04C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66345-A086-4013-B672-83D1F4BB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0B19C-4AB9-460A-9606-1EC7F59C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8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FAB75-E2C8-45C9-AC38-787DFCD0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E54B7-295C-4858-8CAE-CE6D4027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A4085-B5C5-4E9D-9695-C93E2C54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3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7133-F79D-4B07-A56D-5D2FEE85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50939-2A5B-474C-A455-9DE981B2F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7B482-1860-4205-9EC4-40612EC20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90612-02D3-4A54-9D78-CC69641D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78A87-CD55-4D2E-B5B1-7240AFEC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F2F25-C00E-4898-A57B-A541E580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7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7B7F-8CE9-4F42-98D0-22703ACC8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921CB-8636-4006-9F20-793C1DD33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ED054-4727-41C1-80C6-22FDBF095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58CA4-69D4-4B33-A979-E916FA79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13068-204A-4672-BC23-7AB9FCC3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D8ACF-1DA7-4152-8996-AAEC2CD6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9F084-202F-472A-8E31-A18E9E2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5C7D9-9D20-4C7E-9EDD-66761F6B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4B683-457B-4A5F-852A-68A8C6987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88271-3BD9-4DC5-914F-DCDFAE73ACEB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2BBFD-CD79-4790-9D0C-FD7965D67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FCCD-89CD-46EC-AB89-0FE498BFC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9479B-7980-4EED-BA2B-09C3514BA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8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61833" y="1"/>
            <a:ext cx="12253836" cy="72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048" y="6218234"/>
            <a:ext cx="11763904" cy="53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51" y="3560267"/>
            <a:ext cx="10900100" cy="1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50167" y="3837000"/>
            <a:ext cx="9890400" cy="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133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Flood: Causes and Mitigation Strategies for Civil Engineers</a:t>
            </a:r>
            <a:endParaRPr sz="2133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69F9-3720-839D-39FB-FFA5F37B9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74" y="2130704"/>
            <a:ext cx="10260453" cy="1247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6496050" cy="4351338"/>
          </a:xfrm>
        </p:spPr>
        <p:txBody>
          <a:bodyPr>
            <a:normAutofit/>
          </a:bodyPr>
          <a:lstStyle/>
          <a:p>
            <a:r>
              <a:rPr lang="en-US" sz="2800" dirty="0">
                <a:uFill>
                  <a:solidFill/>
                </a:uFill>
                <a:ea typeface="Arial"/>
                <a:cs typeface="Arial"/>
                <a:sym typeface="Arial"/>
              </a:rPr>
              <a:t>S-shaped curves that are the result of erosion and deposition on opposite banks of a river. </a:t>
            </a:r>
          </a:p>
          <a:p>
            <a:r>
              <a:rPr lang="en-US" dirty="0"/>
              <a:t>Forms when moving water in a stream erodes the outer banks and widens its valley.</a:t>
            </a:r>
          </a:p>
          <a:p>
            <a:r>
              <a:rPr lang="en-US" dirty="0"/>
              <a:t>The inner part of the stream has less energy and deposits silt.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334250" y="94208"/>
            <a:ext cx="4400550" cy="66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2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6D7D-7345-445B-B6FB-38AFAFB0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+mn-lt"/>
              </a:rPr>
              <a:t>Erosion and Deposition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D59587-CB24-45CD-9FD5-27B33134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3263"/>
            <a:ext cx="6419850" cy="4351338"/>
          </a:xfrm>
        </p:spPr>
        <p:txBody>
          <a:bodyPr>
            <a:normAutofit/>
          </a:bodyPr>
          <a:lstStyle/>
          <a:p>
            <a:pPr marR="40639">
              <a:spcBef>
                <a:spcPts val="1000"/>
              </a:spcBef>
              <a:buClr>
                <a:srgbClr val="000000"/>
              </a:buClr>
              <a:buFont typeface="Times"/>
              <a:defRPr sz="1800"/>
            </a:pPr>
            <a:r>
              <a:rPr lang="en-US" sz="2800" b="1" u="sng" dirty="0">
                <a:uFill>
                  <a:solidFill/>
                </a:uFill>
                <a:ea typeface="Arial"/>
                <a:cs typeface="Arial"/>
                <a:sym typeface="Arial"/>
              </a:rPr>
              <a:t>Erosion</a:t>
            </a:r>
            <a:r>
              <a:rPr lang="en-US" sz="2800" dirty="0">
                <a:uFill>
                  <a:solidFill/>
                </a:uFill>
                <a:ea typeface="Arial"/>
                <a:cs typeface="Arial"/>
                <a:sym typeface="Arial"/>
              </a:rPr>
              <a:t> – occurs on outer bank, caused by high velocity water flow on the outside bend of the channel.</a:t>
            </a:r>
            <a:endParaRPr lang="en-US" dirty="0">
              <a:uFill>
                <a:solidFill/>
              </a:uFill>
              <a:ea typeface="Arial"/>
              <a:cs typeface="Arial"/>
              <a:sym typeface="Arial"/>
            </a:endParaRPr>
          </a:p>
          <a:p>
            <a:pPr marR="40639">
              <a:spcBef>
                <a:spcPts val="1000"/>
              </a:spcBef>
              <a:buClr>
                <a:srgbClr val="000000"/>
              </a:buClr>
              <a:buFont typeface="Times"/>
              <a:defRPr sz="1800"/>
            </a:pPr>
            <a:endParaRPr lang="en-US" sz="2800" dirty="0">
              <a:uFill>
                <a:solidFill/>
              </a:uFill>
              <a:ea typeface="Arial"/>
              <a:cs typeface="Arial"/>
              <a:sym typeface="Arial"/>
            </a:endParaRPr>
          </a:p>
          <a:p>
            <a:pPr marR="40639">
              <a:spcBef>
                <a:spcPts val="1000"/>
              </a:spcBef>
              <a:buClr>
                <a:srgbClr val="000000"/>
              </a:buClr>
              <a:buFont typeface="Times"/>
              <a:defRPr sz="1800"/>
            </a:pPr>
            <a:r>
              <a:rPr lang="en-US" sz="2800" b="1" u="sng" dirty="0">
                <a:uFill>
                  <a:solidFill/>
                </a:uFill>
                <a:ea typeface="Arial"/>
                <a:cs typeface="Arial"/>
                <a:sym typeface="Arial"/>
              </a:rPr>
              <a:t>Deposition</a:t>
            </a:r>
            <a:r>
              <a:rPr lang="en-US" sz="2800" dirty="0">
                <a:uFill>
                  <a:solidFill/>
                </a:uFill>
                <a:ea typeface="Arial"/>
                <a:cs typeface="Arial"/>
                <a:sym typeface="Arial"/>
              </a:rPr>
              <a:t> – occurs on inner bank,  where low velocity allows sediment to settle out.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droppedImage.png">
            <a:extLst>
              <a:ext uri="{FF2B5EF4-FFF2-40B4-BE49-F238E27FC236}">
                <a16:creationId xmlns:a16="http://schemas.microsoft.com/office/drawing/2014/main" id="{66E73994-D145-4A2E-A1B8-91E46CB3EB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0" y="1196975"/>
            <a:ext cx="3041652" cy="2232025"/>
          </a:xfrm>
          <a:prstGeom prst="rect">
            <a:avLst/>
          </a:prstGeom>
          <a:ln>
            <a:rou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6A760-6F7D-4B29-8412-49C4C4F99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847" y="3770208"/>
            <a:ext cx="2965957" cy="274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1834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Cutbank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253331"/>
            <a:ext cx="6764338" cy="4351338"/>
          </a:xfrm>
        </p:spPr>
        <p:txBody>
          <a:bodyPr/>
          <a:lstStyle/>
          <a:p>
            <a:r>
              <a:rPr lang="en-US" dirty="0"/>
              <a:t>Bank where erosion is occurring the fastest.</a:t>
            </a:r>
          </a:p>
          <a:p>
            <a:r>
              <a:rPr lang="en-US" dirty="0"/>
              <a:t>Usually steep.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315869" y="3153049"/>
            <a:ext cx="4589462" cy="3411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2" y="178510"/>
            <a:ext cx="3789738" cy="2257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669" y="2720950"/>
            <a:ext cx="3863689" cy="384363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896991" y="4249218"/>
            <a:ext cx="2084961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Cutbank</a:t>
            </a:r>
          </a:p>
        </p:txBody>
      </p:sp>
    </p:spTree>
    <p:extLst>
      <p:ext uri="{BB962C8B-B14F-4D97-AF65-F5344CB8AC3E}">
        <p14:creationId xmlns:p14="http://schemas.microsoft.com/office/powerpoint/2010/main" val="41383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86" y="2628222"/>
            <a:ext cx="3339827" cy="3734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11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Point 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273" y="1219201"/>
            <a:ext cx="9559651" cy="2362201"/>
          </a:xfrm>
        </p:spPr>
        <p:txBody>
          <a:bodyPr>
            <a:normAutofit/>
          </a:bodyPr>
          <a:lstStyle/>
          <a:p>
            <a:r>
              <a:rPr lang="en-US" sz="2800" dirty="0">
                <a:uFill>
                  <a:solidFill/>
                </a:uFill>
                <a:ea typeface="Arial"/>
                <a:cs typeface="Arial"/>
                <a:sym typeface="Arial"/>
              </a:rPr>
              <a:t>Deposits</a:t>
            </a:r>
            <a:r>
              <a:rPr lang="en-US" sz="2800" dirty="0">
                <a:solidFill>
                  <a:srgbClr val="C82506"/>
                </a:solidFill>
                <a:uFill>
                  <a:solidFill/>
                </a:uFill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uFill>
                  <a:solidFill/>
                </a:uFill>
                <a:ea typeface="Arial"/>
                <a:cs typeface="Arial"/>
                <a:sym typeface="Arial"/>
              </a:rPr>
              <a:t>that form on the inside curve of meanders.</a:t>
            </a:r>
          </a:p>
          <a:p>
            <a:r>
              <a:rPr lang="en-US" sz="2800" dirty="0">
                <a:uFill>
                  <a:solidFill/>
                </a:uFill>
                <a:ea typeface="Arial"/>
                <a:cs typeface="Arial"/>
                <a:sym typeface="Arial"/>
              </a:rPr>
              <a:t>Water velocity is lower, and sediment settles out.</a:t>
            </a:r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136228" y="3695934"/>
            <a:ext cx="1066800" cy="533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506" y="2646750"/>
            <a:ext cx="4997987" cy="38292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53100" y="43834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Point Bar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8382000" y="4038600"/>
            <a:ext cx="228600" cy="1600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81900" y="359330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Direction of Flow</a:t>
            </a:r>
          </a:p>
        </p:txBody>
      </p:sp>
    </p:spTree>
    <p:extLst>
      <p:ext uri="{BB962C8B-B14F-4D97-AF65-F5344CB8AC3E}">
        <p14:creationId xmlns:p14="http://schemas.microsoft.com/office/powerpoint/2010/main" val="39697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F0FDF-C9BA-4E4F-8D7E-9D3F814A7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7" t="9931" r="2596" b="13711"/>
          <a:stretch/>
        </p:blipFill>
        <p:spPr>
          <a:xfrm>
            <a:off x="3847381" y="810656"/>
            <a:ext cx="8212347" cy="5236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06BB6-0614-4F1A-970E-B2530E8904FA}"/>
              </a:ext>
            </a:extLst>
          </p:cNvPr>
          <p:cNvSpPr txBox="1"/>
          <p:nvPr/>
        </p:nvSpPr>
        <p:spPr>
          <a:xfrm>
            <a:off x="0" y="810656"/>
            <a:ext cx="3847381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Think About It: </a:t>
            </a:r>
            <a:r>
              <a:rPr lang="en-US" dirty="0"/>
              <a:t>The community of Oxbow, North Dakota, is located along this body of water.  </a:t>
            </a:r>
          </a:p>
          <a:p>
            <a:endParaRPr lang="en-US" dirty="0"/>
          </a:p>
          <a:p>
            <a:r>
              <a:rPr lang="en-US" dirty="0"/>
              <a:t>This body of water used to be part of the Red River. How do you think it formed?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9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Oxbow Lake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6934200" cy="4351338"/>
          </a:xfrm>
        </p:spPr>
        <p:txBody>
          <a:bodyPr>
            <a:noAutofit/>
          </a:bodyPr>
          <a:lstStyle/>
          <a:p>
            <a:r>
              <a:rPr lang="en-US" dirty="0"/>
              <a:t>A U-shaped body of water that forms when a wide meander from the main stem of a river is cut off, creating a freestanding body of water.</a:t>
            </a:r>
          </a:p>
          <a:p>
            <a:r>
              <a:rPr lang="en-US" dirty="0"/>
              <a:t>Deposition and erosion cause the channel to migrate.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000375" y="3682956"/>
            <a:ext cx="3910013" cy="2957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75" y="217048"/>
            <a:ext cx="3600450" cy="64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Delta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Forms at the mouth of a stream where it terminates in a lake or ocean; when the gradient and velocity drop, sediment is deposited in the ocean or in a lake.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BC647-36B7-4476-B383-BFBBD0361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93" y="2390775"/>
            <a:ext cx="4762500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DBEB4B-DD0D-43F7-B2D6-09F21EC3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53189" y="2390775"/>
            <a:ext cx="4025900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35A86-98B3-476B-A753-4F72B57F9BD5}"/>
              </a:ext>
            </a:extLst>
          </p:cNvPr>
          <p:cNvSpPr txBox="1"/>
          <p:nvPr/>
        </p:nvSpPr>
        <p:spPr>
          <a:xfrm>
            <a:off x="10701852" y="2901067"/>
            <a:ext cx="1531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 the delta in this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Floodplain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An area of low-lying ground adjacent to a river.</a:t>
            </a:r>
          </a:p>
          <a:p>
            <a:r>
              <a:rPr lang="en-US" dirty="0"/>
              <a:t>Formed mainly of river sediment.</a:t>
            </a:r>
          </a:p>
          <a:p>
            <a:r>
              <a:rPr lang="en-US" dirty="0"/>
              <a:t>Stores water during a flood and is an integral part of the drainage system.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33" y="4200525"/>
            <a:ext cx="7452933" cy="21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389C-123F-77A2-1C65-26856EDF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Google 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6EB44-EC4A-9815-4D1B-B931D2508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674" y="2115117"/>
            <a:ext cx="7226549" cy="4479533"/>
          </a:xfrm>
        </p:spPr>
        <p:txBody>
          <a:bodyPr>
            <a:normAutofit fontScale="25000" lnSpcReduction="2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hoose a river. This could be a local river, a small stream they are familiar with, or a major river such as the Mississippi, the Nile, or the Amazon, and 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 it 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Google Earth.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the image and paste it into </a:t>
            </a: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 or One Note.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can be difficult to find the headwaters of many rivers, as they are usually in wooded areas, so you might need more than one picture to label all terms.</a:t>
            </a: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 using the </a:t>
            </a:r>
            <a:r>
              <a:rPr lang="en-US" sz="9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 vocabulary words on the chosen river: </a:t>
            </a:r>
            <a:r>
              <a:rPr lang="en-US" sz="9600" b="1" i="1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headwaters, mouth, meander, cutbank, point bar, oxbow lake, erosion, and deposition</a:t>
            </a:r>
            <a:r>
              <a:rPr lang="en-US" sz="9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F2B1F-8AEA-FC90-6795-71AB8682D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7" r="2977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6A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27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2CF3E-B044-4BC8-B90B-C3DD8401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528" y="1852961"/>
            <a:ext cx="6486943" cy="48672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4963E7-C93D-430F-A86F-940D5D01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0"/>
            <a:ext cx="1561171" cy="614236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B51D3-9390-4B4D-A351-634E3DBC8793}"/>
              </a:ext>
            </a:extLst>
          </p:cNvPr>
          <p:cNvSpPr txBox="1"/>
          <p:nvPr/>
        </p:nvSpPr>
        <p:spPr>
          <a:xfrm>
            <a:off x="167268" y="446049"/>
            <a:ext cx="1001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Read through the following scenario.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Discuss the question with a partner and determine who you agree with and why.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 ready to share with the class. </a:t>
            </a:r>
          </a:p>
        </p:txBody>
      </p:sp>
    </p:spTree>
    <p:extLst>
      <p:ext uri="{BB962C8B-B14F-4D97-AF65-F5344CB8AC3E}">
        <p14:creationId xmlns:p14="http://schemas.microsoft.com/office/powerpoint/2010/main" val="213750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36525"/>
            <a:ext cx="9144000" cy="102367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River Anatomy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1160203"/>
            <a:ext cx="9144000" cy="537968"/>
          </a:xfrm>
        </p:spPr>
        <p:txBody>
          <a:bodyPr/>
          <a:lstStyle/>
          <a:p>
            <a:r>
              <a:rPr lang="en-US" dirty="0"/>
              <a:t>SWBAT identify and describe the parts of a river.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CD5D5-5E38-4AEC-8E4B-DFF00B56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90" y="1627252"/>
            <a:ext cx="7692619" cy="50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7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7D54C-BB5F-49DE-B989-2E28CFE4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2E7B7-9BF2-4979-83F5-E4DFF4C6F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6380265" cy="4351338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sz="2800" dirty="0"/>
              <a:t>ny size channelized body of running water (small creeks to giant rivers).</a:t>
            </a:r>
          </a:p>
          <a:p>
            <a:r>
              <a:rPr lang="en-US" dirty="0"/>
              <a:t>Created when overland flow discharges into channels.</a:t>
            </a:r>
          </a:p>
          <a:p>
            <a:pPr lvl="1"/>
            <a:r>
              <a:rPr lang="en-US" b="1" u="sng" dirty="0"/>
              <a:t>Overland Flow</a:t>
            </a:r>
            <a:r>
              <a:rPr lang="en-US" b="1" dirty="0"/>
              <a:t> - </a:t>
            </a:r>
            <a:r>
              <a:rPr lang="en-US" sz="2400" dirty="0"/>
              <a:t>Water that falls on the land surface and flows downhill (under the influence of gravity) in thin sheets of water in a process.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06AAC-6578-49E9-873C-C800B4E1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981" y="90487"/>
            <a:ext cx="459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22E2-1318-4BC0-B425-CD1DB5DC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68560-661B-46BD-9ABE-F4387C479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6248400" cy="4833145"/>
          </a:xfrm>
        </p:spPr>
        <p:txBody>
          <a:bodyPr/>
          <a:lstStyle/>
          <a:p>
            <a:r>
              <a:rPr lang="en-US" dirty="0"/>
              <a:t>As a stream flows downhill, it merges with other streams. The smaller of the two merging streams is known as a </a:t>
            </a:r>
            <a:r>
              <a:rPr lang="en-US" b="1" u="sng" dirty="0"/>
              <a:t>tributary</a:t>
            </a:r>
            <a:r>
              <a:rPr lang="en-US" dirty="0"/>
              <a:t>.  </a:t>
            </a:r>
          </a:p>
          <a:p>
            <a:r>
              <a:rPr lang="en-US" dirty="0"/>
              <a:t>A branching network of streams known as a </a:t>
            </a:r>
            <a:r>
              <a:rPr lang="en-US" b="1" u="sng" dirty="0"/>
              <a:t>drainage system </a:t>
            </a:r>
            <a:r>
              <a:rPr lang="en-US" dirty="0"/>
              <a:t>forms where the merging tributaries form progressively larger streams.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1D29B-D79E-4E53-A187-46EF3CFD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51" y="954090"/>
            <a:ext cx="4679894" cy="58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Headwaters / 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78840" y="1325563"/>
            <a:ext cx="6863080" cy="4351338"/>
          </a:xfrm>
        </p:spPr>
        <p:txBody>
          <a:bodyPr>
            <a:normAutofit/>
          </a:bodyPr>
          <a:lstStyle/>
          <a:p>
            <a:r>
              <a:rPr lang="en-US" sz="3000" dirty="0"/>
              <a:t>The upper part or start of the stream.</a:t>
            </a:r>
          </a:p>
          <a:p>
            <a:r>
              <a:rPr lang="en-US" sz="3000" dirty="0"/>
              <a:t>Red River of the North</a:t>
            </a:r>
          </a:p>
          <a:p>
            <a:pPr lvl="1"/>
            <a:r>
              <a:rPr lang="en-US" dirty="0"/>
              <a:t>At the confluence of the Bois de Sioux and Otter Tail Rivers near Wahpeton, North Dakota.</a:t>
            </a:r>
          </a:p>
          <a:p>
            <a:pPr lvl="1"/>
            <a:r>
              <a:rPr lang="en-US" dirty="0"/>
              <a:t>Flows from 943 to 714 ft above sea level.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37"/>
          <a:stretch/>
        </p:blipFill>
        <p:spPr>
          <a:xfrm>
            <a:off x="7825474" y="1131888"/>
            <a:ext cx="3732254" cy="5045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D19082-EFDB-45AA-944E-D94088914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199" y="3602741"/>
            <a:ext cx="3775168" cy="3001259"/>
          </a:xfrm>
          <a:prstGeom prst="rect">
            <a:avLst/>
          </a:prstGeom>
        </p:spPr>
      </p:pic>
      <p:sp>
        <p:nvSpPr>
          <p:cNvPr id="9" name="Shape 71">
            <a:extLst>
              <a:ext uri="{FF2B5EF4-FFF2-40B4-BE49-F238E27FC236}">
                <a16:creationId xmlns:a16="http://schemas.microsoft.com/office/drawing/2014/main" id="{3990FB4F-6AC2-47A0-8411-966B6583FE67}"/>
              </a:ext>
            </a:extLst>
          </p:cNvPr>
          <p:cNvSpPr/>
          <p:nvPr/>
        </p:nvSpPr>
        <p:spPr>
          <a:xfrm>
            <a:off x="3946538" y="3870531"/>
            <a:ext cx="1702423" cy="65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7150">
            <a:solidFill>
              <a:srgbClr val="C82506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40639" marR="40639">
              <a:defRPr>
                <a:uFill>
                  <a:solidFill/>
                </a:uFill>
                <a:latin typeface="+mn-lt"/>
                <a:ea typeface="+mn-ea"/>
                <a:cs typeface="+mn-cs"/>
                <a:sym typeface="Times Roman"/>
              </a:defRPr>
            </a:pPr>
            <a:endParaRPr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7460EA5-AA3A-4017-BA23-F46F8D1BB844}"/>
              </a:ext>
            </a:extLst>
          </p:cNvPr>
          <p:cNvSpPr/>
          <p:nvPr/>
        </p:nvSpPr>
        <p:spPr>
          <a:xfrm rot="817408">
            <a:off x="2922632" y="3767872"/>
            <a:ext cx="9906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6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18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881"/>
            <a:ext cx="10515600" cy="1874602"/>
          </a:xfrm>
        </p:spPr>
        <p:txBody>
          <a:bodyPr>
            <a:normAutofit/>
          </a:bodyPr>
          <a:lstStyle/>
          <a:p>
            <a:r>
              <a:rPr lang="en-US" dirty="0"/>
              <a:t>Where the stream flows into another river, a lake, a reservoir, a sea, or an ocean; the end of the stream.</a:t>
            </a:r>
          </a:p>
          <a:p>
            <a:r>
              <a:rPr lang="en-US" dirty="0"/>
              <a:t>Red River of the North</a:t>
            </a:r>
          </a:p>
          <a:p>
            <a:pPr lvl="1"/>
            <a:r>
              <a:rPr lang="en-US" dirty="0"/>
              <a:t>Empties into Lake Winnipeg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048" y="3233483"/>
            <a:ext cx="3388517" cy="340232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F744834-4258-4FF6-9D27-9D78D8AD32E9}"/>
              </a:ext>
            </a:extLst>
          </p:cNvPr>
          <p:cNvSpPr/>
          <p:nvPr/>
        </p:nvSpPr>
        <p:spPr>
          <a:xfrm rot="1383742">
            <a:off x="4192048" y="4540526"/>
            <a:ext cx="125835" cy="6246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5BACB-94CF-4F67-B731-E52445D8E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17113"/>
            <a:ext cx="5388510" cy="4283866"/>
          </a:xfrm>
          <a:prstGeom prst="rect">
            <a:avLst/>
          </a:prstGeom>
        </p:spPr>
      </p:pic>
      <p:sp>
        <p:nvSpPr>
          <p:cNvPr id="12" name="Shape 71">
            <a:extLst>
              <a:ext uri="{FF2B5EF4-FFF2-40B4-BE49-F238E27FC236}">
                <a16:creationId xmlns:a16="http://schemas.microsoft.com/office/drawing/2014/main" id="{743E43EF-C08F-4600-AB05-951F56790976}"/>
              </a:ext>
            </a:extLst>
          </p:cNvPr>
          <p:cNvSpPr/>
          <p:nvPr/>
        </p:nvSpPr>
        <p:spPr>
          <a:xfrm>
            <a:off x="7446855" y="5200949"/>
            <a:ext cx="2371021" cy="933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7150">
            <a:solidFill>
              <a:srgbClr val="C82506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marL="40639" marR="40639">
              <a:defRPr>
                <a:uFill>
                  <a:solidFill/>
                </a:uFill>
                <a:latin typeface="+mn-lt"/>
                <a:ea typeface="+mn-ea"/>
                <a:cs typeface="+mn-cs"/>
                <a:sym typeface="Times Roman"/>
              </a:defRPr>
            </a:pPr>
            <a:endParaRPr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58EC958-99FD-4A60-B731-68214EE5CE3E}"/>
              </a:ext>
            </a:extLst>
          </p:cNvPr>
          <p:cNvSpPr/>
          <p:nvPr/>
        </p:nvSpPr>
        <p:spPr>
          <a:xfrm rot="817408">
            <a:off x="6046796" y="5321024"/>
            <a:ext cx="1379641" cy="32376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9" y="2244352"/>
            <a:ext cx="10568122" cy="400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E081F8-3B30-4EAF-AAAB-A447899E9C73}"/>
              </a:ext>
            </a:extLst>
          </p:cNvPr>
          <p:cNvSpPr txBox="1"/>
          <p:nvPr/>
        </p:nvSpPr>
        <p:spPr>
          <a:xfrm>
            <a:off x="0" y="-3900"/>
            <a:ext cx="121920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Think About It: </a:t>
            </a:r>
            <a:r>
              <a:rPr lang="en-US" dirty="0"/>
              <a:t>What differences do you notice from the upper reaches to the lower reaches on this river?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6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Stream Gradient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63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Slope (grade) or drop in elevation of a stream.</a:t>
            </a:r>
          </a:p>
          <a:p>
            <a:r>
              <a:rPr lang="en-US" sz="2400" dirty="0"/>
              <a:t>Units:  ft/mile or km/meter</a:t>
            </a:r>
          </a:p>
          <a:p>
            <a:pPr>
              <a:spcBef>
                <a:spcPts val="1300"/>
              </a:spcBef>
              <a:defRPr sz="1800"/>
            </a:pPr>
            <a:r>
              <a:rPr lang="en-US" sz="2400" dirty="0"/>
              <a:t>Headwater - steeper slope or higher gradient and a higher water velocity. </a:t>
            </a:r>
          </a:p>
          <a:p>
            <a:pPr>
              <a:spcBef>
                <a:spcPts val="1300"/>
              </a:spcBef>
              <a:defRPr sz="1800"/>
            </a:pPr>
            <a:r>
              <a:rPr lang="en-US" sz="2400" dirty="0"/>
              <a:t>Mouth - lower gradient and lower water velocity.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08" y="3820858"/>
            <a:ext cx="3861842" cy="177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456" y="421260"/>
            <a:ext cx="2726995" cy="180860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90" y="3805083"/>
            <a:ext cx="4759036" cy="180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p Arrow Callout 7"/>
          <p:cNvSpPr/>
          <p:nvPr/>
        </p:nvSpPr>
        <p:spPr>
          <a:xfrm>
            <a:off x="3747404" y="5099773"/>
            <a:ext cx="1981200" cy="127590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Application</a:t>
            </a:r>
          </a:p>
          <a:p>
            <a:pPr algn="ctr"/>
            <a:r>
              <a:rPr lang="en-US" dirty="0"/>
              <a:t> Rise over Run</a:t>
            </a:r>
          </a:p>
        </p:txBody>
      </p:sp>
    </p:spTree>
    <p:extLst>
      <p:ext uri="{BB962C8B-B14F-4D97-AF65-F5344CB8AC3E}">
        <p14:creationId xmlns:p14="http://schemas.microsoft.com/office/powerpoint/2010/main" val="28401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879</Words>
  <Application>Microsoft Office PowerPoint</Application>
  <PresentationFormat>Widescreen</PresentationFormat>
  <Paragraphs>105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inherit</vt:lpstr>
      <vt:lpstr>Open Sans</vt:lpstr>
      <vt:lpstr>Symbol</vt:lpstr>
      <vt:lpstr>Times</vt:lpstr>
      <vt:lpstr>Office Theme</vt:lpstr>
      <vt:lpstr>PowerPoint Presentation</vt:lpstr>
      <vt:lpstr>Introduction</vt:lpstr>
      <vt:lpstr>River Anatomy</vt:lpstr>
      <vt:lpstr>Stream</vt:lpstr>
      <vt:lpstr>Drainage Networks</vt:lpstr>
      <vt:lpstr>Headwaters / Source</vt:lpstr>
      <vt:lpstr>Mouth</vt:lpstr>
      <vt:lpstr>PowerPoint Presentation</vt:lpstr>
      <vt:lpstr>Stream Gradient</vt:lpstr>
      <vt:lpstr>Meander</vt:lpstr>
      <vt:lpstr>Erosion and Deposition</vt:lpstr>
      <vt:lpstr>Cutbank</vt:lpstr>
      <vt:lpstr>Point Bar</vt:lpstr>
      <vt:lpstr>PowerPoint Presentation</vt:lpstr>
      <vt:lpstr>Oxbow Lake</vt:lpstr>
      <vt:lpstr>Delta</vt:lpstr>
      <vt:lpstr>Floodplain</vt:lpstr>
      <vt:lpstr>Google Earth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Oanes, Amanda</dc:creator>
  <cp:lastModifiedBy>Beth McElroy</cp:lastModifiedBy>
  <cp:revision>28</cp:revision>
  <cp:lastPrinted>2021-07-29T19:41:48Z</cp:lastPrinted>
  <dcterms:created xsi:type="dcterms:W3CDTF">2020-10-15T15:25:35Z</dcterms:created>
  <dcterms:modified xsi:type="dcterms:W3CDTF">2024-05-06T21:40:11Z</dcterms:modified>
</cp:coreProperties>
</file>