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2" r:id="rId1"/>
  </p:sldMasterIdLst>
  <p:notesMasterIdLst>
    <p:notesMasterId r:id="rId18"/>
  </p:notesMasterIdLst>
  <p:sldIdLst>
    <p:sldId id="256" r:id="rId2"/>
    <p:sldId id="293" r:id="rId3"/>
    <p:sldId id="294" r:id="rId4"/>
    <p:sldId id="295" r:id="rId5"/>
    <p:sldId id="296" r:id="rId6"/>
    <p:sldId id="297" r:id="rId7"/>
    <p:sldId id="298" r:id="rId8"/>
    <p:sldId id="302" r:id="rId9"/>
    <p:sldId id="303" r:id="rId10"/>
    <p:sldId id="305" r:id="rId11"/>
    <p:sldId id="304" r:id="rId12"/>
    <p:sldId id="301" r:id="rId13"/>
    <p:sldId id="300" r:id="rId14"/>
    <p:sldId id="307" r:id="rId15"/>
    <p:sldId id="308" r:id="rId16"/>
    <p:sldId id="29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19" autoAdjust="0"/>
    <p:restoredTop sz="84727" autoAdjust="0"/>
  </p:normalViewPr>
  <p:slideViewPr>
    <p:cSldViewPr snapToGrid="0" snapToObjects="1">
      <p:cViewPr varScale="1">
        <p:scale>
          <a:sx n="59" d="100"/>
          <a:sy n="59" d="100"/>
        </p:scale>
        <p:origin x="1352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-165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4.wmf"/><Relationship Id="rId1" Type="http://schemas.openxmlformats.org/officeDocument/2006/relationships/image" Target="../media/image27.wmf"/><Relationship Id="rId5" Type="http://schemas.openxmlformats.org/officeDocument/2006/relationships/image" Target="../media/image23.wmf"/><Relationship Id="rId4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154AB-63F8-3F47-8AF5-EA6844AB6C8A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3DCB-86A2-F047-B8BC-9D80EFAABC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44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 tug</a:t>
            </a:r>
            <a:r>
              <a:rPr lang="en-US" baseline="0" dirty="0"/>
              <a:t> of war game designed to demonstrate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engineering and </a:t>
            </a:r>
            <a:r>
              <a:rPr lang="en-US" baseline="0" dirty="0"/>
              <a:t>physics concepts i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n grades 6-12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141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The wrench acts like a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lever. The longer the handle on the wrench, the less  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pushing you have to do to turn the nut. A wrench with a shorter handle is harder to turn. So, in order to figure out how to make things turn easier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you need to know: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1 -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distance from the end to the center of the thing you are trying to turn, and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2 –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how much force you need to push on the handle in order to make it turn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00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61B546"/>
                </a:solidFill>
                <a:latin typeface="Times New Roman" pitchFamily="18" charset="0"/>
                <a:cs typeface="Times New Roman" pitchFamily="18" charset="0"/>
              </a:rPr>
              <a:t>Force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– an</a:t>
            </a:r>
            <a:r>
              <a:rPr lang="en-US" sz="1200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influence that causes an object to move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743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115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When you push on a surface with your hand, you notice that it becomes hard to slide your hand along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the surface. Why? The reason, of course, is friction. The harder you push, the harder it is to slide your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hand. It might get so difficult to slide it that it is altogether  impossible to move!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The way the frictional force works is a little trickier than the others we've dealt with so far.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If the two objects are not pushing against each other, there is no friction at all. But, the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harder they're pushed together, the greater the friction.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277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Battle </a:t>
            </a:r>
            <a:r>
              <a:rPr lang="en-US" dirty="0" err="1"/>
              <a:t>Bot</a:t>
            </a:r>
            <a:r>
              <a:rPr lang="en-US" dirty="0"/>
              <a:t> Challenge: The Game Rules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65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00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Clr>
                <a:srgbClr val="61B546"/>
              </a:buClr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117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we’re going to learn about so we can play</a:t>
            </a:r>
            <a:r>
              <a:rPr lang="en-US" baseline="0" dirty="0"/>
              <a:t> the Battle Bots tug of war game…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08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see gears in just about everything that has spinning parts. For example, car engines and transmissions contain lots of gears. If you looked inside</a:t>
            </a:r>
            <a:r>
              <a:rPr lang="en-US" baseline="0" dirty="0"/>
              <a:t> a </a:t>
            </a:r>
            <a:r>
              <a:rPr lang="en-US" dirty="0"/>
              <a:t>VCR, you would see that it is full of gears. Wind-up, grandfather and pendulum clocks contain plenty of gears, especially if they have bells or chimes. You probably have an</a:t>
            </a:r>
            <a:r>
              <a:rPr lang="en-US" baseline="0" dirty="0"/>
              <a:t> electrical </a:t>
            </a:r>
            <a:r>
              <a:rPr lang="en-US" dirty="0"/>
              <a:t>power meter on the side of your house, and if it has a see-through cover, you can see that it contains 10 or 15 gears. Gears are everywhere that you find engines and motors producing rotational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03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Introductory</a:t>
            </a:r>
            <a:r>
              <a:rPr lang="en-US" baseline="0" dirty="0"/>
              <a:t> slide for rotational speed with gear ratios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46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28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</a:t>
            </a:r>
            <a:r>
              <a:rPr lang="en-US" b="1" dirty="0"/>
              <a:t>increase speed</a:t>
            </a:r>
            <a:r>
              <a:rPr lang="en-US" dirty="0"/>
              <a:t> and </a:t>
            </a:r>
            <a:r>
              <a:rPr lang="en-US" b="1" dirty="0"/>
              <a:t>reduce torque</a:t>
            </a:r>
            <a:r>
              <a:rPr lang="en-US" dirty="0"/>
              <a:t> use a large drive gear coupled to a smaller driven gear.</a:t>
            </a:r>
          </a:p>
          <a:p>
            <a:r>
              <a:rPr lang="en-US" dirty="0"/>
              <a:t>To </a:t>
            </a:r>
            <a:r>
              <a:rPr lang="en-US" b="1" dirty="0"/>
              <a:t>reduce speed</a:t>
            </a:r>
            <a:r>
              <a:rPr lang="en-US" dirty="0"/>
              <a:t> and </a:t>
            </a:r>
            <a:r>
              <a:rPr lang="en-US" b="1" dirty="0"/>
              <a:t>increase torque</a:t>
            </a:r>
            <a:r>
              <a:rPr lang="en-US" dirty="0"/>
              <a:t> use a small Lego gear turning a larger gear.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59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The wrench acts like a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lever. The longer the handle on the wrench, the less  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pushing you have to do to turn the nut. A wrench with a shorter handle is harder to turn.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So, in order to figure out how to make things turn easier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you need to know: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1 - the 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distance from the end to the center of the thing you are trying to turn, and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2 –</a:t>
            </a:r>
            <a:r>
              <a:rPr lang="en-US" sz="1200" b="1" kern="1200" baseline="0" dirty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how much force you need to push on the handle in order to make it turn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32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1.gi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9.png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26.jpeg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2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4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23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30.jpeg"/><Relationship Id="rId11" Type="http://schemas.openxmlformats.org/officeDocument/2006/relationships/oleObject" Target="../embeddings/oleObject9.bin"/><Relationship Id="rId5" Type="http://schemas.openxmlformats.org/officeDocument/2006/relationships/image" Target="../media/image27.wmf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28.wmf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8.bin"/><Relationship Id="rId14" Type="http://schemas.openxmlformats.org/officeDocument/2006/relationships/image" Target="../media/image29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ideo" Target="file:///C:\Users\Irina%20Igel\Desktop\AMPS\Presentations\Presentation(%2010.18.10)\gearsGearUp.wmv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319752" y="1086938"/>
            <a:ext cx="3626070" cy="1828800"/>
          </a:xfrm>
        </p:spPr>
        <p:txBody>
          <a:bodyPr>
            <a:noAutofit/>
          </a:bodyPr>
          <a:lstStyle/>
          <a:p>
            <a:pPr algn="l"/>
            <a:r>
              <a:rPr lang="en-US" sz="4800" b="1" dirty="0">
                <a:solidFill>
                  <a:srgbClr val="002060"/>
                </a:solidFill>
              </a:rPr>
              <a:t>Tug of War </a:t>
            </a:r>
            <a:br>
              <a:rPr lang="en-US" sz="4800" b="1" dirty="0">
                <a:solidFill>
                  <a:srgbClr val="002060"/>
                </a:solidFill>
              </a:rPr>
            </a:br>
            <a:r>
              <a:rPr lang="en-US" sz="4800" b="1" dirty="0">
                <a:solidFill>
                  <a:srgbClr val="002060"/>
                </a:solidFill>
              </a:rPr>
              <a:t>Battle Bots</a:t>
            </a:r>
          </a:p>
        </p:txBody>
      </p:sp>
      <p:pic>
        <p:nvPicPr>
          <p:cNvPr id="60417" name="Picture 1" descr="nyu_battle_activity1_figure1we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2944" y="3120696"/>
            <a:ext cx="7905256" cy="290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 descr="nyu_battle_activity1_image2we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98638" y="784500"/>
            <a:ext cx="3226458" cy="213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Torque Discussed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68012" y="1417639"/>
            <a:ext cx="4650829" cy="2544762"/>
          </a:xfrm>
        </p:spPr>
        <p:txBody>
          <a:bodyPr>
            <a:noAutofit/>
          </a:bodyPr>
          <a:lstStyle/>
          <a:p>
            <a:r>
              <a:rPr lang="en-US" sz="2400" dirty="0"/>
              <a:t>Constant torque from the motor (driver gear), for example 25 N-m</a:t>
            </a:r>
          </a:p>
          <a:p>
            <a:r>
              <a:rPr lang="en-US" sz="2400" dirty="0"/>
              <a:t>Force exerted at the point of contact between gears is 25 N</a:t>
            </a:r>
          </a:p>
          <a:p>
            <a:r>
              <a:rPr lang="en-US" sz="2400" dirty="0"/>
              <a:t>Torque about center of follower gear is 125 N-m</a:t>
            </a: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993429" y="4410743"/>
          <a:ext cx="2948152" cy="2163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Equation" r:id="rId4" imgW="1346200" imgH="1130300" progId="Equation.3">
                  <p:embed/>
                </p:oleObj>
              </mc:Choice>
              <mc:Fallback>
                <p:oleObj name="Equation" r:id="rId4" imgW="1346200" imgH="1130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429" y="4410743"/>
                        <a:ext cx="2948152" cy="21639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2" descr="C:\Users\Irina Igel\Desktop\images_WhatisTorque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58504" y="3958275"/>
            <a:ext cx="1673225" cy="323850"/>
          </a:xfrm>
          <a:prstGeom prst="rect">
            <a:avLst/>
          </a:prstGeom>
          <a:noFill/>
        </p:spPr>
      </p:pic>
      <p:pic>
        <p:nvPicPr>
          <p:cNvPr id="12" name="Picture 10" descr="C:\Users\Irina Igel\Desktop\8-40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7"/>
          <a:srcRect l="15859" r="4846"/>
          <a:stretch>
            <a:fillRect/>
          </a:stretch>
        </p:blipFill>
        <p:spPr bwMode="auto">
          <a:xfrm>
            <a:off x="4784642" y="2585555"/>
            <a:ext cx="3673558" cy="2858294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4721578" y="5252554"/>
            <a:ext cx="930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driver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30664" y="571031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follower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4800600" y="4871554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4" idx="0"/>
          </p:cNvCxnSpPr>
          <p:nvPr/>
        </p:nvCxnSpPr>
        <p:spPr>
          <a:xfrm rot="16200000" flipV="1">
            <a:off x="7796913" y="5443158"/>
            <a:ext cx="329642" cy="2046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9" idx="2"/>
          </p:cNvCxnSpPr>
          <p:nvPr/>
        </p:nvCxnSpPr>
        <p:spPr>
          <a:xfrm rot="16200000" flipH="1">
            <a:off x="5345963" y="2974395"/>
            <a:ext cx="6903" cy="3372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781800" y="2053742"/>
            <a:ext cx="1219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15627" y="2770220"/>
            <a:ext cx="930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1 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29043" y="1715088"/>
            <a:ext cx="930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5 m</a:t>
            </a:r>
          </a:p>
        </p:txBody>
      </p:sp>
      <p:sp>
        <p:nvSpPr>
          <p:cNvPr id="21" name="Circular Arrow 20"/>
          <p:cNvSpPr/>
          <p:nvPr/>
        </p:nvSpPr>
        <p:spPr>
          <a:xfrm rot="893221" flipV="1">
            <a:off x="5438710" y="4571171"/>
            <a:ext cx="1974605" cy="1362764"/>
          </a:xfrm>
          <a:prstGeom prst="circular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16200000" flipH="1">
            <a:off x="5083843" y="4438960"/>
            <a:ext cx="866772" cy="1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Concept of Force 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(and Motion)</a:t>
            </a:r>
          </a:p>
        </p:txBody>
      </p:sp>
      <p:pic>
        <p:nvPicPr>
          <p:cNvPr id="75777" name="Picture 1" descr="nyu_battle_activity1_figure2we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199" y="1688661"/>
            <a:ext cx="8311581" cy="461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077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Concept of Weight and Normal Force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36483" y="1417638"/>
            <a:ext cx="4808483" cy="5188114"/>
          </a:xfrm>
        </p:spPr>
        <p:txBody>
          <a:bodyPr>
            <a:noAutofit/>
          </a:bodyPr>
          <a:lstStyle/>
          <a:p>
            <a:r>
              <a:rPr lang="en-US" dirty="0"/>
              <a:t>The weight of an object is not the same as its mass</a:t>
            </a:r>
          </a:p>
          <a:p>
            <a:r>
              <a:rPr lang="en-US" dirty="0"/>
              <a:t>The weight is defined as the force exerted by gravity</a:t>
            </a:r>
          </a:p>
          <a:p>
            <a:r>
              <a:rPr lang="en-US" dirty="0"/>
              <a:t>For an object to stay on the ground, the force of gravity must be offset by an equal force pushing back—we call this force the </a:t>
            </a:r>
            <a:r>
              <a:rPr lang="en-US" dirty="0">
                <a:solidFill>
                  <a:srgbClr val="C00000"/>
                </a:solidFill>
              </a:rPr>
              <a:t>normal force</a:t>
            </a:r>
            <a:r>
              <a:rPr lang="en-US" dirty="0"/>
              <a:t>—the Earth is pushing </a:t>
            </a:r>
            <a:br>
              <a:rPr lang="en-US" dirty="0"/>
            </a:br>
            <a:r>
              <a:rPr lang="en-US" dirty="0"/>
              <a:t>back against gravity</a:t>
            </a:r>
          </a:p>
        </p:txBody>
      </p:sp>
      <p:grpSp>
        <p:nvGrpSpPr>
          <p:cNvPr id="53" name="Group 43"/>
          <p:cNvGrpSpPr/>
          <p:nvPr/>
        </p:nvGrpSpPr>
        <p:grpSpPr>
          <a:xfrm>
            <a:off x="6048718" y="1550286"/>
            <a:ext cx="2335844" cy="1871079"/>
            <a:chOff x="4495800" y="1412965"/>
            <a:chExt cx="3124200" cy="2170023"/>
          </a:xfrm>
        </p:grpSpPr>
        <p:sp>
          <p:nvSpPr>
            <p:cNvPr id="54" name="Rectangle 53"/>
            <p:cNvSpPr/>
            <p:nvPr/>
          </p:nvSpPr>
          <p:spPr>
            <a:xfrm>
              <a:off x="4762500" y="2058988"/>
              <a:ext cx="2514600" cy="1371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 rot="5400000" flipH="1" flipV="1">
              <a:off x="5660536" y="1744796"/>
              <a:ext cx="567717" cy="212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" name="Group 26"/>
            <p:cNvGrpSpPr/>
            <p:nvPr/>
          </p:nvGrpSpPr>
          <p:grpSpPr>
            <a:xfrm>
              <a:off x="4495800" y="3430588"/>
              <a:ext cx="3124200" cy="152400"/>
              <a:chOff x="4495800" y="3430588"/>
              <a:chExt cx="3124200" cy="152400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4495800" y="3430588"/>
                <a:ext cx="3124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7182644" y="3448844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>
                <a:off x="48966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>
                <a:off x="51633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5400000">
                <a:off x="54681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>
                <a:off x="57348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039644" y="3448844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63444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>
                <a:off x="66492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5400000">
                <a:off x="69159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57" name="Object 3"/>
            <p:cNvGraphicFramePr>
              <a:graphicFrameLocks noChangeAspect="1"/>
            </p:cNvGraphicFramePr>
            <p:nvPr/>
          </p:nvGraphicFramePr>
          <p:xfrm>
            <a:off x="6037304" y="1412965"/>
            <a:ext cx="452261" cy="3719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79" name="Equation" r:id="rId4" imgW="215619" imgH="177569" progId="Equation.3">
                    <p:embed/>
                  </p:oleObj>
                </mc:Choice>
                <mc:Fallback>
                  <p:oleObj name="Equation" r:id="rId4" imgW="215619" imgH="177569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7304" y="1412965"/>
                          <a:ext cx="452261" cy="3719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68" name="Straight Arrow Connector 67"/>
          <p:cNvCxnSpPr/>
          <p:nvPr/>
        </p:nvCxnSpPr>
        <p:spPr>
          <a:xfrm rot="5400000">
            <a:off x="6867684" y="3531867"/>
            <a:ext cx="526990" cy="11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9" name="Object 3"/>
          <p:cNvGraphicFramePr>
            <a:graphicFrameLocks noChangeAspect="1"/>
          </p:cNvGraphicFramePr>
          <p:nvPr/>
        </p:nvGraphicFramePr>
        <p:xfrm>
          <a:off x="7210940" y="3457426"/>
          <a:ext cx="319042" cy="34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0" name="Equation" r:id="rId6" imgW="203112" imgH="190417" progId="Equation.3">
                  <p:embed/>
                </p:oleObj>
              </mc:Choice>
              <mc:Fallback>
                <p:oleObj name="Equation" r:id="rId6" imgW="203112" imgH="190417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0940" y="3457426"/>
                        <a:ext cx="319042" cy="344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0" name="Group 51"/>
          <p:cNvGrpSpPr/>
          <p:nvPr/>
        </p:nvGrpSpPr>
        <p:grpSpPr>
          <a:xfrm>
            <a:off x="6033319" y="3897614"/>
            <a:ext cx="2335843" cy="1413066"/>
            <a:chOff x="4809331" y="3820579"/>
            <a:chExt cx="3124200" cy="1638833"/>
          </a:xfrm>
        </p:grpSpPr>
        <p:sp>
          <p:nvSpPr>
            <p:cNvPr id="71" name="Rectangle 70"/>
            <p:cNvSpPr/>
            <p:nvPr/>
          </p:nvSpPr>
          <p:spPr>
            <a:xfrm>
              <a:off x="5744328" y="4615053"/>
              <a:ext cx="1371600" cy="685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2" name="Group 65"/>
            <p:cNvGrpSpPr/>
            <p:nvPr/>
          </p:nvGrpSpPr>
          <p:grpSpPr>
            <a:xfrm>
              <a:off x="4809331" y="5307012"/>
              <a:ext cx="3124200" cy="152400"/>
              <a:chOff x="4495800" y="3430588"/>
              <a:chExt cx="3124200" cy="152400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>
                <a:off x="4495800" y="3430588"/>
                <a:ext cx="3124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7182644" y="3448844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>
                <a:off x="48966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5400000">
                <a:off x="51633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>
                <a:off x="54681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5400000">
                <a:off x="57348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6039644" y="3448844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>
                <a:off x="63444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5400000">
                <a:off x="66492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5400000">
                <a:off x="69159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5958466" y="4299291"/>
              <a:ext cx="650234" cy="212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4" name="Object 4"/>
            <p:cNvGraphicFramePr>
              <a:graphicFrameLocks noChangeAspect="1"/>
            </p:cNvGraphicFramePr>
            <p:nvPr/>
          </p:nvGraphicFramePr>
          <p:xfrm>
            <a:off x="6375784" y="3820579"/>
            <a:ext cx="452260" cy="3737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81" name="Equation" r:id="rId8" imgW="215619" imgH="177569" progId="Equation.3">
                    <p:embed/>
                  </p:oleObj>
                </mc:Choice>
                <mc:Fallback>
                  <p:oleObj name="Equation" r:id="rId8" imgW="215619" imgH="177569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75784" y="3820579"/>
                          <a:ext cx="452260" cy="3737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85" name="Straight Arrow Connector 84"/>
          <p:cNvCxnSpPr/>
          <p:nvPr/>
        </p:nvCxnSpPr>
        <p:spPr>
          <a:xfrm rot="5400000">
            <a:off x="6867683" y="5443545"/>
            <a:ext cx="526990" cy="11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86" name="Object 3"/>
          <p:cNvGraphicFramePr>
            <a:graphicFrameLocks noChangeAspect="1"/>
          </p:cNvGraphicFramePr>
          <p:nvPr/>
        </p:nvGraphicFramePr>
        <p:xfrm>
          <a:off x="7210939" y="5369104"/>
          <a:ext cx="319042" cy="34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2" name="Equation" r:id="rId10" imgW="203112" imgH="190417" progId="Equation.3">
                  <p:embed/>
                </p:oleObj>
              </mc:Choice>
              <mc:Fallback>
                <p:oleObj name="Equation" r:id="rId10" imgW="203112" imgH="190417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0939" y="5369104"/>
                        <a:ext cx="319042" cy="344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75" name="Picture 15" descr="C:\Users\denise.CARLSON-MOBILE\Documents\Documents\2e nyu Tug of War Battle Bots activity\images\USED-in-PPT-globe.jp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8141" y="5369104"/>
            <a:ext cx="1266825" cy="1257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Concept of Force of Friction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30770" y="1512233"/>
            <a:ext cx="5002924" cy="3248955"/>
          </a:xfrm>
        </p:spPr>
        <p:txBody>
          <a:bodyPr>
            <a:noAutofit/>
          </a:bodyPr>
          <a:lstStyle/>
          <a:p>
            <a:r>
              <a:rPr lang="en-US" dirty="0"/>
              <a:t>Friction is the resistance encountered by two touching materials</a:t>
            </a:r>
          </a:p>
          <a:p>
            <a:r>
              <a:rPr lang="en-US" dirty="0"/>
              <a:t>No contact = no friction</a:t>
            </a:r>
          </a:p>
          <a:p>
            <a:r>
              <a:rPr lang="en-US" dirty="0"/>
              <a:t>Something with a lot of weight makes a lot of friction with the surface of the ground</a:t>
            </a: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930166" y="4976866"/>
          <a:ext cx="3170074" cy="1029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6" name="Equation" r:id="rId4" imgW="901440" imgH="291960" progId="Equation.3">
                  <p:embed/>
                </p:oleObj>
              </mc:Choice>
              <mc:Fallback>
                <p:oleObj name="Equation" r:id="rId4" imgW="901440" imgH="291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166" y="4976866"/>
                        <a:ext cx="3170074" cy="10297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9" descr="C:\Users\Irina Igel\Desktop\image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400000">
            <a:off x="7901067" y="4759505"/>
            <a:ext cx="344974" cy="670603"/>
          </a:xfrm>
          <a:prstGeom prst="rect">
            <a:avLst/>
          </a:prstGeom>
          <a:noFill/>
        </p:spPr>
      </p:pic>
      <p:pic>
        <p:nvPicPr>
          <p:cNvPr id="9" name="Picture 9" descr="C:\Users\Irina Igel\Desktop\image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400000">
            <a:off x="8205867" y="2458371"/>
            <a:ext cx="344974" cy="670603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6185053" y="2179840"/>
            <a:ext cx="1880069" cy="11826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058962" y="2621185"/>
            <a:ext cx="398802" cy="13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6712163" y="1916437"/>
            <a:ext cx="526990" cy="11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26"/>
          <p:cNvGrpSpPr/>
          <p:nvPr/>
        </p:nvGrpSpPr>
        <p:grpSpPr>
          <a:xfrm>
            <a:off x="5985652" y="3362488"/>
            <a:ext cx="2335843" cy="131405"/>
            <a:chOff x="4495800" y="3430588"/>
            <a:chExt cx="3124200" cy="15240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4495800" y="3430588"/>
              <a:ext cx="3124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7182644" y="3448844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48966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51633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54681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57348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6039644" y="3448844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63444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66492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69159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5" name="Object 3"/>
          <p:cNvGraphicFramePr>
            <a:graphicFrameLocks noChangeAspect="1"/>
          </p:cNvGraphicFramePr>
          <p:nvPr/>
        </p:nvGraphicFramePr>
        <p:xfrm>
          <a:off x="7038210" y="1439316"/>
          <a:ext cx="319042" cy="34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7" name="Equation" r:id="rId7" imgW="203112" imgH="190417" progId="Equation.3">
                  <p:embed/>
                </p:oleObj>
              </mc:Choice>
              <mc:Fallback>
                <p:oleObj name="Equation" r:id="rId7" imgW="203112" imgH="190417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8210" y="1439316"/>
                        <a:ext cx="319042" cy="344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6"/>
          <p:cNvGraphicFramePr>
            <a:graphicFrameLocks noChangeAspect="1"/>
          </p:cNvGraphicFramePr>
          <p:nvPr/>
        </p:nvGraphicFramePr>
        <p:xfrm>
          <a:off x="8457764" y="2426225"/>
          <a:ext cx="300288" cy="34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8" name="Equation" r:id="rId9" imgW="190417" imgH="190417" progId="Equation.3">
                  <p:embed/>
                </p:oleObj>
              </mc:Choice>
              <mc:Fallback>
                <p:oleObj name="Equation" r:id="rId9" imgW="190417" imgH="190417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7764" y="2426225"/>
                        <a:ext cx="300288" cy="344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6712760" y="4766275"/>
            <a:ext cx="1025492" cy="5913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738252" y="4918213"/>
            <a:ext cx="398802" cy="13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9" name="Group 27"/>
          <p:cNvGrpSpPr/>
          <p:nvPr/>
        </p:nvGrpSpPr>
        <p:grpSpPr>
          <a:xfrm>
            <a:off x="5951005" y="5360338"/>
            <a:ext cx="2335843" cy="131405"/>
            <a:chOff x="4495800" y="3430588"/>
            <a:chExt cx="3124200" cy="1524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4495800" y="3430588"/>
              <a:ext cx="3124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7182644" y="3448844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8966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51633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54681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57348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6039644" y="3448844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63444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66492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69159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Arrow Connector 39"/>
          <p:cNvCxnSpPr/>
          <p:nvPr/>
        </p:nvCxnSpPr>
        <p:spPr>
          <a:xfrm rot="5400000">
            <a:off x="6700522" y="4505414"/>
            <a:ext cx="526990" cy="11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Object 4"/>
          <p:cNvGraphicFramePr>
            <a:graphicFrameLocks noChangeAspect="1"/>
          </p:cNvGraphicFramePr>
          <p:nvPr/>
        </p:nvGraphicFramePr>
        <p:xfrm>
          <a:off x="7037972" y="4062018"/>
          <a:ext cx="319280" cy="34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9" name="Equation" r:id="rId11" imgW="203112" imgH="190417" progId="Equation.3">
                  <p:embed/>
                </p:oleObj>
              </mc:Choice>
              <mc:Fallback>
                <p:oleObj name="Equation" r:id="rId11" imgW="203112" imgH="190417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7972" y="4062018"/>
                        <a:ext cx="319280" cy="344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5"/>
          <p:cNvGraphicFramePr>
            <a:graphicFrameLocks noChangeAspect="1"/>
          </p:cNvGraphicFramePr>
          <p:nvPr/>
        </p:nvGraphicFramePr>
        <p:xfrm>
          <a:off x="8150111" y="4745743"/>
          <a:ext cx="300288" cy="34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0" name="Equation" r:id="rId12" imgW="190417" imgH="190417" progId="Equation.3">
                  <p:embed/>
                </p:oleObj>
              </mc:Choice>
              <mc:Fallback>
                <p:oleObj name="Equation" r:id="rId12" imgW="190417" imgH="190417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0111" y="4745743"/>
                        <a:ext cx="300288" cy="344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Arrow Connector 42"/>
          <p:cNvCxnSpPr/>
          <p:nvPr/>
        </p:nvCxnSpPr>
        <p:spPr>
          <a:xfrm rot="10800000">
            <a:off x="5716591" y="2612253"/>
            <a:ext cx="473459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>
            <a:off x="6351579" y="5092050"/>
            <a:ext cx="319873" cy="13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Object 7"/>
          <p:cNvGraphicFramePr>
            <a:graphicFrameLocks noChangeAspect="1"/>
          </p:cNvGraphicFramePr>
          <p:nvPr/>
        </p:nvGraphicFramePr>
        <p:xfrm>
          <a:off x="6030182" y="4919582"/>
          <a:ext cx="300288" cy="34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1" name="Equation" r:id="rId13" imgW="190417" imgH="190417" progId="Equation.3">
                  <p:embed/>
                </p:oleObj>
              </mc:Choice>
              <mc:Fallback>
                <p:oleObj name="Equation" r:id="rId13" imgW="190417" imgH="190417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0182" y="4919582"/>
                        <a:ext cx="300288" cy="344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9"/>
          <p:cNvGraphicFramePr>
            <a:graphicFrameLocks noChangeAspect="1"/>
          </p:cNvGraphicFramePr>
          <p:nvPr/>
        </p:nvGraphicFramePr>
        <p:xfrm>
          <a:off x="5358992" y="2448733"/>
          <a:ext cx="300289" cy="34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2" name="Equation" r:id="rId15" imgW="190417" imgH="190417" progId="Equation.3">
                  <p:embed/>
                </p:oleObj>
              </mc:Choice>
              <mc:Fallback>
                <p:oleObj name="Equation" r:id="rId15" imgW="190417" imgH="190417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8992" y="2448733"/>
                        <a:ext cx="300289" cy="344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7" name="Straight Arrow Connector 46"/>
          <p:cNvCxnSpPr/>
          <p:nvPr/>
        </p:nvCxnSpPr>
        <p:spPr>
          <a:xfrm rot="5400000" flipH="1" flipV="1">
            <a:off x="7341892" y="1923619"/>
            <a:ext cx="48950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Object 3"/>
          <p:cNvGraphicFramePr>
            <a:graphicFrameLocks noChangeAspect="1"/>
          </p:cNvGraphicFramePr>
          <p:nvPr/>
        </p:nvGraphicFramePr>
        <p:xfrm>
          <a:off x="7646516" y="1439316"/>
          <a:ext cx="3381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3" name="Equation" r:id="rId16" imgW="215619" imgH="177569" progId="Equation.3">
                  <p:embed/>
                </p:oleObj>
              </mc:Choice>
              <mc:Fallback>
                <p:oleObj name="Equation" r:id="rId16" imgW="215619" imgH="177569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6516" y="1439316"/>
                        <a:ext cx="3381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9" name="Straight Arrow Connector 48"/>
          <p:cNvCxnSpPr/>
          <p:nvPr/>
        </p:nvCxnSpPr>
        <p:spPr>
          <a:xfrm rot="5400000" flipH="1" flipV="1">
            <a:off x="7265692" y="4486472"/>
            <a:ext cx="48950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Object 3"/>
          <p:cNvGraphicFramePr>
            <a:graphicFrameLocks noChangeAspect="1"/>
          </p:cNvGraphicFramePr>
          <p:nvPr/>
        </p:nvGraphicFramePr>
        <p:xfrm>
          <a:off x="7572899" y="4062018"/>
          <a:ext cx="3381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4" name="Equation" r:id="rId18" imgW="215619" imgH="177569" progId="Equation.3">
                  <p:embed/>
                </p:oleObj>
              </mc:Choice>
              <mc:Fallback>
                <p:oleObj name="Equation" r:id="rId18" imgW="215619" imgH="177569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899" y="4062018"/>
                        <a:ext cx="3381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Concepts of Work and Power</a:t>
            </a:r>
          </a:p>
        </p:txBody>
      </p:sp>
      <p:pic>
        <p:nvPicPr>
          <p:cNvPr id="79874" name="Picture 2" descr="C:\Users\denise.CARLSON-MOBILE\Documents\Documents\2e nyu Tug of War Battle Bots activity\images\USED-in-PPT-3Qs-Work-Pwr-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8738" y="1291516"/>
            <a:ext cx="6109076" cy="52987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Concepts of Work and Power</a:t>
            </a:r>
          </a:p>
        </p:txBody>
      </p:sp>
      <p:pic>
        <p:nvPicPr>
          <p:cNvPr id="78850" name="Picture 2" descr="C:\Users\denise.CARLSON-MOBILE\Documents\Documents\2e nyu Tug of War Battle Bots activity\images\USED-in-PPT-For-NXT-motors-in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72785"/>
            <a:ext cx="8248647" cy="4949188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647825" y="1524000"/>
            <a:ext cx="1228725" cy="2476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EV3 Motor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Game Rules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9600" y="1417637"/>
            <a:ext cx="7683062" cy="3248955"/>
          </a:xfrm>
        </p:spPr>
        <p:txBody>
          <a:bodyPr>
            <a:noAutofit/>
          </a:bodyPr>
          <a:lstStyle/>
          <a:p>
            <a:r>
              <a:rPr lang="en-US" dirty="0"/>
              <a:t>At the start:</a:t>
            </a:r>
          </a:p>
          <a:p>
            <a:pPr lvl="1"/>
            <a:r>
              <a:rPr lang="en-US" dirty="0"/>
              <a:t>Each team receives 50 points</a:t>
            </a:r>
          </a:p>
          <a:p>
            <a:pPr lvl="1"/>
            <a:r>
              <a:rPr lang="en-US" dirty="0"/>
              <a:t>All robot vehicles come with:</a:t>
            </a:r>
            <a:r>
              <a:rPr lang="en-US" dirty="0">
                <a:solidFill>
                  <a:srgbClr val="C00000"/>
                </a:solidFill>
              </a:rPr>
              <a:t> large wheels, 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1:1 gear ratio, no added weight, 75 power</a:t>
            </a:r>
          </a:p>
          <a:p>
            <a:r>
              <a:rPr lang="en-US" dirty="0"/>
              <a:t>Point allocation  for robot modifications: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447800" y="3860800"/>
          <a:ext cx="6096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7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542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Modification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Gear ratio</a:t>
                      </a:r>
                      <a:r>
                        <a:rPr lang="en-US" sz="2400" baseline="0" dirty="0">
                          <a:latin typeface="Arial" pitchFamily="34" charset="0"/>
                          <a:cs typeface="Arial" pitchFamily="34" charset="0"/>
                        </a:rPr>
                        <a:t> change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Smaller wheels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More</a:t>
                      </a:r>
                      <a:r>
                        <a:rPr lang="en-US" sz="2400" baseline="0" dirty="0">
                          <a:latin typeface="Arial" pitchFamily="34" charset="0"/>
                          <a:cs typeface="Arial" pitchFamily="34" charset="0"/>
                        </a:rPr>
                        <a:t> motor power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One</a:t>
                      </a:r>
                      <a:r>
                        <a:rPr lang="en-US" sz="2400" baseline="0" dirty="0">
                          <a:latin typeface="Arial" pitchFamily="34" charset="0"/>
                          <a:cs typeface="Arial" pitchFamily="34" charset="0"/>
                        </a:rPr>
                        <a:t> sheet of weight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The Challenge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417638"/>
            <a:ext cx="5202952" cy="5158101"/>
          </a:xfrm>
        </p:spPr>
        <p:txBody>
          <a:bodyPr>
            <a:noAutofit/>
          </a:bodyPr>
          <a:lstStyle/>
          <a:p>
            <a:r>
              <a:rPr lang="en-US" dirty="0"/>
              <a:t>To </a:t>
            </a:r>
            <a:r>
              <a:rPr lang="en-US" dirty="0">
                <a:solidFill>
                  <a:srgbClr val="C00000"/>
                </a:solidFill>
              </a:rPr>
              <a:t>design</a:t>
            </a:r>
            <a:r>
              <a:rPr lang="en-US" dirty="0"/>
              <a:t> a vehicle with maximum puling power, in order to pull an opponent’s robot over the middle line.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r>
              <a:rPr lang="en-US" dirty="0"/>
              <a:t>To understand the concepts of </a:t>
            </a:r>
            <a:r>
              <a:rPr lang="en-US" dirty="0">
                <a:solidFill>
                  <a:srgbClr val="C00000"/>
                </a:solidFill>
              </a:rPr>
              <a:t>friction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torque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gear ratio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/>
              <a:t>while playing games. </a:t>
            </a:r>
          </a:p>
        </p:txBody>
      </p:sp>
      <p:pic>
        <p:nvPicPr>
          <p:cNvPr id="58369" name="Picture 1" descr="C:\Users\denise.CARLSON-MOBILE\Documents\Documents\2e nyu Tug of War Battle Bots activity\images\USED-in-PPT-tug-of-war-desk-setu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7752" y="1123238"/>
            <a:ext cx="3105150" cy="1914526"/>
          </a:xfrm>
          <a:prstGeom prst="rect">
            <a:avLst/>
          </a:prstGeom>
          <a:noFill/>
        </p:spPr>
      </p:pic>
      <p:pic>
        <p:nvPicPr>
          <p:cNvPr id="58370" name="Picture 2" descr="C:\Users\denise.CARLSON-MOBILE\Documents\Documents\2e nyu Tug of War Battle Bots activity\images\USED-in-PPT-girl-at-desk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67554" y="3525071"/>
            <a:ext cx="2105025" cy="2819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Battle Bots: The Tug of War Game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22374" y="4351283"/>
            <a:ext cx="4648200" cy="1828800"/>
          </a:xfrm>
        </p:spPr>
        <p:txBody>
          <a:bodyPr>
            <a:noAutofit/>
          </a:bodyPr>
          <a:lstStyle/>
          <a:p>
            <a:r>
              <a:rPr lang="en-US" sz="2800" dirty="0"/>
              <a:t>After design modifications, tug of war begins</a:t>
            </a:r>
          </a:p>
          <a:p>
            <a:r>
              <a:rPr lang="en-US" sz="2800" dirty="0">
                <a:solidFill>
                  <a:srgbClr val="C00000"/>
                </a:solidFill>
              </a:rPr>
              <a:t>Winner: </a:t>
            </a:r>
            <a:r>
              <a:rPr lang="en-US" sz="2800" dirty="0"/>
              <a:t>The robot that wins the game and costs the least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57200" y="1295401"/>
            <a:ext cx="5539435" cy="19240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team is given an identical robot to modify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Modifications: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amount of power provided to motor, robot weight, gear ratio, wheel size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457200" y="3086100"/>
            <a:ext cx="8229600" cy="922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team receives the same amount of points to spend on modifications; every modification costs some points</a:t>
            </a:r>
          </a:p>
        </p:txBody>
      </p:sp>
      <p:pic>
        <p:nvPicPr>
          <p:cNvPr id="56321" name="Picture 1" descr="nyu_battle_activity1_figure3web"/>
          <p:cNvPicPr>
            <a:picLocks noChangeAspect="1" noChangeArrowheads="1"/>
          </p:cNvPicPr>
          <p:nvPr/>
        </p:nvPicPr>
        <p:blipFill>
          <a:blip r:embed="rId3"/>
          <a:srcRect l="50681"/>
          <a:stretch>
            <a:fillRect/>
          </a:stretch>
        </p:blipFill>
        <p:spPr bwMode="auto">
          <a:xfrm>
            <a:off x="5996635" y="1295401"/>
            <a:ext cx="2575865" cy="171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 descr="C:\Users\denise.CARLSON-MOBILE\Documents\Documents\2e nyu Tug of War Battle Bots activity\images\USED-in-PPT-tractor-up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1398" y="4351283"/>
            <a:ext cx="3990976" cy="2200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Lego Mechanisms</a:t>
            </a:r>
            <a:br>
              <a:rPr lang="en-US" b="1" dirty="0"/>
            </a:br>
            <a:r>
              <a:rPr lang="en-US" sz="3600" b="1" dirty="0">
                <a:solidFill>
                  <a:srgbClr val="C00000"/>
                </a:solidFill>
              </a:rPr>
              <a:t>gears — motors — physics concepts</a:t>
            </a:r>
          </a:p>
        </p:txBody>
      </p:sp>
      <p:sp>
        <p:nvSpPr>
          <p:cNvPr id="10" name="Oval 9"/>
          <p:cNvSpPr/>
          <p:nvPr/>
        </p:nvSpPr>
        <p:spPr>
          <a:xfrm>
            <a:off x="685800" y="2247900"/>
            <a:ext cx="1676400" cy="114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gear ratio</a:t>
            </a:r>
          </a:p>
        </p:txBody>
      </p:sp>
      <p:sp>
        <p:nvSpPr>
          <p:cNvPr id="11" name="Oval 10"/>
          <p:cNvSpPr/>
          <p:nvPr/>
        </p:nvSpPr>
        <p:spPr>
          <a:xfrm>
            <a:off x="3326524" y="5312979"/>
            <a:ext cx="1676400" cy="114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torque</a:t>
            </a:r>
          </a:p>
        </p:txBody>
      </p:sp>
      <p:sp>
        <p:nvSpPr>
          <p:cNvPr id="12" name="Oval 11"/>
          <p:cNvSpPr/>
          <p:nvPr/>
        </p:nvSpPr>
        <p:spPr>
          <a:xfrm>
            <a:off x="1143000" y="5067300"/>
            <a:ext cx="1676400" cy="114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normal force</a:t>
            </a:r>
          </a:p>
        </p:txBody>
      </p:sp>
      <p:sp>
        <p:nvSpPr>
          <p:cNvPr id="13" name="Oval 12"/>
          <p:cNvSpPr/>
          <p:nvPr/>
        </p:nvSpPr>
        <p:spPr>
          <a:xfrm>
            <a:off x="6758152" y="2247900"/>
            <a:ext cx="1676400" cy="114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speed</a:t>
            </a:r>
          </a:p>
        </p:txBody>
      </p:sp>
      <p:sp>
        <p:nvSpPr>
          <p:cNvPr id="14" name="Oval 13"/>
          <p:cNvSpPr/>
          <p:nvPr/>
        </p:nvSpPr>
        <p:spPr>
          <a:xfrm>
            <a:off x="7010400" y="3848100"/>
            <a:ext cx="1676400" cy="114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weight</a:t>
            </a:r>
          </a:p>
        </p:txBody>
      </p:sp>
      <p:sp>
        <p:nvSpPr>
          <p:cNvPr id="15" name="Oval 14"/>
          <p:cNvSpPr/>
          <p:nvPr/>
        </p:nvSpPr>
        <p:spPr>
          <a:xfrm>
            <a:off x="457200" y="3695700"/>
            <a:ext cx="1676400" cy="114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force of friction</a:t>
            </a:r>
          </a:p>
        </p:txBody>
      </p:sp>
      <p:sp>
        <p:nvSpPr>
          <p:cNvPr id="16" name="Oval 15"/>
          <p:cNvSpPr/>
          <p:nvPr/>
        </p:nvSpPr>
        <p:spPr>
          <a:xfrm>
            <a:off x="5486400" y="5067300"/>
            <a:ext cx="1676400" cy="114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applied force</a:t>
            </a:r>
          </a:p>
        </p:txBody>
      </p:sp>
      <p:pic>
        <p:nvPicPr>
          <p:cNvPr id="54273" name="Picture 1" descr="nyu_battle_activity1_figure3web"/>
          <p:cNvPicPr>
            <a:picLocks noChangeAspect="1" noChangeArrowheads="1"/>
          </p:cNvPicPr>
          <p:nvPr/>
        </p:nvPicPr>
        <p:blipFill>
          <a:blip r:embed="rId3"/>
          <a:srcRect r="50861"/>
          <a:stretch>
            <a:fillRect/>
          </a:stretch>
        </p:blipFill>
        <p:spPr bwMode="auto">
          <a:xfrm>
            <a:off x="2819400" y="1943100"/>
            <a:ext cx="3505200" cy="233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Concept of Gear Ratio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4477407"/>
            <a:ext cx="4038600" cy="1648755"/>
          </a:xfrm>
        </p:spPr>
        <p:txBody>
          <a:bodyPr>
            <a:noAutofit/>
          </a:bodyPr>
          <a:lstStyle/>
          <a:p>
            <a:r>
              <a:rPr lang="en-US" dirty="0"/>
              <a:t>Sports cars </a:t>
            </a:r>
            <a:r>
              <a:rPr lang="en-US" b="1" dirty="0"/>
              <a:t>go FAST </a:t>
            </a:r>
            <a:r>
              <a:rPr lang="en-US" dirty="0"/>
              <a:t>(</a:t>
            </a:r>
            <a:r>
              <a:rPr lang="en-US" dirty="0">
                <a:solidFill>
                  <a:srgbClr val="C00000"/>
                </a:solidFill>
              </a:rPr>
              <a:t>have speed</a:t>
            </a:r>
            <a:r>
              <a:rPr lang="en-US" dirty="0"/>
              <a:t>), but </a:t>
            </a:r>
            <a:r>
              <a:rPr lang="en-US" b="1" dirty="0"/>
              <a:t>cannot pull</a:t>
            </a:r>
            <a:r>
              <a:rPr lang="en-US" dirty="0"/>
              <a:t> any weight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4477406"/>
            <a:ext cx="4038600" cy="1860331"/>
          </a:xfrm>
        </p:spPr>
        <p:txBody>
          <a:bodyPr>
            <a:noAutofit/>
          </a:bodyPr>
          <a:lstStyle/>
          <a:p>
            <a:r>
              <a:rPr lang="en-US" dirty="0"/>
              <a:t>Big trucks and tractors </a:t>
            </a:r>
            <a:r>
              <a:rPr lang="en-US" b="1" dirty="0"/>
              <a:t>can PULL </a:t>
            </a:r>
            <a:r>
              <a:rPr lang="en-US" dirty="0"/>
              <a:t>heavy loads (</a:t>
            </a:r>
            <a:r>
              <a:rPr lang="en-US" dirty="0">
                <a:solidFill>
                  <a:srgbClr val="C00000"/>
                </a:solidFill>
              </a:rPr>
              <a:t>have power</a:t>
            </a:r>
            <a:r>
              <a:rPr lang="en-US" dirty="0"/>
              <a:t>), but </a:t>
            </a:r>
            <a:r>
              <a:rPr lang="en-US" b="1" dirty="0"/>
              <a:t>cannot go fast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" y="1313448"/>
            <a:ext cx="2277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itchFamily="34" charset="0"/>
                <a:cs typeface="Arial" pitchFamily="34" charset="0"/>
              </a:rPr>
              <a:t>2004 Dodge Viper SRT-10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97134" y="1172925"/>
            <a:ext cx="17649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Arial" pitchFamily="34" charset="0"/>
                <a:cs typeface="Arial" pitchFamily="34" charset="0"/>
              </a:rPr>
              <a:t>Siromer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204 Tractor</a:t>
            </a:r>
          </a:p>
        </p:txBody>
      </p:sp>
      <p:pic>
        <p:nvPicPr>
          <p:cNvPr id="52225" name="Picture 1" descr="C:\Users\denise.CARLSON-MOBILE\Documents\Documents\2e nyu Tug of War Battle Bots activity\images\USED-in-PPT-red-tracto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5866" y="1485900"/>
            <a:ext cx="3686175" cy="2686050"/>
          </a:xfrm>
          <a:prstGeom prst="rect">
            <a:avLst/>
          </a:prstGeom>
          <a:noFill/>
        </p:spPr>
      </p:pic>
      <p:pic>
        <p:nvPicPr>
          <p:cNvPr id="52226" name="Picture 2" descr="C:\Users\denise.CARLSON-MOBILE\Documents\Documents\2e nyu Tug of War Battle Bots activity\images\USED-in-PPT-red-rac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1654066"/>
            <a:ext cx="3590925" cy="2533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Concept of Gear Ratio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272454" y="1727098"/>
            <a:ext cx="4414345" cy="353858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/>
              <a:t>Gears are used for two basic purposes:</a:t>
            </a:r>
          </a:p>
          <a:p>
            <a:r>
              <a:rPr lang="en-US" sz="3200" dirty="0"/>
              <a:t>To increase or decrease </a:t>
            </a:r>
            <a:r>
              <a:rPr lang="en-US" sz="3200" b="1" dirty="0"/>
              <a:t>rotation speed</a:t>
            </a:r>
          </a:p>
          <a:p>
            <a:r>
              <a:rPr lang="en-US" sz="3200" dirty="0"/>
              <a:t>To increase or decrease </a:t>
            </a:r>
            <a:r>
              <a:rPr lang="en-US" sz="3200" b="1" dirty="0"/>
              <a:t>torque</a:t>
            </a:r>
          </a:p>
          <a:p>
            <a:endParaRPr lang="en-US" sz="3200" dirty="0"/>
          </a:p>
        </p:txBody>
      </p:sp>
      <p:pic>
        <p:nvPicPr>
          <p:cNvPr id="50178" name="Picture 2" descr="C:\Users\denise.CARLSON-MOBILE\Documents\Documents\2e nyu Tug of War Battle Bots activity\images\USED-in-PPT-fishing-pole-gear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4478940"/>
            <a:ext cx="2914650" cy="1952625"/>
          </a:xfrm>
          <a:prstGeom prst="rect">
            <a:avLst/>
          </a:prstGeom>
          <a:noFill/>
        </p:spPr>
      </p:pic>
      <p:pic>
        <p:nvPicPr>
          <p:cNvPr id="50179" name="Picture 3" descr="C:\Users\denise.CARLSON-MOBILE\Documents\Documents\2e nyu Tug of War Battle Bots activity\images\USED-in-PPT-bicycle-gear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2550" y="1727098"/>
            <a:ext cx="2533650" cy="2390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Concept of Gear Ratio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68014" y="4576387"/>
            <a:ext cx="4490548" cy="2076661"/>
          </a:xfrm>
        </p:spPr>
        <p:txBody>
          <a:bodyPr>
            <a:noAutofit/>
          </a:bodyPr>
          <a:lstStyle/>
          <a:p>
            <a:r>
              <a:rPr lang="en-US" sz="2400" dirty="0"/>
              <a:t>The smaller gear has 13 teeth; the larger gear has 21 teeth</a:t>
            </a:r>
          </a:p>
          <a:p>
            <a:r>
              <a:rPr lang="en-US" sz="2400" dirty="0"/>
              <a:t>Therefore, the gear ratio is 21/13 or 1.62/1 or 1.62.1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58562" y="4954770"/>
            <a:ext cx="4038600" cy="1761351"/>
          </a:xfrm>
        </p:spPr>
        <p:txBody>
          <a:bodyPr>
            <a:noAutofit/>
          </a:bodyPr>
          <a:lstStyle/>
          <a:p>
            <a:r>
              <a:rPr lang="en-US" sz="2400" dirty="0"/>
              <a:t>In other words, it takes 1.62 revolutions of the smaller wheel to make the larger wheel turn one revolution</a:t>
            </a:r>
            <a:endParaRPr lang="en-US" sz="2400" b="1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/>
          <a:srcRect l="5780" r="5542"/>
          <a:stretch>
            <a:fillRect/>
          </a:stretch>
        </p:blipFill>
        <p:spPr bwMode="auto">
          <a:xfrm>
            <a:off x="2057400" y="2275799"/>
            <a:ext cx="2767584" cy="207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29" name="Picture 1" descr="C:\Users\denise.CARLSON-MOBILE\Documents\Documents\2e nyu Tug of War Battle Bots activity\images\USED-in-PPT-green-gear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72075" y="2275037"/>
            <a:ext cx="1533525" cy="2076450"/>
          </a:xfrm>
          <a:prstGeom prst="rect">
            <a:avLst/>
          </a:prstGeom>
          <a:noFill/>
        </p:spPr>
      </p:pic>
      <p:pic>
        <p:nvPicPr>
          <p:cNvPr id="48130" name="Picture 2" descr="C:\Users\denise.CARLSON-MOBILE\Documents\Documents\2e nyu Tug of War Battle Bots activity\images\nyu_battle_activity1_image3web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71929" y="1318850"/>
            <a:ext cx="7103773" cy="7564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Concept of Gear Ratio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4477407"/>
            <a:ext cx="5105400" cy="2066542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en-US" dirty="0">
                <a:solidFill>
                  <a:srgbClr val="C00000"/>
                </a:solidFill>
              </a:rPr>
              <a:t>Gearing down </a:t>
            </a:r>
            <a:r>
              <a:rPr lang="en-US" dirty="0">
                <a:sym typeface="Wingdings" pitchFamily="2" charset="2"/>
              </a:rPr>
              <a:t></a:t>
            </a:r>
            <a:endParaRPr lang="en-US" dirty="0"/>
          </a:p>
          <a:p>
            <a:r>
              <a:rPr lang="en-US" dirty="0"/>
              <a:t>Small gear drives LARGE gear</a:t>
            </a:r>
          </a:p>
          <a:p>
            <a:r>
              <a:rPr lang="en-US" dirty="0"/>
              <a:t>The </a:t>
            </a:r>
            <a:r>
              <a:rPr lang="en-US" u="sng" dirty="0"/>
              <a:t>large</a:t>
            </a:r>
            <a:r>
              <a:rPr lang="en-US" dirty="0"/>
              <a:t> gear </a:t>
            </a:r>
            <a:r>
              <a:rPr lang="en-US" u="sng" dirty="0"/>
              <a:t>turns slower</a:t>
            </a:r>
          </a:p>
          <a:p>
            <a:r>
              <a:rPr lang="en-US" dirty="0"/>
              <a:t>speed		torque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720662" y="1417638"/>
            <a:ext cx="5186855" cy="2286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>
                <a:sym typeface="Wingdings" pitchFamily="2" charset="2"/>
              </a:rPr>
              <a:t></a:t>
            </a:r>
            <a:r>
              <a:rPr lang="en-US" dirty="0">
                <a:solidFill>
                  <a:srgbClr val="C00000"/>
                </a:solidFill>
              </a:rPr>
              <a:t>Gearing up</a:t>
            </a:r>
          </a:p>
          <a:p>
            <a:r>
              <a:rPr lang="en-US" dirty="0"/>
              <a:t>LARGE gear drives small gear</a:t>
            </a:r>
          </a:p>
          <a:p>
            <a:r>
              <a:rPr lang="en-US" dirty="0"/>
              <a:t>The </a:t>
            </a:r>
            <a:r>
              <a:rPr lang="en-US" u="sng" dirty="0"/>
              <a:t>small</a:t>
            </a:r>
            <a:r>
              <a:rPr lang="en-US" dirty="0"/>
              <a:t> gear </a:t>
            </a:r>
            <a:r>
              <a:rPr lang="en-US" u="sng" dirty="0"/>
              <a:t>turns faster</a:t>
            </a:r>
          </a:p>
          <a:p>
            <a:r>
              <a:rPr lang="en-US" dirty="0"/>
              <a:t>speed		torque</a:t>
            </a:r>
          </a:p>
        </p:txBody>
      </p:sp>
      <p:pic>
        <p:nvPicPr>
          <p:cNvPr id="9" name="gearsGearUp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39123" y="1417638"/>
            <a:ext cx="3048000" cy="2286000"/>
          </a:xfrm>
          <a:prstGeom prst="rect">
            <a:avLst/>
          </a:prstGeom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/>
          <a:srcRect l="5780" r="5542"/>
          <a:stretch>
            <a:fillRect/>
          </a:stretch>
        </p:blipFill>
        <p:spPr bwMode="auto">
          <a:xfrm>
            <a:off x="5638800" y="4257949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Up Arrow 13"/>
          <p:cNvSpPr/>
          <p:nvPr/>
        </p:nvSpPr>
        <p:spPr>
          <a:xfrm rot="2062449">
            <a:off x="5277628" y="3100530"/>
            <a:ext cx="145765" cy="31481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 rot="8357251">
            <a:off x="7783119" y="3102733"/>
            <a:ext cx="170680" cy="328919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03634" y="3282298"/>
            <a:ext cx="901262" cy="3477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374208" y="5952297"/>
            <a:ext cx="901262" cy="3477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Up Arrow 18"/>
          <p:cNvSpPr/>
          <p:nvPr/>
        </p:nvSpPr>
        <p:spPr>
          <a:xfrm rot="2062449">
            <a:off x="4522020" y="6133364"/>
            <a:ext cx="145765" cy="31481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 rot="8357251">
            <a:off x="2048260" y="6135567"/>
            <a:ext cx="170680" cy="328919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5" name="Picture 3" descr="C:\Users\denise.CARLSON-MOBILE\Documents\Documents\2e nyu Tug of War Battle Bots activity\images\USED-in-PPT-bot-treads-closeu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0464" y="4949712"/>
            <a:ext cx="1876425" cy="139065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Concept of Torque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0717" y="1204358"/>
            <a:ext cx="4275083" cy="1648755"/>
          </a:xfrm>
        </p:spPr>
        <p:txBody>
          <a:bodyPr>
            <a:noAutofit/>
          </a:bodyPr>
          <a:lstStyle/>
          <a:p>
            <a:r>
              <a:rPr lang="en-US" dirty="0"/>
              <a:t>Torque is an applied force on a lever arm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20717" y="3497324"/>
            <a:ext cx="8702566" cy="14556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/>
              <a:t>Where is the torque on your robot?</a:t>
            </a:r>
          </a:p>
          <a:p>
            <a:r>
              <a:rPr lang="en-US" sz="2400" dirty="0"/>
              <a:t>The motor on your robot uses a set amount of torque to turn the wheels. The driver gear uses torque to turn the follower gear.</a:t>
            </a:r>
          </a:p>
        </p:txBody>
      </p:sp>
      <p:sp>
        <p:nvSpPr>
          <p:cNvPr id="17" name="Oval 16"/>
          <p:cNvSpPr/>
          <p:nvPr/>
        </p:nvSpPr>
        <p:spPr>
          <a:xfrm>
            <a:off x="2269309" y="5313425"/>
            <a:ext cx="457200" cy="347729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" descr="C:\Users\Irina Igel\Desktop\lever.jpg"/>
          <p:cNvPicPr>
            <a:picLocks noChangeAspect="1" noChangeArrowheads="1"/>
          </p:cNvPicPr>
          <p:nvPr/>
        </p:nvPicPr>
        <p:blipFill>
          <a:blip r:embed="rId4"/>
          <a:srcRect l="2428" r="71183" b="60314"/>
          <a:stretch>
            <a:fillRect/>
          </a:stretch>
        </p:blipFill>
        <p:spPr bwMode="auto">
          <a:xfrm>
            <a:off x="5342287" y="1287524"/>
            <a:ext cx="2882464" cy="2438400"/>
          </a:xfrm>
          <a:prstGeom prst="rect">
            <a:avLst/>
          </a:prstGeom>
          <a:noFill/>
        </p:spPr>
      </p:pic>
      <p:grpSp>
        <p:nvGrpSpPr>
          <p:cNvPr id="20" name="Group 16"/>
          <p:cNvGrpSpPr/>
          <p:nvPr/>
        </p:nvGrpSpPr>
        <p:grpSpPr>
          <a:xfrm>
            <a:off x="4863678" y="2582923"/>
            <a:ext cx="1553630" cy="1365140"/>
            <a:chOff x="4944727" y="2362199"/>
            <a:chExt cx="1553630" cy="1365140"/>
          </a:xfrm>
        </p:grpSpPr>
        <p:sp>
          <p:nvSpPr>
            <p:cNvPr id="21" name="Oval 20"/>
            <p:cNvSpPr/>
            <p:nvPr/>
          </p:nvSpPr>
          <p:spPr>
            <a:xfrm>
              <a:off x="5715000" y="30480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5"/>
            <p:cNvGrpSpPr/>
            <p:nvPr/>
          </p:nvGrpSpPr>
          <p:grpSpPr>
            <a:xfrm>
              <a:off x="4944727" y="2362199"/>
              <a:ext cx="1553630" cy="1365140"/>
              <a:chOff x="4741091" y="2743199"/>
              <a:chExt cx="1553630" cy="1365140"/>
            </a:xfrm>
          </p:grpSpPr>
          <p:sp>
            <p:nvSpPr>
              <p:cNvPr id="23" name="Circular Arrow 22"/>
              <p:cNvSpPr/>
              <p:nvPr/>
            </p:nvSpPr>
            <p:spPr>
              <a:xfrm rot="14080403">
                <a:off x="4982755" y="2889139"/>
                <a:ext cx="1066800" cy="1371600"/>
              </a:xfrm>
              <a:prstGeom prst="circularArrow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741091" y="2743199"/>
                <a:ext cx="1553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>
                    <a:latin typeface="Arial" pitchFamily="34" charset="0"/>
                    <a:cs typeface="Arial" pitchFamily="34" charset="0"/>
                  </a:rPr>
                  <a:t>point of rotation</a:t>
                </a:r>
              </a:p>
            </p:txBody>
          </p:sp>
        </p:grpSp>
      </p:grpSp>
      <p:pic>
        <p:nvPicPr>
          <p:cNvPr id="44033" name="Picture 1" descr="C:\Users\denise.CARLSON-MOBILE\Documents\Documents\2e nyu Tug of War Battle Bots activity\images\USED-in-PPT-bot-axle-closeup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33951" y="4949712"/>
            <a:ext cx="1905001" cy="1390650"/>
          </a:xfrm>
          <a:prstGeom prst="rect">
            <a:avLst/>
          </a:prstGeom>
          <a:noFill/>
        </p:spPr>
      </p:pic>
      <p:pic>
        <p:nvPicPr>
          <p:cNvPr id="44034" name="Picture 2" descr="C:\Users\denise.CARLSON-MOBILE\Documents\Documents\2e nyu Tug of War Battle Bots activity\images\USED-in-PPT-bot-gear-closeup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54096" y="4949712"/>
            <a:ext cx="1381125" cy="1390650"/>
          </a:xfrm>
          <a:prstGeom prst="rect">
            <a:avLst/>
          </a:prstGeom>
          <a:noFill/>
        </p:spPr>
      </p:pic>
      <p:cxnSp>
        <p:nvCxnSpPr>
          <p:cNvPr id="18" name="Straight Arrow Connector 17"/>
          <p:cNvCxnSpPr>
            <a:stCxn id="17" idx="6"/>
          </p:cNvCxnSpPr>
          <p:nvPr/>
        </p:nvCxnSpPr>
        <p:spPr>
          <a:xfrm flipV="1">
            <a:off x="2726509" y="5313425"/>
            <a:ext cx="1146354" cy="173865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6" name="Picture 2" descr="C:\Users\Irina Igel\Desktop\images_WhatisTorque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70160" y="2313164"/>
            <a:ext cx="2362200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2108</TotalTime>
  <Words>1030</Words>
  <Application>Microsoft Office PowerPoint</Application>
  <PresentationFormat>On-screen Show (4:3)</PresentationFormat>
  <Paragraphs>119</Paragraphs>
  <Slides>16</Slides>
  <Notes>14</Notes>
  <HiddenSlides>0</HiddenSlides>
  <MMClips>1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ＭＳ Ｐゴシック</vt:lpstr>
      <vt:lpstr>Arial</vt:lpstr>
      <vt:lpstr>Calibri</vt:lpstr>
      <vt:lpstr>Times New Roman</vt:lpstr>
      <vt:lpstr>Wingdings</vt:lpstr>
      <vt:lpstr>Office Theme</vt:lpstr>
      <vt:lpstr>Equation</vt:lpstr>
      <vt:lpstr>Tug of War  Battle Bots</vt:lpstr>
      <vt:lpstr>The Challenge</vt:lpstr>
      <vt:lpstr>Battle Bots: The Tug of War Game</vt:lpstr>
      <vt:lpstr>Lego Mechanisms gears — motors — physics concepts</vt:lpstr>
      <vt:lpstr>Concept of Gear Ratio</vt:lpstr>
      <vt:lpstr>Concept of Gear Ratio</vt:lpstr>
      <vt:lpstr>Concept of Gear Ratio</vt:lpstr>
      <vt:lpstr>Concept of Gear Ratio</vt:lpstr>
      <vt:lpstr>Concept of Torque</vt:lpstr>
      <vt:lpstr>Torque Discussed</vt:lpstr>
      <vt:lpstr>Concept of Force (and Motion)</vt:lpstr>
      <vt:lpstr>Concept of Weight and Normal Force</vt:lpstr>
      <vt:lpstr>Concept of Force of Friction</vt:lpstr>
      <vt:lpstr>Concepts of Work and Power</vt:lpstr>
      <vt:lpstr>Concepts of Work and Power</vt:lpstr>
      <vt:lpstr>The Game Rules</vt:lpstr>
    </vt:vector>
  </TitlesOfParts>
  <Company>University of Colorado at Boulder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Mechanics of Elastic Materials</dc:title>
  <dc:creator>Brandi Jackson</dc:creator>
  <cp:lastModifiedBy>anonymous</cp:lastModifiedBy>
  <cp:revision>52</cp:revision>
  <dcterms:created xsi:type="dcterms:W3CDTF">2012-02-15T17:46:35Z</dcterms:created>
  <dcterms:modified xsi:type="dcterms:W3CDTF">2016-07-27T20:31:03Z</dcterms:modified>
</cp:coreProperties>
</file>