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256" r:id="rId2"/>
    <p:sldId id="257" r:id="rId3"/>
    <p:sldId id="259" r:id="rId4"/>
    <p:sldId id="283" r:id="rId5"/>
    <p:sldId id="28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85" autoAdjust="0"/>
    <p:restoredTop sz="90566" autoAdjust="0"/>
  </p:normalViewPr>
  <p:slideViewPr>
    <p:cSldViewPr>
      <p:cViewPr varScale="1">
        <p:scale>
          <a:sx n="70" d="100"/>
          <a:sy n="70" d="100"/>
        </p:scale>
        <p:origin x="36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8D38F-181D-4425-A5BB-A10D93AFC22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CECB0-769E-40ED-806F-AF947D98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1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247.com/physics-tutorial/elastic-bungee-jumping.shtml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Presentation, Create a Safe Bungee Cord for Washy! Activity, TeachEngineering.org</a:t>
            </a:r>
          </a:p>
          <a:p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Meet Washy! — a washer with a smiley face and a bungee cord for his body</a:t>
            </a:r>
            <a:endParaRPr lang="en-US" sz="1050" dirty="0" smtClean="0">
              <a:latin typeface="Times"/>
              <a:ea typeface="Calibri"/>
              <a:cs typeface="Times New Roman"/>
            </a:endParaRPr>
          </a:p>
          <a:p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Image source: 2015</a:t>
            </a:r>
            <a:r>
              <a:rPr lang="en-US" sz="1200" b="1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Marc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Frank, Polytechnic Institute of NYU, made with iPhone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camera and Microsoft Paint (co-author)</a:t>
            </a:r>
            <a:endParaRPr lang="en-US" sz="1200" dirty="0" smtClean="0">
              <a:effectLst/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CECB0-769E-40ED-806F-AF947D98DE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67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question mark GIF face with clip, ClipartSheep.com</a:t>
            </a:r>
            <a:r>
              <a:rPr lang="en-US" baseline="0" dirty="0" smtClean="0"/>
              <a:t> (free) http://www.clipartsheep.com/images/284/question-mark-gif-face-with-clip-284095.gif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29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Image source:</a:t>
            </a:r>
            <a:r>
              <a:rPr lang="en-US" b="0" baseline="0" dirty="0" smtClean="0"/>
              <a:t> (g</a:t>
            </a:r>
            <a:r>
              <a:rPr lang="en-US" b="0" dirty="0" smtClean="0"/>
              <a:t>raph of y = 2x +</a:t>
            </a:r>
            <a:r>
              <a:rPr lang="en-US" b="0" baseline="0" dirty="0" smtClean="0"/>
              <a:t> 1) 2015 Marissa H. Forbes, University of Colorado Boulder (editor)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88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l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>
                <a:effectLst/>
                <a:latin typeface="Times New Roman"/>
                <a:ea typeface="Times New Roman"/>
                <a:cs typeface="Times New Roman"/>
              </a:rPr>
              <a:t>A graph shows a positive correlation, so as the exercise time increases, the number of calories burned also increases.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Graph 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 Ramona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Fittipaldi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Polytechnic Institute of NYU (co-author)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60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Times New Roman"/>
                <a:ea typeface="Times New Roman"/>
                <a:cs typeface="Times New Roman"/>
              </a:rPr>
              <a:t>A graph shows a negative correlation, so as the time it takes a biker to finish the race increases, the speed decreases.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Graph 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 Ramona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Fittipaldi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Polytechnic Institute of NYU (co-author)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934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Times New Roman"/>
                <a:ea typeface="Times New Roman"/>
                <a:cs typeface="Times New Roman"/>
              </a:rPr>
              <a:t>A graph shows data with no correlation, so no pattern exists between the time spent watching TV and the number of ice cream scoops consumed by viewers.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Graph 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 Ramona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Fittipaldi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Polytechnic Institute of NYU (co-author)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044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gray hair</a:t>
            </a:r>
            <a:r>
              <a:rPr lang="en-US" baseline="0" dirty="0" smtClean="0"/>
              <a:t> is strongly correlated to older age does that mean that gray hair CAUSES aging? (No!)</a:t>
            </a:r>
          </a:p>
          <a:p>
            <a:r>
              <a:rPr lang="en-US" baseline="0" dirty="0" smtClean="0"/>
              <a:t>Image source: (older man with gray hair) 2008 David All, Wikimedia Commons https://commons.wikimedia.org/wiki/File:Bob_Barr%27s_Prada_Style.jpg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257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000000"/>
                </a:solidFill>
                <a:ea typeface="Calibri"/>
              </a:rPr>
              <a:t>A line drawing shows </a:t>
            </a: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</a:rPr>
              <a:t>a hand pulling a spring and k (constant) being measured.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Image source: 2015</a:t>
            </a:r>
            <a:r>
              <a:rPr lang="en-US" sz="1200" b="1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Marc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Frank, Polytechnic Institute of NYU, made with iPhone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camera and Microsoft Paint (co-author)</a:t>
            </a:r>
            <a:endParaRPr lang="en-US" sz="1200" dirty="0" smtClean="0">
              <a:effectLst/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84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Source:</a:t>
            </a:r>
            <a:r>
              <a:rPr lang="en-US" baseline="0" dirty="0" smtClean="0"/>
              <a:t> Physics 24/7 </a:t>
            </a:r>
            <a:r>
              <a:rPr lang="en-US" sz="1200" u="sng" dirty="0" smtClean="0">
                <a:hlinkClick r:id="rId3"/>
              </a:rPr>
              <a:t>http://www.physics247.com/physics-tutorial/elastic-bungee-jumping.shtml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741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000000"/>
                </a:solidFill>
                <a:ea typeface="Calibri"/>
              </a:rPr>
              <a:t>A p</a:t>
            </a: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</a:rPr>
              <a:t>icture of a hand pulling a spring too much and distorting the spring.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Image source: 2015</a:t>
            </a:r>
            <a:r>
              <a:rPr lang="en-US" sz="1200" b="1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Marc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Frank, Polytechnic Institute of NYU, made with iPhone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camera and Microsoft Paint (co-author)</a:t>
            </a:r>
            <a:endParaRPr lang="en-US" sz="1200" dirty="0" smtClean="0">
              <a:effectLst/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755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</a:t>
            </a:r>
            <a:r>
              <a:rPr lang="en-US" baseline="0" dirty="0" smtClean="0"/>
              <a:t> source </a:t>
            </a:r>
            <a:r>
              <a:rPr lang="en-US" baseline="0" dirty="0" smtClean="0"/>
              <a:t>(think-pair-share diagram</a:t>
            </a:r>
            <a:r>
              <a:rPr lang="en-US" baseline="0" dirty="0" smtClean="0"/>
              <a:t>):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 2015</a:t>
            </a:r>
            <a:r>
              <a:rPr lang="en-US" sz="1200" b="1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Marc Frank, Polytechnic Institute of NYU, using Microsoft Paint (co-author)</a:t>
            </a:r>
            <a:endParaRPr lang="en-US" sz="1200" dirty="0" smtClean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36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Image source: 2015</a:t>
            </a:r>
            <a:r>
              <a:rPr lang="en-US" sz="1200" b="1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Marc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Frank, Polytechnic Institute of NYU, made with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Microsoft Paint (co-author)</a:t>
            </a:r>
            <a:endParaRPr lang="en-US" sz="1200" dirty="0" smtClean="0">
              <a:effectLst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CECB0-769E-40ED-806F-AF947D98DE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532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Image source: 2015</a:t>
            </a:r>
            <a:r>
              <a:rPr lang="en-US" sz="1200" b="1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Marc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Frank, Polytechnic Institute of NYU, made with iPhone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camera and Microsoft Paint (co-author)</a:t>
            </a:r>
            <a:endParaRPr lang="en-US" sz="1200" dirty="0" smtClean="0">
              <a:effectLst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A86E4-4051-4848-B838-3FE20C30309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02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 (photo of girl pushing a car):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2004 Microsoft Corporation, One Microsoft Way, Redmond, WA 98052-6399 USA. All rights reserved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CECB0-769E-40ED-806F-AF947D98DE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2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Question: What information and physics concepts might be necessary to know in order to develop a show-stopping bungee jumping ride that is safe? Write down your ideas.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/>
              <a:t>Image</a:t>
            </a:r>
            <a:r>
              <a:rPr lang="en-US" sz="2800" baseline="0" dirty="0" smtClean="0"/>
              <a:t> source (bungee jumper): 2011 </a:t>
            </a:r>
            <a:r>
              <a:rPr lang="en-US" sz="2800" baseline="0" dirty="0" err="1" smtClean="0"/>
              <a:t>Vaniobeatriz</a:t>
            </a:r>
            <a:r>
              <a:rPr lang="en-US" sz="28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Wikimedia Commonshttps://commons.wikimedia.org/wiki/File:Cintura2.jpg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CECB0-769E-40ED-806F-AF947D98DE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34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</a:t>
            </a:r>
            <a:r>
              <a:rPr lang="en-US" baseline="0" dirty="0" smtClean="0"/>
              <a:t> source </a:t>
            </a:r>
            <a:r>
              <a:rPr lang="en-US" baseline="0" dirty="0" smtClean="0"/>
              <a:t>(think-pair-share diagram):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2015</a:t>
            </a:r>
            <a:r>
              <a:rPr lang="en-US" sz="1200" b="1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Marc Frank, Polytechnic Institute of NYU, using Microsoft Paint (co-author)</a:t>
            </a:r>
            <a:endParaRPr lang="en-US" sz="1200" dirty="0" smtClean="0"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CECB0-769E-40ED-806F-AF947D98DE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21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Image source: 2015</a:t>
            </a:r>
            <a:r>
              <a:rPr lang="en-US" sz="1200" b="1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Marc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Frank, Polytechnic Institute of NYU, made with iPhone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camera and Microsoft Paint (co-author)</a:t>
            </a:r>
            <a:endParaRPr lang="en-US" sz="1200" dirty="0" smtClean="0">
              <a:effectLst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91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</a:t>
            </a:r>
            <a:r>
              <a:rPr lang="en-US" baseline="0" dirty="0" smtClean="0"/>
              <a:t> source: Bungee Jumping Cartoon, ClipartSheep.com (free) http://www.clipartsheep.com/bungee-jumping-cartoon-clipart-343947.html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37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sources:</a:t>
            </a:r>
          </a:p>
          <a:p>
            <a:r>
              <a:rPr lang="en-US" baseline="0" dirty="0" smtClean="0"/>
              <a:t>Green bungee cord: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2015</a:t>
            </a:r>
            <a:r>
              <a:rPr lang="en-US" sz="1200" b="1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Marc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Frank, Polytechnic Institute of NYU, made with iPhone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camera (co-author)</a:t>
            </a:r>
            <a:endParaRPr lang="en-US" sz="1200" dirty="0" smtClean="0">
              <a:effectLst/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71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Captain Hook cartoon: Hook Jake and the Never Land Pirates Wiki, ClipartSheep.com (free) http://www.clipartsheep.com/captain-hook-jake-and-the-never-land-pirates-wiki-clipart-746001.html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Example scatter plot: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 Ramona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Fittipaldi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Polytechnic Institute of NYU (co-author)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Graph of y = 2x +</a:t>
            </a:r>
            <a:r>
              <a:rPr lang="en-US" b="0" baseline="0" dirty="0" smtClean="0"/>
              <a:t> 1: 2015 Marissa H. Forbes, University of Colorado Boulder (editor)</a:t>
            </a:r>
            <a:endParaRPr lang="en-US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4FE7-5EDD-4F3E-ACCB-3C2A9078541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63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9CA1-1A25-441C-A7BE-D98D6519FDB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26B0-5EEB-4DF5-87D9-A5538221C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9CA1-1A25-441C-A7BE-D98D6519FDB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26B0-5EEB-4DF5-87D9-A5538221C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9CA1-1A25-441C-A7BE-D98D6519FDB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26B0-5EEB-4DF5-87D9-A5538221C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9CA1-1A25-441C-A7BE-D98D6519FDB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26B0-5EEB-4DF5-87D9-A5538221C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9CA1-1A25-441C-A7BE-D98D6519FDB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26B0-5EEB-4DF5-87D9-A5538221C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9CA1-1A25-441C-A7BE-D98D6519FDB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26B0-5EEB-4DF5-87D9-A5538221C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9CA1-1A25-441C-A7BE-D98D6519FDB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26B0-5EEB-4DF5-87D9-A5538221C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9CA1-1A25-441C-A7BE-D98D6519FDB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26B0-5EEB-4DF5-87D9-A5538221C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9CA1-1A25-441C-A7BE-D98D6519FDB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26B0-5EEB-4DF5-87D9-A5538221C7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9CA1-1A25-441C-A7BE-D98D6519FDB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26B0-5EEB-4DF5-87D9-A5538221C71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9CA1-1A25-441C-A7BE-D98D6519FDB9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E826B0-5EEB-4DF5-87D9-A5538221C71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1E826B0-5EEB-4DF5-87D9-A5538221C71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C7A9CA1-1A25-441C-A7BE-D98D6519FDB9}" type="datetimeFigureOut">
              <a:rPr lang="en-US" smtClean="0"/>
              <a:t>12/1/2015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247.com/physics-tutorial/elastic-bungee-jumping.s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247.com/physics-tutorial/elastic-bungee-jumping.s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247.com/physics-tutorial/elastic-bungee-jumping.s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600" y="228600"/>
            <a:ext cx="7965199" cy="6324599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Engineering Design Challenge: 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5"/>
                </a:solidFill>
              </a:rPr>
              <a:t>To Create a </a:t>
            </a:r>
            <a:br>
              <a:rPr lang="en-US" dirty="0" smtClean="0">
                <a:solidFill>
                  <a:schemeClr val="accent5"/>
                </a:solidFill>
              </a:rPr>
            </a:br>
            <a:r>
              <a:rPr lang="en-US" dirty="0" smtClean="0">
                <a:solidFill>
                  <a:schemeClr val="accent5"/>
                </a:solidFill>
              </a:rPr>
              <a:t>Safe </a:t>
            </a:r>
            <a:r>
              <a:rPr lang="en-US" dirty="0">
                <a:solidFill>
                  <a:schemeClr val="accent5"/>
                </a:solidFill>
              </a:rPr>
              <a:t>B</a:t>
            </a:r>
            <a:r>
              <a:rPr lang="en-US" dirty="0" smtClean="0">
                <a:solidFill>
                  <a:schemeClr val="accent5"/>
                </a:solidFill>
              </a:rPr>
              <a:t>ungee </a:t>
            </a:r>
            <a:br>
              <a:rPr lang="en-US" dirty="0" smtClean="0">
                <a:solidFill>
                  <a:schemeClr val="accent5"/>
                </a:solidFill>
              </a:rPr>
            </a:br>
            <a:r>
              <a:rPr lang="en-US" dirty="0" smtClean="0">
                <a:solidFill>
                  <a:schemeClr val="accent5"/>
                </a:solidFill>
              </a:rPr>
              <a:t>Cord for </a:t>
            </a:r>
            <a:br>
              <a:rPr lang="en-US" dirty="0" smtClean="0">
                <a:solidFill>
                  <a:schemeClr val="accent5"/>
                </a:solidFill>
              </a:rPr>
            </a:br>
            <a:r>
              <a:rPr lang="en-US" dirty="0" smtClean="0">
                <a:solidFill>
                  <a:schemeClr val="accent5"/>
                </a:solidFill>
              </a:rPr>
              <a:t>Washy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12247" y="5736964"/>
            <a:ext cx="2971800" cy="6095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 </a:t>
            </a:r>
            <a:r>
              <a:rPr lang="en-US" sz="3200" dirty="0" smtClean="0">
                <a:solidFill>
                  <a:srgbClr val="00B050"/>
                </a:solidFill>
              </a:rPr>
              <a:t>Meet Washy! </a:t>
            </a:r>
            <a:endParaRPr lang="en-US" sz="1800" dirty="0">
              <a:solidFill>
                <a:srgbClr val="00B05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23827" y="2057400"/>
            <a:ext cx="2613704" cy="3276600"/>
            <a:chOff x="4648200" y="3200400"/>
            <a:chExt cx="2613704" cy="327660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8200" y="3200400"/>
              <a:ext cx="2613704" cy="327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4648200" y="5055473"/>
              <a:ext cx="548640" cy="274218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3600" dirty="0">
                <a:solidFill>
                  <a:srgbClr val="FF0000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858000" y="5055473"/>
              <a:ext cx="365760" cy="274218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3600" dirty="0">
                <a:solidFill>
                  <a:srgbClr val="FF0000"/>
                </a:solidFill>
                <a:effectLst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749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Activity Objectives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0" indent="-7429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 dirty="0" smtClean="0"/>
              <a:t>Answer the following questions about the objectives: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sz="3400" dirty="0" smtClean="0">
                <a:solidFill>
                  <a:schemeClr val="accent6"/>
                </a:solidFill>
              </a:rPr>
              <a:t>What do you know?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sz="3400" dirty="0" smtClean="0">
                <a:solidFill>
                  <a:schemeClr val="accent6"/>
                </a:solidFill>
              </a:rPr>
              <a:t>What do you want to know?</a:t>
            </a:r>
          </a:p>
          <a:p>
            <a:pPr marL="857250" indent="-7429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 dirty="0" smtClean="0"/>
              <a:t>Then turn and talk to a partner about what you just wrote</a:t>
            </a:r>
            <a:endParaRPr lang="en-US" sz="3600" dirty="0"/>
          </a:p>
        </p:txBody>
      </p:sp>
      <p:pic>
        <p:nvPicPr>
          <p:cNvPr id="4098" name="Picture 2" descr="Question Mark Gif Face With Clip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75" y="2362200"/>
            <a:ext cx="1355725" cy="184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53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Quick Notes </a:t>
            </a:r>
            <a:r>
              <a:rPr lang="en-US" dirty="0" smtClean="0">
                <a:solidFill>
                  <a:schemeClr val="accent5"/>
                </a:solidFill>
              </a:rPr>
              <a:t>&amp; Discussion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3600" i="1" dirty="0" smtClean="0"/>
              <a:t>Reviewing terms</a:t>
            </a:r>
            <a:endParaRPr lang="en-US" sz="3600" i="1" dirty="0"/>
          </a:p>
          <a:p>
            <a:pPr marL="114300" indent="0">
              <a:buNone/>
            </a:pPr>
            <a:r>
              <a:rPr lang="en-US" sz="3600" dirty="0" smtClean="0"/>
              <a:t>A </a:t>
            </a:r>
            <a:r>
              <a:rPr lang="en-US" sz="3600" dirty="0" smtClean="0">
                <a:solidFill>
                  <a:schemeClr val="accent5"/>
                </a:solidFill>
              </a:rPr>
              <a:t>linear equation </a:t>
            </a:r>
            <a:r>
              <a:rPr lang="en-US" sz="3600" dirty="0" smtClean="0"/>
              <a:t>is </a:t>
            </a:r>
            <a:r>
              <a:rPr lang="en-US" sz="3600" dirty="0"/>
              <a:t>the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equation </a:t>
            </a:r>
            <a:r>
              <a:rPr lang="en-US" sz="3600" dirty="0"/>
              <a:t>for a straight </a:t>
            </a:r>
            <a:r>
              <a:rPr lang="en-US" sz="3600" dirty="0" smtClean="0"/>
              <a:t>line  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endParaRPr lang="en-US" sz="3200" dirty="0" smtClean="0"/>
          </a:p>
          <a:p>
            <a:pPr marL="114300" indent="0">
              <a:buNone/>
            </a:pPr>
            <a:r>
              <a:rPr lang="en-US" sz="3600" dirty="0" smtClean="0"/>
              <a:t>Example linear </a:t>
            </a:r>
            <a:br>
              <a:rPr lang="en-US" sz="3600" dirty="0" smtClean="0"/>
            </a:br>
            <a:r>
              <a:rPr lang="en-US" sz="3600" dirty="0" smtClean="0"/>
              <a:t>equation: </a:t>
            </a:r>
            <a:r>
              <a:rPr lang="en-US" sz="3600" dirty="0">
                <a:solidFill>
                  <a:schemeClr val="accent2"/>
                </a:solidFill>
              </a:rPr>
              <a:t>y= 2x + 1 </a:t>
            </a:r>
          </a:p>
          <a:p>
            <a:endParaRPr lang="en-US" dirty="0"/>
          </a:p>
        </p:txBody>
      </p:sp>
      <p:pic>
        <p:nvPicPr>
          <p:cNvPr id="1026" name="Picture 1" descr="cid:image002.png@01D1230D.22E8BC8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910781"/>
            <a:ext cx="24003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85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Quick Notes and </a:t>
            </a:r>
            <a:r>
              <a:rPr lang="en-US" dirty="0" smtClean="0">
                <a:solidFill>
                  <a:schemeClr val="accent5"/>
                </a:solidFill>
              </a:rPr>
              <a:t>Discussion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00600"/>
          </a:xfrm>
        </p:spPr>
        <p:txBody>
          <a:bodyPr/>
          <a:lstStyle/>
          <a:p>
            <a:pPr marL="114300" indent="0">
              <a:buNone/>
            </a:pPr>
            <a:r>
              <a:rPr lang="en-US" sz="3600" i="1" dirty="0" smtClean="0"/>
              <a:t>Reviewing terms</a:t>
            </a:r>
            <a:endParaRPr lang="en-US" sz="3600" i="1" dirty="0"/>
          </a:p>
          <a:p>
            <a:pPr marL="11430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A linear equation is </a:t>
            </a:r>
            <a:r>
              <a:rPr lang="en-US" sz="2800" dirty="0">
                <a:solidFill>
                  <a:srgbClr val="FF0000"/>
                </a:solidFill>
              </a:rPr>
              <a:t>the equation for a straight </a:t>
            </a:r>
            <a:r>
              <a:rPr lang="en-US" sz="2800" dirty="0" smtClean="0">
                <a:solidFill>
                  <a:srgbClr val="FF0000"/>
                </a:solidFill>
              </a:rPr>
              <a:t>line </a:t>
            </a:r>
          </a:p>
          <a:p>
            <a:pPr marL="114300" indent="0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An </a:t>
            </a:r>
            <a:r>
              <a:rPr lang="en-US" sz="3200" dirty="0">
                <a:solidFill>
                  <a:srgbClr val="FF0000"/>
                </a:solidFill>
              </a:rPr>
              <a:t>example of a linear equation </a:t>
            </a:r>
            <a:r>
              <a:rPr lang="en-US" sz="3200" dirty="0" smtClean="0">
                <a:solidFill>
                  <a:srgbClr val="FF0000"/>
                </a:solidFill>
              </a:rPr>
              <a:t>is </a:t>
            </a:r>
            <a:r>
              <a:rPr lang="en-US" sz="3200" dirty="0">
                <a:solidFill>
                  <a:srgbClr val="FF0000"/>
                </a:solidFill>
              </a:rPr>
              <a:t>y= 2x + </a:t>
            </a:r>
            <a:r>
              <a:rPr lang="en-US" sz="3200" dirty="0" smtClean="0">
                <a:solidFill>
                  <a:srgbClr val="FF0000"/>
                </a:solidFill>
              </a:rPr>
              <a:t>1</a:t>
            </a:r>
          </a:p>
          <a:p>
            <a:pPr marL="114300" indent="0">
              <a:buNone/>
            </a:pP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4000500"/>
            <a:ext cx="6324600" cy="22860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sz="3600" dirty="0" smtClean="0"/>
              <a:t>Example: 	</a:t>
            </a:r>
            <a:r>
              <a:rPr lang="en-US" sz="3600" dirty="0" smtClean="0">
                <a:solidFill>
                  <a:schemeClr val="accent5"/>
                </a:solidFill>
              </a:rPr>
              <a:t>Y </a:t>
            </a:r>
            <a:r>
              <a:rPr lang="en-US" sz="3600" dirty="0">
                <a:solidFill>
                  <a:schemeClr val="accent5"/>
                </a:solidFill>
              </a:rPr>
              <a:t>= 2x + 1   </a:t>
            </a:r>
          </a:p>
          <a:p>
            <a:r>
              <a:rPr lang="en-US" sz="3600" dirty="0"/>
              <a:t>       1 = 2(0) + 1 </a:t>
            </a:r>
            <a:r>
              <a:rPr lang="en-US" sz="3600" dirty="0" smtClean="0"/>
              <a:t>when </a:t>
            </a:r>
            <a:r>
              <a:rPr lang="en-US" sz="3600" dirty="0"/>
              <a:t>x is 0, y is </a:t>
            </a:r>
            <a:r>
              <a:rPr lang="en-US" sz="3600" dirty="0" smtClean="0"/>
              <a:t>1</a:t>
            </a:r>
            <a:endParaRPr lang="en-US" sz="3600" dirty="0"/>
          </a:p>
          <a:p>
            <a:r>
              <a:rPr lang="en-US" sz="3600" dirty="0"/>
              <a:t>       3 = 2(1) + 1 when x is 1, y is 3</a:t>
            </a:r>
          </a:p>
          <a:p>
            <a:r>
              <a:rPr lang="en-US" sz="3600" dirty="0"/>
              <a:t>       5 = 2(2) + 1 when x is 2, y is 5</a:t>
            </a:r>
          </a:p>
        </p:txBody>
      </p:sp>
    </p:spTree>
    <p:extLst>
      <p:ext uri="{BB962C8B-B14F-4D97-AF65-F5344CB8AC3E}">
        <p14:creationId xmlns:p14="http://schemas.microsoft.com/office/powerpoint/2010/main" val="112514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Quick Notes &amp; Discussion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3340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600" i="1" dirty="0" smtClean="0"/>
              <a:t>New term: </a:t>
            </a:r>
            <a:r>
              <a:rPr lang="en-US" sz="3600" dirty="0" smtClean="0">
                <a:solidFill>
                  <a:schemeClr val="accent2"/>
                </a:solidFill>
              </a:rPr>
              <a:t>scatter plot  </a:t>
            </a:r>
          </a:p>
          <a:p>
            <a:pPr>
              <a:buFontTx/>
              <a:buChar char="-"/>
            </a:pPr>
            <a:r>
              <a:rPr lang="en-US" sz="3600" dirty="0" smtClean="0"/>
              <a:t>A graph of plotted points</a:t>
            </a:r>
          </a:p>
          <a:p>
            <a:pPr>
              <a:buFontTx/>
              <a:buChar char="-"/>
            </a:pPr>
            <a:r>
              <a:rPr lang="en-US" sz="3600" dirty="0" smtClean="0"/>
              <a:t>Uses the same axes to plot data </a:t>
            </a:r>
            <a:br>
              <a:rPr lang="en-US" sz="3600" dirty="0" smtClean="0"/>
            </a:br>
            <a:r>
              <a:rPr lang="en-US" sz="3600" dirty="0" smtClean="0"/>
              <a:t>as line graphs</a:t>
            </a:r>
          </a:p>
          <a:p>
            <a:pPr>
              <a:buFontTx/>
              <a:buChar char="-"/>
            </a:pPr>
            <a:r>
              <a:rPr lang="en-US" sz="3600" dirty="0" smtClean="0"/>
              <a:t>Shows the </a:t>
            </a:r>
            <a:br>
              <a:rPr lang="en-US" sz="3600" dirty="0" smtClean="0"/>
            </a:br>
            <a:r>
              <a:rPr lang="en-US" sz="3600" dirty="0" smtClean="0"/>
              <a:t>relationship </a:t>
            </a:r>
            <a:br>
              <a:rPr lang="en-US" sz="3600" dirty="0" smtClean="0"/>
            </a:br>
            <a:r>
              <a:rPr lang="en-US" sz="3600" dirty="0" smtClean="0"/>
              <a:t>(also called </a:t>
            </a:r>
            <a:br>
              <a:rPr lang="en-US" sz="3600" dirty="0" smtClean="0"/>
            </a:br>
            <a:r>
              <a:rPr lang="en-US" sz="3600" dirty="0" smtClean="0"/>
              <a:t>correlation) </a:t>
            </a:r>
            <a:br>
              <a:rPr lang="en-US" sz="3600" dirty="0" smtClean="0"/>
            </a:br>
            <a:r>
              <a:rPr lang="en-US" sz="3600" dirty="0" smtClean="0"/>
              <a:t>between the variables</a:t>
            </a:r>
          </a:p>
          <a:p>
            <a:pPr marL="777240" lvl="2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u="sng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233236"/>
              </p:ext>
            </p:extLst>
          </p:nvPr>
        </p:nvGraphicFramePr>
        <p:xfrm>
          <a:off x="4419601" y="3276600"/>
          <a:ext cx="3048000" cy="2819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7899"/>
                <a:gridCol w="435531"/>
                <a:gridCol w="435428"/>
                <a:gridCol w="435428"/>
                <a:gridCol w="435428"/>
                <a:gridCol w="435428"/>
                <a:gridCol w="362858"/>
              </a:tblGrid>
              <a:tr h="3184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3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3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3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3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3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3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3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5726" marR="85726" marT="42862" marB="42862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495800" y="3793857"/>
            <a:ext cx="2260327" cy="2378343"/>
            <a:chOff x="4495800" y="3793857"/>
            <a:chExt cx="2260327" cy="2378343"/>
          </a:xfrm>
        </p:grpSpPr>
        <p:cxnSp>
          <p:nvCxnSpPr>
            <p:cNvPr id="5" name="Straight Arrow Connector 4"/>
            <p:cNvCxnSpPr/>
            <p:nvPr/>
          </p:nvCxnSpPr>
          <p:spPr>
            <a:xfrm flipH="1" flipV="1">
              <a:off x="4960729" y="3793857"/>
              <a:ext cx="9039" cy="18288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4927327" y="5626048"/>
              <a:ext cx="1828800" cy="110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096000" y="5587425"/>
              <a:ext cx="41069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 smtClean="0"/>
                <a:t>X</a:t>
              </a:r>
              <a:endParaRPr lang="en-US" b="1" i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95800" y="3891923"/>
              <a:ext cx="39786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 smtClean="0"/>
                <a:t>Y</a:t>
              </a:r>
              <a:endParaRPr lang="en-US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2258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Quick Notes &amp; Discussion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1"/>
            <a:ext cx="7620000" cy="48650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600" i="1" dirty="0" smtClean="0"/>
              <a:t>New </a:t>
            </a:r>
            <a:r>
              <a:rPr lang="en-US" sz="3600" i="1" dirty="0"/>
              <a:t>t</a:t>
            </a:r>
            <a:r>
              <a:rPr lang="en-US" sz="3600" i="1" dirty="0" smtClean="0"/>
              <a:t>erm: </a:t>
            </a:r>
            <a:r>
              <a:rPr lang="en-US" sz="3600" dirty="0" smtClean="0">
                <a:solidFill>
                  <a:schemeClr val="accent2"/>
                </a:solidFill>
              </a:rPr>
              <a:t>positive correlation</a:t>
            </a:r>
          </a:p>
          <a:p>
            <a:r>
              <a:rPr lang="en-US" sz="3200" dirty="0" smtClean="0"/>
              <a:t>When </a:t>
            </a:r>
            <a:r>
              <a:rPr lang="en-US" sz="3200" dirty="0"/>
              <a:t>your data </a:t>
            </a:r>
            <a:r>
              <a:rPr lang="en-US" sz="3200" dirty="0" smtClean="0"/>
              <a:t>plots similar </a:t>
            </a:r>
            <a:br>
              <a:rPr lang="en-US" sz="3200" dirty="0" smtClean="0"/>
            </a:br>
            <a:r>
              <a:rPr lang="en-US" sz="3200" dirty="0" smtClean="0"/>
              <a:t>to </a:t>
            </a:r>
            <a:r>
              <a:rPr lang="en-US" sz="3200" dirty="0"/>
              <a:t>a line going up from left to right </a:t>
            </a:r>
            <a:endParaRPr lang="en-US" sz="3200" dirty="0" smtClean="0"/>
          </a:p>
          <a:p>
            <a:r>
              <a:rPr lang="en-US" sz="3200" dirty="0" smtClean="0"/>
              <a:t>As x-values increase, y-values increase</a:t>
            </a:r>
          </a:p>
          <a:p>
            <a:r>
              <a:rPr lang="en-US" sz="3200" dirty="0"/>
              <a:t>A</a:t>
            </a:r>
            <a:r>
              <a:rPr lang="en-US" sz="3200" dirty="0" smtClean="0"/>
              <a:t> </a:t>
            </a:r>
            <a:r>
              <a:rPr lang="en-US" sz="3200" dirty="0"/>
              <a:t>positive </a:t>
            </a:r>
            <a:r>
              <a:rPr lang="en-US" sz="3200" dirty="0" smtClean="0"/>
              <a:t>slope</a:t>
            </a:r>
            <a:endParaRPr lang="en-US" sz="3200" dirty="0"/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3657600" y="3657600"/>
            <a:ext cx="4610100" cy="283634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2786" y="5181600"/>
            <a:ext cx="3082413" cy="147743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chemeClr val="accent5"/>
                </a:solidFill>
              </a:rPr>
              <a:t>Example</a:t>
            </a:r>
            <a:r>
              <a:rPr lang="en-US" sz="2400" dirty="0">
                <a:solidFill>
                  <a:schemeClr val="accent5"/>
                </a:solidFill>
              </a:rPr>
              <a:t>: The more you exercise, the more calories you burn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72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40"/>
            <a:ext cx="7620000" cy="1143000"/>
          </a:xfr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Quick Notes &amp; Discussion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32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600" i="1" dirty="0"/>
              <a:t>New </a:t>
            </a:r>
            <a:r>
              <a:rPr lang="en-US" sz="3600" i="1" dirty="0" smtClean="0"/>
              <a:t>term: </a:t>
            </a:r>
            <a:r>
              <a:rPr lang="en-US" sz="3600" dirty="0" smtClean="0">
                <a:solidFill>
                  <a:schemeClr val="accent4"/>
                </a:solidFill>
              </a:rPr>
              <a:t>negative correlation</a:t>
            </a:r>
          </a:p>
          <a:p>
            <a:pPr lvl="1"/>
            <a:r>
              <a:rPr lang="en-US" sz="3200" dirty="0" smtClean="0"/>
              <a:t>When </a:t>
            </a:r>
            <a:r>
              <a:rPr lang="en-US" sz="3200" dirty="0"/>
              <a:t>your data </a:t>
            </a:r>
            <a:r>
              <a:rPr lang="en-US" sz="3200" dirty="0" smtClean="0"/>
              <a:t>plots </a:t>
            </a:r>
            <a:r>
              <a:rPr lang="en-US" sz="3200" dirty="0"/>
              <a:t>similar to a line going down from left to right </a:t>
            </a:r>
            <a:endParaRPr lang="en-US" sz="3200" dirty="0" smtClean="0"/>
          </a:p>
          <a:p>
            <a:pPr lvl="1"/>
            <a:r>
              <a:rPr lang="en-US" sz="3200" dirty="0"/>
              <a:t>As x-values increase, y-values decrease</a:t>
            </a:r>
          </a:p>
          <a:p>
            <a:pPr lvl="1"/>
            <a:r>
              <a:rPr lang="en-US" sz="3200" dirty="0" smtClean="0"/>
              <a:t>A </a:t>
            </a:r>
            <a:r>
              <a:rPr lang="en-US" sz="3200" dirty="0"/>
              <a:t>negative </a:t>
            </a:r>
            <a:r>
              <a:rPr lang="en-US" sz="3200" dirty="0" smtClean="0"/>
              <a:t>slope 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3429000" y="4038600"/>
            <a:ext cx="4953000" cy="2819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4923370"/>
            <a:ext cx="3082413" cy="147743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As the bikers’ speed increases, the amount of time to the finish line decreases.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89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Quick Notes &amp; Discussion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2895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i="1" dirty="0"/>
              <a:t>New </a:t>
            </a:r>
            <a:r>
              <a:rPr lang="en-US" sz="3600" i="1" dirty="0" smtClean="0"/>
              <a:t>term</a:t>
            </a:r>
            <a:r>
              <a:rPr lang="en-US" sz="3600" dirty="0" smtClean="0"/>
              <a:t>: </a:t>
            </a:r>
            <a:r>
              <a:rPr lang="en-US" sz="3600" dirty="0" smtClean="0">
                <a:solidFill>
                  <a:schemeClr val="accent5"/>
                </a:solidFill>
              </a:rPr>
              <a:t>no correlation</a:t>
            </a:r>
            <a:endParaRPr lang="en-US" sz="3600" dirty="0">
              <a:solidFill>
                <a:schemeClr val="accent5"/>
              </a:solidFill>
            </a:endParaRPr>
          </a:p>
          <a:p>
            <a:r>
              <a:rPr lang="en-US" sz="3200" dirty="0" smtClean="0"/>
              <a:t>When the data points are all </a:t>
            </a:r>
            <a:r>
              <a:rPr lang="en-US" sz="3200" dirty="0"/>
              <a:t>over the graph and </a:t>
            </a:r>
            <a:r>
              <a:rPr lang="en-US" sz="3200" dirty="0" smtClean="0"/>
              <a:t>no relationship exists </a:t>
            </a:r>
          </a:p>
          <a:p>
            <a:r>
              <a:rPr lang="en-US" sz="3200" dirty="0" smtClean="0"/>
              <a:t>No </a:t>
            </a:r>
            <a:r>
              <a:rPr lang="en-US" sz="3200" dirty="0"/>
              <a:t>pattern </a:t>
            </a:r>
            <a:r>
              <a:rPr lang="en-US" sz="3200" dirty="0" smtClean="0"/>
              <a:t>exists in the </a:t>
            </a:r>
            <a:r>
              <a:rPr lang="en-US" sz="3200" dirty="0"/>
              <a:t>points in </a:t>
            </a:r>
            <a:r>
              <a:rPr lang="en-US" sz="3200" dirty="0" smtClean="0"/>
              <a:t>the graph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3276600" y="3771900"/>
            <a:ext cx="5181600" cy="2828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290" y="4510548"/>
            <a:ext cx="3200400" cy="19812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chemeClr val="accent2"/>
                </a:solidFill>
              </a:rPr>
              <a:t>Example</a:t>
            </a:r>
            <a:r>
              <a:rPr lang="en-US" sz="2400" dirty="0">
                <a:solidFill>
                  <a:schemeClr val="accent2"/>
                </a:solidFill>
              </a:rPr>
              <a:t>: </a:t>
            </a:r>
            <a:r>
              <a:rPr lang="en-US" sz="2400" dirty="0" smtClean="0">
                <a:solidFill>
                  <a:schemeClr val="accent2"/>
                </a:solidFill>
              </a:rPr>
              <a:t>The amount of hours you watch TV in a week and the number of scoops of ice cream you eat in a week.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19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Quick Notes &amp; Discussion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4572000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>
                <a:solidFill>
                  <a:schemeClr val="accent6"/>
                </a:solidFill>
              </a:rPr>
              <a:t>Correlation </a:t>
            </a:r>
            <a:r>
              <a:rPr lang="en-US" sz="3600" b="1" dirty="0">
                <a:solidFill>
                  <a:schemeClr val="accent2"/>
                </a:solidFill>
              </a:rPr>
              <a:t>does not imply causation! </a:t>
            </a:r>
            <a:endParaRPr lang="en-US" sz="3600" b="1" dirty="0" smtClean="0">
              <a:solidFill>
                <a:schemeClr val="accent2"/>
              </a:solidFill>
            </a:endParaRPr>
          </a:p>
          <a:p>
            <a:pPr marL="411480" lvl="1" indent="0">
              <a:buNone/>
            </a:pPr>
            <a:r>
              <a:rPr lang="en-US" sz="3600" dirty="0" smtClean="0"/>
              <a:t>Just </a:t>
            </a:r>
            <a:r>
              <a:rPr lang="en-US" sz="3600" dirty="0"/>
              <a:t>because </a:t>
            </a:r>
            <a:r>
              <a:rPr lang="en-US" sz="3600" dirty="0" smtClean="0"/>
              <a:t>a </a:t>
            </a:r>
            <a:r>
              <a:rPr lang="en-US" sz="3600" dirty="0"/>
              <a:t>strong correlation or relationship </a:t>
            </a:r>
            <a:r>
              <a:rPr lang="en-US" sz="3600" dirty="0" smtClean="0"/>
              <a:t>exists between </a:t>
            </a:r>
            <a:r>
              <a:rPr lang="en-US" sz="3600" dirty="0"/>
              <a:t>two variables, does not mean one caused the </a:t>
            </a:r>
            <a:r>
              <a:rPr lang="en-US" sz="3600" dirty="0" smtClean="0"/>
              <a:t>other! </a:t>
            </a:r>
            <a:endParaRPr lang="en-US" sz="3600" dirty="0"/>
          </a:p>
          <a:p>
            <a:endParaRPr lang="en-US" dirty="0"/>
          </a:p>
        </p:txBody>
      </p:sp>
      <p:pic>
        <p:nvPicPr>
          <p:cNvPr id="1026" name="Picture 2" descr="File:Bob Barr's Prada Styl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59"/>
          <a:stretch/>
        </p:blipFill>
        <p:spPr bwMode="auto">
          <a:xfrm>
            <a:off x="5105400" y="4343400"/>
            <a:ext cx="2746374" cy="222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7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Quick Notes &amp; Discussion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616" y="1295400"/>
            <a:ext cx="7527583" cy="51054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accent2"/>
                </a:solidFill>
              </a:rPr>
              <a:t>Hooke’s law: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 smtClean="0"/>
              <a:t>The force of an elastic object (spring), is directly related to how far the spring is stretched (displacement)</a:t>
            </a:r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18981" y="3763962"/>
            <a:ext cx="7296437" cy="2819400"/>
            <a:chOff x="879764" y="3429000"/>
            <a:chExt cx="7296437" cy="281940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9764" y="3429000"/>
              <a:ext cx="7296437" cy="281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2050564" y="3805535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k</a:t>
              </a:r>
              <a:endParaRPr lang="en-US" sz="2400" b="1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1981200" y="4267200"/>
              <a:ext cx="47087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3886200" y="4225628"/>
            <a:ext cx="4098582" cy="165070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chemeClr val="accent6"/>
                </a:solidFill>
              </a:rPr>
              <a:t>If you exert more force, the spring will have more elastic force</a:t>
            </a:r>
            <a:endParaRPr lang="en-US" sz="3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77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Quick Notes &amp; Discussion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6482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200" dirty="0" smtClean="0"/>
              <a:t>The equation for </a:t>
            </a:r>
            <a:r>
              <a:rPr lang="en-US" sz="3200" dirty="0"/>
              <a:t>Hooke’s </a:t>
            </a:r>
            <a:r>
              <a:rPr lang="en-US" sz="3200" dirty="0" smtClean="0"/>
              <a:t>law </a:t>
            </a:r>
            <a:r>
              <a:rPr lang="en-US" sz="3200" dirty="0"/>
              <a:t>is </a:t>
            </a:r>
            <a:r>
              <a:rPr lang="en-US" sz="4800" b="1" dirty="0" smtClean="0">
                <a:solidFill>
                  <a:schemeClr val="accent5"/>
                </a:solidFill>
              </a:rPr>
              <a:t>F = -</a:t>
            </a:r>
            <a:r>
              <a:rPr lang="en-US" sz="4800" b="1" dirty="0" err="1" smtClean="0">
                <a:solidFill>
                  <a:schemeClr val="accent5"/>
                </a:solidFill>
              </a:rPr>
              <a:t>kx</a:t>
            </a:r>
            <a:endParaRPr lang="en-US" sz="4800" b="1" dirty="0" smtClean="0">
              <a:solidFill>
                <a:schemeClr val="accent5"/>
              </a:solidFill>
            </a:endParaRPr>
          </a:p>
          <a:p>
            <a:pPr marL="274320" lvl="1" indent="0" fontAlgn="base">
              <a:spcBef>
                <a:spcPts val="600"/>
              </a:spcBef>
              <a:buNone/>
            </a:pPr>
            <a:r>
              <a:rPr lang="en-US" sz="2800" dirty="0" smtClean="0">
                <a:solidFill>
                  <a:schemeClr val="accent5"/>
                </a:solidFill>
              </a:rPr>
              <a:t>F</a:t>
            </a:r>
            <a:r>
              <a:rPr lang="en-US" sz="2800" dirty="0" smtClean="0"/>
              <a:t> = spring force (N)</a:t>
            </a:r>
          </a:p>
          <a:p>
            <a:pPr marL="274320" lvl="1" indent="0" fontAlgn="base">
              <a:spcBef>
                <a:spcPts val="600"/>
              </a:spcBef>
              <a:buNone/>
            </a:pPr>
            <a:r>
              <a:rPr lang="en-US" sz="2800" dirty="0">
                <a:solidFill>
                  <a:schemeClr val="accent5"/>
                </a:solidFill>
              </a:rPr>
              <a:t>k</a:t>
            </a:r>
            <a:r>
              <a:rPr lang="en-US" sz="2800" dirty="0" smtClean="0"/>
              <a:t> = </a:t>
            </a:r>
            <a:r>
              <a:rPr lang="en-US" sz="2800" dirty="0"/>
              <a:t>spring constant (N/m</a:t>
            </a:r>
            <a:r>
              <a:rPr lang="en-US" sz="2800" dirty="0" smtClean="0"/>
              <a:t>)</a:t>
            </a:r>
          </a:p>
          <a:p>
            <a:pPr marL="274320" lvl="1" indent="0" fontAlgn="base">
              <a:spcBef>
                <a:spcPts val="600"/>
              </a:spcBef>
              <a:buNone/>
            </a:pPr>
            <a:r>
              <a:rPr lang="en-US" sz="2800" dirty="0" smtClean="0">
                <a:solidFill>
                  <a:schemeClr val="accent5"/>
                </a:solidFill>
              </a:rPr>
              <a:t>x</a:t>
            </a:r>
            <a:r>
              <a:rPr lang="en-US" sz="2800" dirty="0" smtClean="0"/>
              <a:t> </a:t>
            </a:r>
            <a:r>
              <a:rPr lang="en-US" sz="2800" dirty="0"/>
              <a:t>= length of the displacement for the </a:t>
            </a:r>
            <a:r>
              <a:rPr lang="en-US" sz="2800" dirty="0" smtClean="0"/>
              <a:t>spring</a:t>
            </a:r>
            <a:r>
              <a:rPr lang="en-US" sz="2800" dirty="0"/>
              <a:t> </a:t>
            </a:r>
            <a:r>
              <a:rPr lang="en-US" sz="2800" dirty="0" smtClean="0"/>
              <a:t>(m)</a:t>
            </a:r>
          </a:p>
          <a:p>
            <a:pPr marL="114300" indent="0" fontAlgn="base">
              <a:buNone/>
            </a:pPr>
            <a:endParaRPr lang="en-US" sz="1800" dirty="0"/>
          </a:p>
          <a:p>
            <a:pPr marL="274320" lvl="1" fontAlgn="base">
              <a:spcBef>
                <a:spcPts val="600"/>
              </a:spcBef>
            </a:pPr>
            <a:r>
              <a:rPr lang="en-US" sz="2400" dirty="0" smtClean="0"/>
              <a:t>k, the </a:t>
            </a:r>
            <a:r>
              <a:rPr lang="en-US" sz="2400" dirty="0">
                <a:solidFill>
                  <a:schemeClr val="accent6"/>
                </a:solidFill>
              </a:rPr>
              <a:t>spring </a:t>
            </a:r>
            <a:r>
              <a:rPr lang="en-US" sz="2400" dirty="0" smtClean="0">
                <a:solidFill>
                  <a:schemeClr val="accent6"/>
                </a:solidFill>
              </a:rPr>
              <a:t>constant</a:t>
            </a:r>
            <a:r>
              <a:rPr lang="en-US" sz="2400" dirty="0" smtClean="0"/>
              <a:t>, represents how rigid the spring is: 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4"/>
                </a:solidFill>
              </a:rPr>
              <a:t>a high k spring = a highly rigid spring </a:t>
            </a:r>
          </a:p>
          <a:p>
            <a:pPr marL="274320" lvl="1" fontAlgn="base">
              <a:spcBef>
                <a:spcPts val="600"/>
              </a:spcBef>
            </a:pPr>
            <a:r>
              <a:rPr lang="en-US" sz="2400" dirty="0" smtClean="0"/>
              <a:t>When </a:t>
            </a:r>
            <a:r>
              <a:rPr lang="en-US" sz="2400" dirty="0" smtClean="0">
                <a:solidFill>
                  <a:schemeClr val="accent6"/>
                </a:solidFill>
              </a:rPr>
              <a:t>pulling</a:t>
            </a:r>
            <a:r>
              <a:rPr lang="en-US" sz="2400" dirty="0" smtClean="0"/>
              <a:t> a spring, k is negative (-k)</a:t>
            </a:r>
          </a:p>
          <a:p>
            <a:pPr marL="274320" lvl="1" fontAlgn="base">
              <a:spcBef>
                <a:spcPts val="600"/>
              </a:spcBef>
            </a:pPr>
            <a:r>
              <a:rPr lang="en-US" sz="2400" dirty="0" smtClean="0"/>
              <a:t>When </a:t>
            </a:r>
            <a:r>
              <a:rPr lang="en-US" sz="2400" dirty="0" smtClean="0">
                <a:solidFill>
                  <a:schemeClr val="accent6"/>
                </a:solidFill>
              </a:rPr>
              <a:t>pushing</a:t>
            </a:r>
            <a:r>
              <a:rPr lang="en-US" sz="2400" dirty="0" smtClean="0"/>
              <a:t> a spring, k is positive (k)</a:t>
            </a:r>
            <a:endParaRPr lang="en-US" sz="2400" u="sng" dirty="0" smtClean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63649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189" y="50101"/>
            <a:ext cx="7620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Story </a:t>
            </a:r>
            <a:r>
              <a:rPr lang="en-US" dirty="0">
                <a:solidFill>
                  <a:schemeClr val="accent5"/>
                </a:solidFill>
              </a:rPr>
              <a:t>Time: Crazy Town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916" y="1371600"/>
            <a:ext cx="8458200" cy="1759974"/>
          </a:xfrm>
        </p:spPr>
        <p:txBody>
          <a:bodyPr>
            <a:noAutofit/>
          </a:bodyPr>
          <a:lstStyle/>
          <a:p>
            <a:pPr lvl="1"/>
            <a:r>
              <a:rPr lang="en-US" sz="3400" dirty="0" smtClean="0"/>
              <a:t>Listen to the teacher’s </a:t>
            </a:r>
            <a:r>
              <a:rPr lang="en-US" sz="3400" dirty="0" smtClean="0"/>
              <a:t>story</a:t>
            </a:r>
          </a:p>
          <a:p>
            <a:pPr lvl="1"/>
            <a:r>
              <a:rPr lang="en-US" sz="3000" dirty="0"/>
              <a:t>Watch</a:t>
            </a:r>
            <a:r>
              <a:rPr lang="en-US" sz="3000" dirty="0"/>
              <a:t> a five-minute video on bungee jumping</a:t>
            </a:r>
            <a:r>
              <a:rPr lang="en-US" sz="3000" dirty="0" smtClean="0"/>
              <a:t>:</a:t>
            </a:r>
          </a:p>
          <a:p>
            <a:pPr marL="114300" indent="0" algn="ctr">
              <a:buNone/>
            </a:pPr>
            <a:r>
              <a:rPr lang="en-US" sz="2000" u="sng" dirty="0" smtClean="0"/>
              <a:t>https</a:t>
            </a:r>
            <a:r>
              <a:rPr lang="en-US" sz="2000" u="sng" dirty="0"/>
              <a:t>://www.youtube.com/watch?v=RoLjKlHYvzA</a:t>
            </a:r>
            <a:endParaRPr lang="en-US" sz="2000" dirty="0"/>
          </a:p>
          <a:p>
            <a:pPr lvl="1"/>
            <a:endParaRPr lang="en-US" sz="34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3505200"/>
            <a:ext cx="7713921" cy="3009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sz="3600" dirty="0" smtClean="0">
                <a:solidFill>
                  <a:schemeClr val="tx2"/>
                </a:solidFill>
              </a:rPr>
              <a:t>During the video, 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record the following: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3200" dirty="0" smtClean="0"/>
              <a:t>What do you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SEE</a:t>
            </a:r>
            <a:r>
              <a:rPr lang="en-US" sz="3200" dirty="0" smtClean="0"/>
              <a:t>?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3200" dirty="0" smtClean="0"/>
              <a:t>What do you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THINK</a:t>
            </a:r>
            <a:r>
              <a:rPr lang="en-US" sz="3200" dirty="0" smtClean="0">
                <a:solidFill>
                  <a:schemeClr val="accent6"/>
                </a:solidFill>
              </a:rPr>
              <a:t> </a:t>
            </a:r>
            <a:r>
              <a:rPr lang="en-US" sz="3200" dirty="0" smtClean="0"/>
              <a:t>about that?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3200" dirty="0" smtClean="0"/>
              <a:t>What does it make you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WONDER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grpSp>
        <p:nvGrpSpPr>
          <p:cNvPr id="7" name="Group 6"/>
          <p:cNvGrpSpPr/>
          <p:nvPr/>
        </p:nvGrpSpPr>
        <p:grpSpPr>
          <a:xfrm>
            <a:off x="4710303" y="2971800"/>
            <a:ext cx="2828544" cy="2377440"/>
            <a:chOff x="4710303" y="2971800"/>
            <a:chExt cx="2828544" cy="2377440"/>
          </a:xfrm>
        </p:grpSpPr>
        <p:sp>
          <p:nvSpPr>
            <p:cNvPr id="4" name="Isosceles Triangle 3"/>
            <p:cNvSpPr/>
            <p:nvPr/>
          </p:nvSpPr>
          <p:spPr>
            <a:xfrm>
              <a:off x="4710303" y="2971800"/>
              <a:ext cx="2828544" cy="23774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3131574"/>
              <a:ext cx="2647950" cy="2157730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</p:spTree>
    <p:extLst>
      <p:ext uri="{BB962C8B-B14F-4D97-AF65-F5344CB8AC3E}">
        <p14:creationId xmlns:p14="http://schemas.microsoft.com/office/powerpoint/2010/main" val="99603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Notes &amp;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391400" cy="239080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dirty="0" smtClean="0"/>
              <a:t>Tension vs. </a:t>
            </a:r>
            <a:r>
              <a:rPr lang="en-US" sz="3600" dirty="0"/>
              <a:t>o</a:t>
            </a:r>
            <a:r>
              <a:rPr lang="en-US" sz="3600" dirty="0" smtClean="0"/>
              <a:t>verextension</a:t>
            </a:r>
          </a:p>
          <a:p>
            <a:pPr marL="274320" lvl="1" indent="-274320">
              <a:spcBef>
                <a:spcPts val="600"/>
              </a:spcBef>
            </a:pPr>
            <a:r>
              <a:rPr lang="en-US" sz="2800" dirty="0" smtClean="0">
                <a:solidFill>
                  <a:schemeClr val="accent5"/>
                </a:solidFill>
              </a:rPr>
              <a:t>Tension</a:t>
            </a:r>
            <a:r>
              <a:rPr lang="en-US" sz="2800" dirty="0" smtClean="0"/>
              <a:t> (pulling) leads to a more rigid elasticity of the spring</a:t>
            </a:r>
          </a:p>
          <a:p>
            <a:pPr marL="274320" lvl="1" indent="-274320">
              <a:spcBef>
                <a:spcPts val="600"/>
              </a:spcBef>
            </a:pPr>
            <a:r>
              <a:rPr lang="en-US" sz="2800" dirty="0" smtClean="0">
                <a:solidFill>
                  <a:schemeClr val="accent5"/>
                </a:solidFill>
              </a:rPr>
              <a:t>Extension</a:t>
            </a:r>
            <a:r>
              <a:rPr lang="en-US" sz="2800" dirty="0" smtClean="0"/>
              <a:t> can lead to distortion of the string</a:t>
            </a:r>
            <a:endParaRPr lang="en-US" sz="2800" dirty="0" smtClean="0">
              <a:hlinkClick r:id="rId3"/>
            </a:endParaRPr>
          </a:p>
          <a:p>
            <a:endParaRPr lang="en-US" u="sng" dirty="0">
              <a:hlinkClick r:id="rId3"/>
            </a:endParaRPr>
          </a:p>
          <a:p>
            <a:pPr marL="114300" indent="0">
              <a:buNone/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209800" y="3583098"/>
            <a:ext cx="4572000" cy="3178616"/>
            <a:chOff x="2209800" y="3583098"/>
            <a:chExt cx="4572000" cy="3178616"/>
          </a:xfrm>
        </p:grpSpPr>
        <p:grpSp>
          <p:nvGrpSpPr>
            <p:cNvPr id="4" name="Group 3"/>
            <p:cNvGrpSpPr/>
            <p:nvPr/>
          </p:nvGrpSpPr>
          <p:grpSpPr>
            <a:xfrm>
              <a:off x="2209800" y="3583098"/>
              <a:ext cx="4572000" cy="3022387"/>
              <a:chOff x="2209800" y="3583098"/>
              <a:chExt cx="4572000" cy="3022387"/>
            </a:xfrm>
          </p:grpSpPr>
          <p:pic>
            <p:nvPicPr>
              <p:cNvPr id="5122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09800" y="3583098"/>
                <a:ext cx="4572000" cy="30223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Rectangle 4"/>
              <p:cNvSpPr/>
              <p:nvPr/>
            </p:nvSpPr>
            <p:spPr>
              <a:xfrm>
                <a:off x="4861560" y="5334000"/>
                <a:ext cx="1920240" cy="57497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dirty="0" smtClean="0">
                    <a:solidFill>
                      <a:schemeClr val="accent2"/>
                    </a:solidFill>
                  </a:rPr>
                  <a:t>distortion</a:t>
                </a:r>
                <a:endParaRPr lang="en-US" sz="3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4678680" y="4345247"/>
                <a:ext cx="1143000" cy="766250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3200" dirty="0">
                  <a:solidFill>
                    <a:schemeClr val="accent6"/>
                  </a:solidFill>
                </a:endParaRPr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4861560" y="6445778"/>
              <a:ext cx="511277" cy="31593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3200" dirty="0">
                <a:solidFill>
                  <a:schemeClr val="accent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561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Think</a:t>
            </a:r>
            <a:r>
              <a:rPr lang="en-US" dirty="0" smtClean="0"/>
              <a:t> – </a:t>
            </a:r>
            <a:r>
              <a:rPr lang="en-US" dirty="0">
                <a:solidFill>
                  <a:schemeClr val="accent6"/>
                </a:solidFill>
              </a:rPr>
              <a:t>Pair</a:t>
            </a:r>
            <a:r>
              <a:rPr lang="en-US" dirty="0"/>
              <a:t> – </a:t>
            </a:r>
            <a:r>
              <a:rPr lang="en-US" dirty="0" smtClean="0">
                <a:solidFill>
                  <a:schemeClr val="accent5"/>
                </a:solidFill>
              </a:rPr>
              <a:t>Share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u="sng" dirty="0">
              <a:hlinkClick r:id="rId3"/>
            </a:endParaRP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057400"/>
            <a:ext cx="78486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Take 2½ minutes to </a:t>
            </a:r>
            <a:r>
              <a:rPr lang="en-US" sz="3200" dirty="0" smtClean="0">
                <a:solidFill>
                  <a:schemeClr val="accent2"/>
                </a:solidFill>
              </a:rPr>
              <a:t>look over your notes</a:t>
            </a:r>
          </a:p>
          <a:p>
            <a:r>
              <a:rPr lang="en-US" sz="3200" dirty="0" smtClean="0"/>
              <a:t>Take 2½ minutes to </a:t>
            </a:r>
            <a:r>
              <a:rPr lang="en-US" sz="3200" dirty="0" smtClean="0">
                <a:solidFill>
                  <a:schemeClr val="accent6"/>
                </a:solidFill>
              </a:rPr>
              <a:t>share what you learned </a:t>
            </a:r>
            <a:r>
              <a:rPr lang="en-US" sz="3200" dirty="0" smtClean="0"/>
              <a:t>with a partner</a:t>
            </a:r>
          </a:p>
          <a:p>
            <a:r>
              <a:rPr lang="en-US" sz="3200" dirty="0" smtClean="0"/>
              <a:t>Class discussion</a:t>
            </a:r>
            <a:r>
              <a:rPr lang="en-US" sz="3200" dirty="0" smtClean="0">
                <a:solidFill>
                  <a:schemeClr val="accent5"/>
                </a:solidFill>
              </a:rPr>
              <a:t> on what you learned</a:t>
            </a:r>
            <a:endParaRPr lang="en-US" sz="3200" dirty="0">
              <a:solidFill>
                <a:schemeClr val="accent5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591665"/>
            <a:ext cx="2781094" cy="182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850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543800" cy="3581400"/>
          </a:xfr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C</a:t>
            </a:r>
            <a:r>
              <a:rPr lang="en-US" dirty="0" smtClean="0">
                <a:solidFill>
                  <a:schemeClr val="accent5"/>
                </a:solidFill>
              </a:rPr>
              <a:t>reate a Safe </a:t>
            </a:r>
            <a:r>
              <a:rPr lang="en-US" dirty="0">
                <a:solidFill>
                  <a:schemeClr val="accent5"/>
                </a:solidFill>
              </a:rPr>
              <a:t>B</a:t>
            </a:r>
            <a:r>
              <a:rPr lang="en-US" dirty="0" smtClean="0">
                <a:solidFill>
                  <a:schemeClr val="accent5"/>
                </a:solidFill>
              </a:rPr>
              <a:t>ungee </a:t>
            </a:r>
            <a:r>
              <a:rPr lang="en-US" dirty="0">
                <a:solidFill>
                  <a:schemeClr val="accent5"/>
                </a:solidFill>
              </a:rPr>
              <a:t>C</a:t>
            </a:r>
            <a:r>
              <a:rPr lang="en-US" dirty="0" smtClean="0">
                <a:solidFill>
                  <a:schemeClr val="accent5"/>
                </a:solidFill>
              </a:rPr>
              <a:t>ord for Washy!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6"/>
                </a:solidFill>
              </a:rPr>
              <a:t>Discussion</a:t>
            </a:r>
            <a:endParaRPr lang="en-US" dirty="0">
              <a:solidFill>
                <a:schemeClr val="accent6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257800" y="2895600"/>
            <a:ext cx="2613704" cy="3276600"/>
            <a:chOff x="4648200" y="3200400"/>
            <a:chExt cx="2613704" cy="3276600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8200" y="3200400"/>
              <a:ext cx="2613704" cy="327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lc="http://schemas.openxmlformats.org/drawingml/2006/lockedCanvas"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4648200" y="5055473"/>
              <a:ext cx="548640" cy="274218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3600" dirty="0">
                <a:solidFill>
                  <a:srgbClr val="FF0000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858000" y="5055473"/>
              <a:ext cx="365760" cy="274218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3600" dirty="0">
                <a:solidFill>
                  <a:srgbClr val="FF0000"/>
                </a:solidFill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2575560" y="5965563"/>
            <a:ext cx="2971800" cy="6095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solidFill>
                  <a:schemeClr val="accent1"/>
                </a:solidFill>
              </a:rPr>
              <a:t>Hi, Washy!</a:t>
            </a:r>
            <a:r>
              <a:rPr lang="en-US" sz="3200" dirty="0">
                <a:solidFill>
                  <a:schemeClr val="accent1"/>
                </a:solidFill>
                <a:sym typeface="Wingdings" panose="05000000000000000000" pitchFamily="2" charset="2"/>
              </a:rPr>
              <a:t> </a:t>
            </a:r>
            <a:r>
              <a:rPr lang="en-US" sz="32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</a:t>
            </a: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07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Scatter Plot for Table </a:t>
            </a:r>
            <a:r>
              <a:rPr lang="en-US" dirty="0" smtClean="0">
                <a:solidFill>
                  <a:schemeClr val="accent5"/>
                </a:solidFill>
              </a:rPr>
              <a:t>1</a:t>
            </a:r>
            <a:endParaRPr lang="en-US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0" indent="-457200">
              <a:buFont typeface="+mj-lt"/>
              <a:buAutoNum type="arabicPeriod"/>
            </a:pPr>
            <a:r>
              <a:rPr lang="en-US" sz="3200" dirty="0" smtClean="0"/>
              <a:t>What </a:t>
            </a:r>
            <a:r>
              <a:rPr lang="en-US" sz="3200" dirty="0"/>
              <a:t>type of a correlation does your data represent between the number of rubber bands </a:t>
            </a:r>
            <a:r>
              <a:rPr lang="en-US" sz="3200" dirty="0" smtClean="0"/>
              <a:t>and displacement </a:t>
            </a:r>
            <a:r>
              <a:rPr lang="en-US" sz="3200" dirty="0"/>
              <a:t>(jump distance)? </a:t>
            </a:r>
            <a:endParaRPr lang="en-US" sz="32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628650" indent="-514350">
              <a:buFont typeface="+mj-lt"/>
              <a:buAutoNum type="arabicPeriod" startAt="2"/>
            </a:pPr>
            <a:r>
              <a:rPr lang="en-US" sz="3200" dirty="0"/>
              <a:t>Why</a:t>
            </a:r>
            <a:r>
              <a:rPr lang="en-US" sz="3200" dirty="0" smtClean="0"/>
              <a:t> </a:t>
            </a:r>
            <a:r>
              <a:rPr lang="en-US" sz="3200" dirty="0"/>
              <a:t>do you think </a:t>
            </a:r>
            <a:r>
              <a:rPr lang="en-US" sz="3200" dirty="0" smtClean="0"/>
              <a:t>this </a:t>
            </a:r>
            <a:r>
              <a:rPr lang="en-US" sz="3200" dirty="0"/>
              <a:t>type of </a:t>
            </a:r>
            <a:r>
              <a:rPr lang="en-US" sz="3200" dirty="0" smtClean="0"/>
              <a:t>correlation is present?</a:t>
            </a:r>
            <a:r>
              <a:rPr lang="en-US" sz="3200" b="1" dirty="0" smtClean="0"/>
              <a:t> 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59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1143000"/>
          </a:xfr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Slope and Equation of a L</a:t>
            </a:r>
            <a:r>
              <a:rPr lang="en-US" dirty="0" smtClean="0">
                <a:solidFill>
                  <a:schemeClr val="accent5"/>
                </a:solidFill>
              </a:rPr>
              <a:t>ine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382000" cy="4800600"/>
          </a:xfrm>
        </p:spPr>
        <p:txBody>
          <a:bodyPr>
            <a:noAutofit/>
          </a:bodyPr>
          <a:lstStyle/>
          <a:p>
            <a:pPr marL="114300" lvl="0" indent="0">
              <a:buNone/>
            </a:pPr>
            <a:r>
              <a:rPr lang="en-US" dirty="0" smtClean="0"/>
              <a:t>1. </a:t>
            </a:r>
            <a:r>
              <a:rPr lang="en-US" sz="2400" dirty="0" smtClean="0"/>
              <a:t>Calculate </a:t>
            </a:r>
            <a:r>
              <a:rPr lang="en-US" sz="2400" dirty="0"/>
              <a:t>the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slope </a:t>
            </a:r>
            <a:r>
              <a:rPr lang="en-US" sz="2400" dirty="0" smtClean="0"/>
              <a:t>of </a:t>
            </a:r>
            <a:r>
              <a:rPr lang="en-US" sz="2400" dirty="0"/>
              <a:t>the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line of best fit</a:t>
            </a:r>
            <a:r>
              <a:rPr lang="en-US" sz="2400" dirty="0" smtClean="0"/>
              <a:t>.</a:t>
            </a:r>
          </a:p>
          <a:p>
            <a:pPr marL="114300" lvl="0" indent="0">
              <a:buNone/>
            </a:pPr>
            <a:endParaRPr lang="en-US" dirty="0"/>
          </a:p>
          <a:p>
            <a:pPr marL="114300" lvl="0" indent="0">
              <a:buNone/>
            </a:pPr>
            <a:endParaRPr lang="en-US" dirty="0" smtClean="0"/>
          </a:p>
          <a:p>
            <a:pPr marL="114300" lvl="0" indent="0">
              <a:buNone/>
            </a:pPr>
            <a:endParaRPr lang="en-US" dirty="0" smtClean="0"/>
          </a:p>
          <a:p>
            <a:pPr marL="114300" lvl="0" indent="0">
              <a:buNone/>
            </a:pPr>
            <a:r>
              <a:rPr lang="en-US" dirty="0" smtClean="0"/>
              <a:t>2. </a:t>
            </a:r>
            <a:r>
              <a:rPr lang="en-US" sz="2400" dirty="0"/>
              <a:t>Determine the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equation of the line of best </a:t>
            </a:r>
            <a:r>
              <a:rPr lang="en-US" sz="2400" dirty="0"/>
              <a:t>fit using y = mx + b</a:t>
            </a:r>
            <a:r>
              <a:rPr lang="en-US" sz="2400" dirty="0" smtClean="0"/>
              <a:t>.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3. </a:t>
            </a:r>
            <a:r>
              <a:rPr lang="en-US" sz="2400" dirty="0"/>
              <a:t>What does the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slope </a:t>
            </a:r>
            <a:r>
              <a:rPr lang="en-US" sz="2400" dirty="0"/>
              <a:t>represent in this context? </a:t>
            </a:r>
          </a:p>
          <a:p>
            <a:pPr marL="114300" lvl="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4. </a:t>
            </a:r>
            <a:r>
              <a:rPr lang="en-US" sz="2400" dirty="0"/>
              <a:t>What is the y-intercept for your line of best fit?</a:t>
            </a:r>
          </a:p>
          <a:p>
            <a:pPr marL="114300" lvl="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sz="2400" dirty="0" smtClean="0"/>
              <a:t>5. What </a:t>
            </a:r>
            <a:r>
              <a:rPr lang="en-US" sz="2400" dirty="0"/>
              <a:t>does the y-intercept represent in this context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pic>
        <p:nvPicPr>
          <p:cNvPr id="4" name="Picture 3" descr="Macintosh HD:private:var:folders:rh:6_rvwzz903d7x35552lky30c0000gn:T:TemporaryItems:imgres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981200"/>
            <a:ext cx="3789116" cy="106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393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Interpreting Data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20000" cy="4495800"/>
          </a:xfrm>
        </p:spPr>
        <p:txBody>
          <a:bodyPr>
            <a:noAutofit/>
          </a:bodyPr>
          <a:lstStyle/>
          <a:p>
            <a:pPr marL="571500" lvl="0" indent="-457200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2400" dirty="0" smtClean="0"/>
              <a:t>Based </a:t>
            </a:r>
            <a:r>
              <a:rPr lang="en-US" sz="2400" dirty="0"/>
              <a:t>on your data, what was the maximum number of rubber bands that </a:t>
            </a:r>
            <a:r>
              <a:rPr lang="en-US" sz="2400" dirty="0" smtClean="0"/>
              <a:t>enabled Washy </a:t>
            </a:r>
            <a:r>
              <a:rPr lang="en-US" sz="2400" dirty="0"/>
              <a:t>to bungee jump safely? What was the maximum displacement?</a:t>
            </a:r>
          </a:p>
          <a:p>
            <a:pPr marL="571500" lvl="0" indent="-457200">
              <a:spcBef>
                <a:spcPts val="0"/>
              </a:spcBef>
              <a:spcAft>
                <a:spcPts val="2400"/>
              </a:spcAft>
              <a:buFont typeface="+mj-lt"/>
              <a:buAutoNum type="arabicPeriod" startAt="2"/>
            </a:pPr>
            <a:r>
              <a:rPr lang="en-US" sz="2400" dirty="0" smtClean="0"/>
              <a:t>Compare </a:t>
            </a:r>
            <a:r>
              <a:rPr lang="en-US" sz="2400" dirty="0"/>
              <a:t>your result to your hypothesis. What prior knowledge did you </a:t>
            </a:r>
            <a:r>
              <a:rPr lang="en-US" sz="2400" dirty="0" smtClean="0"/>
              <a:t>have, </a:t>
            </a:r>
            <a:r>
              <a:rPr lang="en-US" sz="2400" dirty="0"/>
              <a:t>or </a:t>
            </a:r>
            <a:r>
              <a:rPr lang="en-US" sz="2400" dirty="0" smtClean="0"/>
              <a:t>not have, </a:t>
            </a:r>
            <a:r>
              <a:rPr lang="en-US" sz="2400" dirty="0"/>
              <a:t>that </a:t>
            </a:r>
            <a:r>
              <a:rPr lang="en-US" sz="2400" dirty="0" smtClean="0"/>
              <a:t>guided, </a:t>
            </a:r>
            <a:r>
              <a:rPr lang="en-US" sz="2400" dirty="0"/>
              <a:t>or </a:t>
            </a:r>
            <a:r>
              <a:rPr lang="en-US" sz="2400" dirty="0" smtClean="0"/>
              <a:t>hindered, </a:t>
            </a:r>
            <a:r>
              <a:rPr lang="en-US" sz="2400" dirty="0"/>
              <a:t>your ability to make a good hypothesis</a:t>
            </a:r>
            <a:r>
              <a:rPr lang="en-US" sz="2400" dirty="0" smtClean="0"/>
              <a:t>?</a:t>
            </a:r>
          </a:p>
          <a:p>
            <a:pPr marL="571500" indent="-457200">
              <a:spcBef>
                <a:spcPts val="0"/>
              </a:spcBef>
              <a:spcAft>
                <a:spcPts val="2400"/>
              </a:spcAft>
              <a:buFont typeface="+mj-lt"/>
              <a:buAutoNum type="arabicPeriod" startAt="3"/>
            </a:pPr>
            <a:r>
              <a:rPr lang="en-US" sz="2400" dirty="0" smtClean="0"/>
              <a:t>Based </a:t>
            </a:r>
            <a:r>
              <a:rPr lang="en-US" sz="2400" dirty="0"/>
              <a:t>on your line of best fit, predict the maximum number of rubber bands that would </a:t>
            </a:r>
            <a:r>
              <a:rPr lang="en-US" sz="2400" dirty="0" smtClean="0"/>
              <a:t>enable Washy </a:t>
            </a:r>
            <a:r>
              <a:rPr lang="en-US" sz="2400" dirty="0"/>
              <a:t>to bungee jump safely from a height of </a:t>
            </a:r>
            <a:r>
              <a:rPr lang="en-US" sz="2400" dirty="0" smtClean="0"/>
              <a:t>300 cm</a:t>
            </a:r>
            <a:r>
              <a:rPr lang="en-US" sz="2400" dirty="0"/>
              <a:t>. </a:t>
            </a:r>
            <a:r>
              <a:rPr lang="en-US" sz="2400" dirty="0" smtClean="0"/>
              <a:t>Show </a:t>
            </a:r>
            <a:r>
              <a:rPr lang="en-US" sz="2400" dirty="0"/>
              <a:t>your work. </a:t>
            </a:r>
          </a:p>
        </p:txBody>
      </p:sp>
    </p:spTree>
    <p:extLst>
      <p:ext uri="{BB962C8B-B14F-4D97-AF65-F5344CB8AC3E}">
        <p14:creationId xmlns:p14="http://schemas.microsoft.com/office/powerpoint/2010/main" val="99481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Interpreting </a:t>
            </a:r>
            <a:r>
              <a:rPr lang="en-US" dirty="0" smtClean="0">
                <a:solidFill>
                  <a:schemeClr val="accent5"/>
                </a:solidFill>
              </a:rPr>
              <a:t>Data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>
            <a:noAutofit/>
          </a:bodyPr>
          <a:lstStyle/>
          <a:p>
            <a:pPr marL="571500" lvl="0" indent="-457200">
              <a:spcBef>
                <a:spcPts val="0"/>
              </a:spcBef>
              <a:spcAft>
                <a:spcPts val="2400"/>
              </a:spcAft>
              <a:buFont typeface="+mj-lt"/>
              <a:buAutoNum type="arabicPeriod" startAt="4"/>
            </a:pPr>
            <a:r>
              <a:rPr lang="en-US" sz="2400" dirty="0" smtClean="0"/>
              <a:t>Are your </a:t>
            </a:r>
            <a:r>
              <a:rPr lang="en-US" sz="2400" dirty="0"/>
              <a:t>predictions reliable? </a:t>
            </a:r>
            <a:r>
              <a:rPr lang="en-US" sz="2400" dirty="0" smtClean="0"/>
              <a:t>As you justify </a:t>
            </a:r>
            <a:r>
              <a:rPr lang="en-US" sz="2400" dirty="0"/>
              <a:t>your answer, consider the methods used to </a:t>
            </a:r>
            <a:r>
              <a:rPr lang="en-US" sz="2400" dirty="0" smtClean="0"/>
              <a:t>collect, record and </a:t>
            </a:r>
            <a:r>
              <a:rPr lang="en-US" sz="2400" dirty="0"/>
              <a:t>plot data.</a:t>
            </a:r>
          </a:p>
          <a:p>
            <a:pPr marL="571500" lvl="0" indent="-457200">
              <a:spcBef>
                <a:spcPts val="0"/>
              </a:spcBef>
              <a:spcAft>
                <a:spcPts val="2400"/>
              </a:spcAft>
              <a:buFont typeface="+mj-lt"/>
              <a:buAutoNum type="arabicPeriod" startAt="4"/>
            </a:pPr>
            <a:r>
              <a:rPr lang="en-US" sz="2400" dirty="0" smtClean="0"/>
              <a:t>Do </a:t>
            </a:r>
            <a:r>
              <a:rPr lang="en-US" sz="2400" dirty="0"/>
              <a:t>you think the type and/or width of the rubber band </a:t>
            </a:r>
            <a:r>
              <a:rPr lang="en-US" sz="2400" dirty="0" smtClean="0"/>
              <a:t>affects </a:t>
            </a:r>
            <a:r>
              <a:rPr lang="en-US" sz="2400" dirty="0"/>
              <a:t>the results? How would it?</a:t>
            </a:r>
          </a:p>
          <a:p>
            <a:pPr marL="571500" lvl="0" indent="-457200">
              <a:spcBef>
                <a:spcPts val="0"/>
              </a:spcBef>
              <a:spcAft>
                <a:spcPts val="2400"/>
              </a:spcAft>
              <a:buFont typeface="+mj-lt"/>
              <a:buAutoNum type="arabicPeriod" startAt="4"/>
            </a:pPr>
            <a:r>
              <a:rPr lang="en-US" sz="2400" dirty="0" smtClean="0"/>
              <a:t>Do </a:t>
            </a:r>
            <a:r>
              <a:rPr lang="en-US" sz="2400" dirty="0"/>
              <a:t>you think age of the rubber bands </a:t>
            </a:r>
            <a:r>
              <a:rPr lang="en-US" sz="2400" dirty="0" smtClean="0"/>
              <a:t>affects </a:t>
            </a:r>
            <a:r>
              <a:rPr lang="en-US" sz="2400" dirty="0"/>
              <a:t>the results? That is, what </a:t>
            </a:r>
            <a:r>
              <a:rPr lang="en-US" sz="2400" dirty="0" smtClean="0"/>
              <a:t>would </a:t>
            </a:r>
            <a:r>
              <a:rPr lang="en-US" sz="2400" dirty="0"/>
              <a:t>happen if </a:t>
            </a:r>
            <a:r>
              <a:rPr lang="en-US" sz="2400" dirty="0" smtClean="0"/>
              <a:t>old </a:t>
            </a:r>
            <a:r>
              <a:rPr lang="en-US" sz="2400" dirty="0"/>
              <a:t>rubber </a:t>
            </a:r>
            <a:r>
              <a:rPr lang="en-US" sz="2400" dirty="0" smtClean="0"/>
              <a:t>bands were used?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3488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Scatter Plot for Table </a:t>
            </a:r>
            <a:r>
              <a:rPr lang="en-US" dirty="0" smtClean="0">
                <a:solidFill>
                  <a:schemeClr val="accent5"/>
                </a:solidFill>
              </a:rPr>
              <a:t>2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114800"/>
          </a:xfrm>
        </p:spPr>
        <p:txBody>
          <a:bodyPr>
            <a:normAutofit/>
          </a:bodyPr>
          <a:lstStyle/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What </a:t>
            </a:r>
            <a:r>
              <a:rPr lang="en-US" sz="2400" dirty="0"/>
              <a:t>type of a correlation does your data represent between displacement and the absolute </a:t>
            </a:r>
            <a:r>
              <a:rPr lang="en-US" sz="2400" dirty="0" smtClean="0"/>
              <a:t> </a:t>
            </a:r>
            <a:r>
              <a:rPr lang="en-US" sz="2400" dirty="0"/>
              <a:t>value of the spring constant? </a:t>
            </a:r>
            <a:endParaRPr lang="en-US" sz="2400" dirty="0" smtClean="0"/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endParaRPr lang="en-US" sz="2400" dirty="0" smtClean="0"/>
          </a:p>
          <a:p>
            <a:pPr marL="571500" indent="-457200">
              <a:buFont typeface="+mj-lt"/>
              <a:buAutoNum type="arabicPeriod" startAt="2"/>
            </a:pPr>
            <a:r>
              <a:rPr lang="en-US" sz="2400" dirty="0" smtClean="0"/>
              <a:t>Why </a:t>
            </a:r>
            <a:r>
              <a:rPr lang="en-US" sz="2400" dirty="0"/>
              <a:t>do you think </a:t>
            </a:r>
            <a:r>
              <a:rPr lang="en-US" sz="2400" dirty="0" smtClean="0"/>
              <a:t>this </a:t>
            </a:r>
            <a:r>
              <a:rPr lang="en-US" sz="2400" dirty="0"/>
              <a:t>type of </a:t>
            </a:r>
            <a:r>
              <a:rPr lang="en-US" sz="2400" dirty="0" smtClean="0"/>
              <a:t>correlation is present?</a:t>
            </a:r>
            <a:r>
              <a:rPr lang="en-US" sz="2400" b="1" dirty="0" smtClean="0"/>
              <a:t> </a:t>
            </a:r>
            <a:r>
              <a:rPr lang="en-US" sz="2400" dirty="0">
                <a:solidFill>
                  <a:schemeClr val="tx2"/>
                </a:solidFill>
              </a:rPr>
              <a:t>(Note: Consider Hooke’s </a:t>
            </a:r>
            <a:r>
              <a:rPr lang="en-US" sz="2400" dirty="0" smtClean="0">
                <a:solidFill>
                  <a:schemeClr val="tx2"/>
                </a:solidFill>
              </a:rPr>
              <a:t>law </a:t>
            </a:r>
            <a:r>
              <a:rPr lang="en-US" sz="2400" dirty="0">
                <a:solidFill>
                  <a:schemeClr val="tx2"/>
                </a:solidFill>
              </a:rPr>
              <a:t>and the fact </a:t>
            </a:r>
            <a:r>
              <a:rPr lang="en-US" sz="2400" dirty="0" smtClean="0">
                <a:solidFill>
                  <a:schemeClr val="tx2"/>
                </a:solidFill>
              </a:rPr>
              <a:t>that </a:t>
            </a:r>
            <a:r>
              <a:rPr lang="en-US" sz="2400" dirty="0">
                <a:solidFill>
                  <a:schemeClr val="tx2"/>
                </a:solidFill>
              </a:rPr>
              <a:t>the force </a:t>
            </a:r>
            <a:r>
              <a:rPr lang="en-US" sz="2400" dirty="0" smtClean="0">
                <a:solidFill>
                  <a:schemeClr val="tx2"/>
                </a:solidFill>
              </a:rPr>
              <a:t>did </a:t>
            </a:r>
            <a:r>
              <a:rPr lang="en-US" sz="2400" dirty="0">
                <a:solidFill>
                  <a:schemeClr val="tx2"/>
                </a:solidFill>
              </a:rPr>
              <a:t>not </a:t>
            </a:r>
            <a:r>
              <a:rPr lang="en-US" sz="2400" dirty="0" smtClean="0">
                <a:solidFill>
                  <a:schemeClr val="tx2"/>
                </a:solidFill>
              </a:rPr>
              <a:t>change in the experiment </a:t>
            </a:r>
            <a:r>
              <a:rPr lang="en-US" sz="2400" dirty="0">
                <a:solidFill>
                  <a:schemeClr val="tx2"/>
                </a:solidFill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1128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51"/>
            <a:ext cx="7620000" cy="792162"/>
          </a:xfrm>
        </p:spPr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Define: Force</a:t>
            </a:r>
            <a:endParaRPr lang="en-US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3526"/>
            <a:ext cx="7620000" cy="284747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600" i="1" dirty="0"/>
              <a:t>Force is a </a:t>
            </a:r>
            <a:r>
              <a:rPr lang="en-US" sz="3600" i="1" dirty="0">
                <a:solidFill>
                  <a:schemeClr val="accent6"/>
                </a:solidFill>
              </a:rPr>
              <a:t>push or a pull </a:t>
            </a:r>
            <a:r>
              <a:rPr lang="en-US" sz="3600" i="1" dirty="0"/>
              <a:t>on an object. </a:t>
            </a:r>
            <a:endParaRPr lang="en-US" sz="3600" i="1" dirty="0" smtClean="0"/>
          </a:p>
          <a:p>
            <a:r>
              <a:rPr lang="en-US" sz="3200" dirty="0" smtClean="0"/>
              <a:t>It </a:t>
            </a:r>
            <a:r>
              <a:rPr lang="en-US" sz="3200" dirty="0"/>
              <a:t>results from one object’s interaction with another object. </a:t>
            </a:r>
            <a:endParaRPr lang="en-US" sz="3200" dirty="0" smtClean="0"/>
          </a:p>
          <a:p>
            <a:r>
              <a:rPr lang="en-US" sz="3200" dirty="0" smtClean="0"/>
              <a:t>Unless </a:t>
            </a:r>
            <a:r>
              <a:rPr lang="en-US" sz="3200" dirty="0"/>
              <a:t>it is opposed, a force changes the motion of an object. </a:t>
            </a:r>
          </a:p>
        </p:txBody>
      </p:sp>
      <p:sp>
        <p:nvSpPr>
          <p:cNvPr id="6" name="AutoShape 2" descr="https://s-media-cache-ak0.pinimg.com/originals/11/d1/2b/11d12bb1f26b8a8d1fddda6702c9fca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https://s-media-cache-ak0.pinimg.com/originals/11/d1/2b/11d12bb1f26b8a8d1fddda6702c9fca5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 descr="https://s-media-cache-ak0.pinimg.com/originals/11/d1/2b/11d12bb1f26b8a8d1fddda6702c9fca5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2" descr="Image result for forc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Six images: (background) Photo of a girl pushing the back of a vehicle on country road, (left to right) photo of ride cars on a roller coaster loop, a skateboarder jumps with the board floating below his feet, diagrams showing a ball at the top of a ramp with a catch can at the bottom, diagram showing a pendulum at the high, low and opposite high of a swing, and photo of water gushing through an opening in a river's dam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91"/>
          <a:stretch/>
        </p:blipFill>
        <p:spPr bwMode="auto">
          <a:xfrm>
            <a:off x="0" y="4343400"/>
            <a:ext cx="9144000" cy="240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 rot="277238">
            <a:off x="4832602" y="430952"/>
            <a:ext cx="2971800" cy="914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Write down this definition!</a:t>
            </a:r>
            <a:endParaRPr lang="en-US" sz="1800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32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189" y="50101"/>
            <a:ext cx="7620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Brainstorming &amp; Discussion</a:t>
            </a:r>
            <a:endParaRPr lang="en-US" dirty="0">
              <a:solidFill>
                <a:schemeClr val="accent5"/>
              </a:solidFill>
            </a:endParaRPr>
          </a:p>
        </p:txBody>
      </p:sp>
      <p:pic>
        <p:nvPicPr>
          <p:cNvPr id="2050" name="Picture 2" descr="File:Cintur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8458200" cy="5645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415" y="5181600"/>
            <a:ext cx="8157411" cy="1408471"/>
          </a:xfrm>
        </p:spPr>
        <p:txBody>
          <a:bodyPr>
            <a:noAutofit/>
          </a:bodyPr>
          <a:lstStyle/>
          <a:p>
            <a:pPr lvl="1"/>
            <a:r>
              <a:rPr lang="en-US" sz="3600" dirty="0" smtClean="0"/>
              <a:t>Turn and talk to a partner: </a:t>
            </a:r>
            <a:r>
              <a:rPr lang="en-US" sz="3600" i="1" dirty="0" smtClean="0"/>
              <a:t>Ideas?</a:t>
            </a:r>
          </a:p>
          <a:p>
            <a:pPr lvl="1"/>
            <a:r>
              <a:rPr lang="en-US" sz="3600" dirty="0" smtClean="0"/>
              <a:t>Class discussion</a:t>
            </a:r>
            <a:endParaRPr lang="en-US" sz="3600" dirty="0"/>
          </a:p>
          <a:p>
            <a:pPr lvl="1"/>
            <a:endParaRPr lang="en-US" sz="3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7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Story Time: Crazy Town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7921625" cy="16002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Issue: </a:t>
            </a:r>
            <a:r>
              <a:rPr lang="en-US" sz="3200" dirty="0" smtClean="0"/>
              <a:t>How does the </a:t>
            </a:r>
            <a:r>
              <a:rPr lang="en-US" sz="3200" dirty="0" smtClean="0">
                <a:solidFill>
                  <a:schemeClr val="accent6"/>
                </a:solidFill>
              </a:rPr>
              <a:t>bungee cord length </a:t>
            </a:r>
            <a:r>
              <a:rPr lang="en-US" sz="3200" dirty="0" smtClean="0"/>
              <a:t>impact the distance of the bungee jump fall?</a:t>
            </a:r>
          </a:p>
          <a:p>
            <a:r>
              <a:rPr lang="en-US" sz="2800" dirty="0" smtClean="0"/>
              <a:t>How does this concept relate to force?</a:t>
            </a:r>
          </a:p>
        </p:txBody>
      </p:sp>
      <p:sp>
        <p:nvSpPr>
          <p:cNvPr id="6" name="AutoShape 2" descr="https://s-media-cache-ak0.pinimg.com/originals/11/d1/2b/11d12bb1f26b8a8d1fddda6702c9fca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https://s-media-cache-ak0.pinimg.com/originals/11/d1/2b/11d12bb1f26b8a8d1fddda6702c9fca5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 descr="https://s-media-cache-ak0.pinimg.com/originals/11/d1/2b/11d12bb1f26b8a8d1fddda6702c9fca5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2" descr="Image result for forc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02" y="3320325"/>
            <a:ext cx="2781094" cy="182880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271104" y="6250865"/>
            <a:ext cx="8078223" cy="567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800"/>
              </a:spcAft>
              <a:buFont typeface="Arial" pitchFamily="34" charset="0"/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SHARE</a:t>
            </a:r>
            <a:r>
              <a:rPr lang="en-US" sz="2400" dirty="0" smtClean="0">
                <a:solidFill>
                  <a:srgbClr val="0070C0"/>
                </a:solidFill>
              </a:rPr>
              <a:t>: </a:t>
            </a:r>
            <a:r>
              <a:rPr lang="en-US" sz="2400" dirty="0" smtClean="0"/>
              <a:t>What are some your ideas about bungee cord length?</a:t>
            </a:r>
          </a:p>
          <a:p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7975" y="5426624"/>
            <a:ext cx="7769225" cy="7250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800"/>
              </a:spcAft>
              <a:buFont typeface="Arial" pitchFamily="34" charset="0"/>
              <a:buNone/>
            </a:pPr>
            <a:r>
              <a:rPr lang="en-US" sz="2400" dirty="0" smtClean="0">
                <a:solidFill>
                  <a:schemeClr val="accent6"/>
                </a:solidFill>
              </a:rPr>
              <a:t>PAIR</a:t>
            </a:r>
            <a:r>
              <a:rPr lang="en-US" sz="2400" dirty="0" smtClean="0">
                <a:solidFill>
                  <a:srgbClr val="0070C0"/>
                </a:solidFill>
              </a:rPr>
              <a:t>: </a:t>
            </a:r>
            <a:r>
              <a:rPr lang="en-US" sz="2400" dirty="0" smtClean="0"/>
              <a:t>Now p</a:t>
            </a:r>
            <a:r>
              <a:rPr lang="en-US" sz="2400" dirty="0" smtClean="0"/>
              <a:t>air </a:t>
            </a:r>
            <a:r>
              <a:rPr lang="en-US" sz="2400" dirty="0" smtClean="0"/>
              <a:t>up with </a:t>
            </a:r>
            <a:r>
              <a:rPr lang="en-US" sz="2400" dirty="0" smtClean="0"/>
              <a:t>another student </a:t>
            </a:r>
            <a:r>
              <a:rPr lang="en-US" sz="2400" dirty="0" smtClean="0"/>
              <a:t>and discuss your thoughts on this issue.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475703" y="3200400"/>
            <a:ext cx="4873624" cy="2092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THINK</a:t>
            </a:r>
            <a:r>
              <a:rPr lang="en-US" sz="2400" dirty="0" smtClean="0">
                <a:solidFill>
                  <a:srgbClr val="0070C0"/>
                </a:solidFill>
              </a:rPr>
              <a:t>: </a:t>
            </a:r>
            <a:r>
              <a:rPr lang="en-US" sz="2400" dirty="0" smtClean="0"/>
              <a:t>Write down the following</a:t>
            </a:r>
            <a:r>
              <a:rPr lang="en-US" sz="2400" dirty="0" smtClean="0"/>
              <a:t>: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2400" b="1" i="1" dirty="0" smtClean="0"/>
              <a:t>Do </a:t>
            </a:r>
            <a:r>
              <a:rPr lang="en-US" sz="2400" b="1" i="1" dirty="0" smtClean="0"/>
              <a:t>you think that the cord length is an issue </a:t>
            </a:r>
            <a:r>
              <a:rPr lang="en-US" sz="2400" b="1" i="1" dirty="0" smtClean="0"/>
              <a:t>to </a:t>
            </a:r>
            <a:r>
              <a:rPr lang="en-US" sz="2400" b="1" i="1" dirty="0" smtClean="0"/>
              <a:t>consider when designing a ride for Crazy Town? </a:t>
            </a:r>
            <a:endParaRPr lang="en-US" sz="2400" b="1" i="1" dirty="0" smtClean="0"/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2400" dirty="0" smtClean="0"/>
              <a:t>Explain </a:t>
            </a:r>
            <a:r>
              <a:rPr lang="en-US" sz="2400" dirty="0" smtClean="0"/>
              <a:t>in writing why or why </a:t>
            </a:r>
            <a:r>
              <a:rPr lang="en-US" sz="2400" dirty="0" smtClean="0"/>
              <a:t>not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0946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543800" cy="3200400"/>
          </a:xfrm>
        </p:spPr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Create a Safe </a:t>
            </a:r>
            <a:r>
              <a:rPr lang="en-US" dirty="0">
                <a:solidFill>
                  <a:schemeClr val="accent5"/>
                </a:solidFill>
              </a:rPr>
              <a:t>B</a:t>
            </a:r>
            <a:r>
              <a:rPr lang="en-US" dirty="0" smtClean="0">
                <a:solidFill>
                  <a:schemeClr val="accent5"/>
                </a:solidFill>
              </a:rPr>
              <a:t>ungee </a:t>
            </a:r>
            <a:r>
              <a:rPr lang="en-US" dirty="0">
                <a:solidFill>
                  <a:schemeClr val="accent5"/>
                </a:solidFill>
              </a:rPr>
              <a:t>C</a:t>
            </a:r>
            <a:r>
              <a:rPr lang="en-US" dirty="0" smtClean="0">
                <a:solidFill>
                  <a:schemeClr val="accent5"/>
                </a:solidFill>
              </a:rPr>
              <a:t>ord for Washy!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2"/>
                </a:solidFill>
              </a:rPr>
              <a:t>Notes</a:t>
            </a:r>
            <a:endParaRPr lang="en-US" dirty="0">
              <a:solidFill>
                <a:schemeClr val="accent2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648200" y="3200400"/>
            <a:ext cx="2613704" cy="3276600"/>
            <a:chOff x="4648200" y="3200400"/>
            <a:chExt cx="2613704" cy="32766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8200" y="3200400"/>
              <a:ext cx="2613704" cy="327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4648200" y="5055473"/>
              <a:ext cx="548640" cy="274218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3600" dirty="0">
                <a:solidFill>
                  <a:srgbClr val="FF0000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858000" y="5055473"/>
              <a:ext cx="365760" cy="274218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3600" dirty="0">
                <a:solidFill>
                  <a:srgbClr val="FF0000"/>
                </a:solidFill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8" name="Content Placeholder 2"/>
          <p:cNvSpPr txBox="1">
            <a:spLocks/>
          </p:cNvSpPr>
          <p:nvPr/>
        </p:nvSpPr>
        <p:spPr>
          <a:xfrm>
            <a:off x="2118404" y="6096000"/>
            <a:ext cx="2971800" cy="6095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I’m Washy!</a:t>
            </a:r>
            <a:r>
              <a:rPr lang="en-US" sz="3200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sz="32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</a:t>
            </a:r>
            <a:endParaRPr lang="en-US" sz="1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29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5"/>
                </a:solidFill>
              </a:rPr>
              <a:t>Activity Objectives: Write </a:t>
            </a:r>
            <a:r>
              <a:rPr lang="en-US" sz="4400" dirty="0">
                <a:solidFill>
                  <a:schemeClr val="accent5"/>
                </a:solidFill>
              </a:rPr>
              <a:t>D</a:t>
            </a:r>
            <a:r>
              <a:rPr lang="en-US" sz="4400" dirty="0" smtClean="0">
                <a:solidFill>
                  <a:schemeClr val="accent5"/>
                </a:solidFill>
              </a:rPr>
              <a:t>own</a:t>
            </a:r>
            <a:endParaRPr lang="en-US" sz="44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76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400" dirty="0" smtClean="0"/>
              <a:t>The executives want </a:t>
            </a:r>
            <a:r>
              <a:rPr lang="en-US" sz="3400" dirty="0"/>
              <a:t>y</a:t>
            </a:r>
            <a:r>
              <a:rPr lang="en-US" sz="3400" dirty="0" smtClean="0"/>
              <a:t>ou to </a:t>
            </a:r>
            <a:r>
              <a:rPr lang="en-US" sz="3400" i="1" dirty="0" smtClean="0"/>
              <a:t>infer</a:t>
            </a:r>
            <a:r>
              <a:rPr lang="en-US" sz="3400" dirty="0" smtClean="0"/>
              <a:t> </a:t>
            </a:r>
            <a:br>
              <a:rPr lang="en-US" sz="3400" dirty="0" smtClean="0"/>
            </a:br>
            <a:r>
              <a:rPr lang="en-US" sz="3400" dirty="0" smtClean="0"/>
              <a:t>and </a:t>
            </a:r>
            <a:r>
              <a:rPr lang="en-US" sz="3400" i="1" dirty="0"/>
              <a:t>measure</a:t>
            </a:r>
            <a:r>
              <a:rPr lang="en-US" sz="3400" dirty="0"/>
              <a:t> the </a:t>
            </a:r>
            <a:r>
              <a:rPr lang="en-US" sz="3400" i="1" dirty="0"/>
              <a:t>falling</a:t>
            </a:r>
            <a:r>
              <a:rPr lang="en-US" sz="3400" dirty="0"/>
              <a:t> distance </a:t>
            </a: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 smtClean="0"/>
              <a:t>for </a:t>
            </a:r>
            <a:r>
              <a:rPr lang="en-US" sz="3400" dirty="0"/>
              <a:t>different bungee </a:t>
            </a:r>
            <a:r>
              <a:rPr lang="en-US" sz="3400" dirty="0" smtClean="0"/>
              <a:t>lengths</a:t>
            </a:r>
            <a:br>
              <a:rPr lang="en-US" sz="3400" dirty="0" smtClean="0"/>
            </a:br>
            <a:r>
              <a:rPr lang="en-US" sz="3400" dirty="0" smtClean="0"/>
              <a:t>(</a:t>
            </a:r>
            <a:r>
              <a:rPr lang="en-US" sz="3400" dirty="0"/>
              <a:t>This is called </a:t>
            </a:r>
            <a:r>
              <a:rPr lang="en-US" sz="3400" dirty="0" smtClean="0">
                <a:solidFill>
                  <a:schemeClr val="accent4"/>
                </a:solidFill>
              </a:rPr>
              <a:t>displacement</a:t>
            </a:r>
            <a:r>
              <a:rPr lang="en-US" sz="3400" dirty="0" smtClean="0"/>
              <a:t>)</a:t>
            </a:r>
            <a:endParaRPr lang="en-US" sz="34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400" dirty="0" smtClean="0"/>
              <a:t>This ride should be </a:t>
            </a:r>
            <a:r>
              <a:rPr lang="en-US" sz="3400" dirty="0" smtClean="0">
                <a:solidFill>
                  <a:schemeClr val="accent5"/>
                </a:solidFill>
              </a:rPr>
              <a:t>thrilling, yet safe</a:t>
            </a:r>
            <a:endParaRPr lang="en-US" sz="34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400" dirty="0" smtClean="0">
                <a:solidFill>
                  <a:schemeClr val="accent6"/>
                </a:solidFill>
              </a:rPr>
              <a:t>Find </a:t>
            </a:r>
            <a:r>
              <a:rPr lang="en-US" sz="3400" dirty="0">
                <a:solidFill>
                  <a:schemeClr val="accent6"/>
                </a:solidFill>
              </a:rPr>
              <a:t>the maximum length of the cord </a:t>
            </a:r>
            <a:r>
              <a:rPr lang="en-US" sz="3400" dirty="0"/>
              <a:t>to get as close to the ground without a </a:t>
            </a:r>
            <a:r>
              <a:rPr lang="en-US" sz="3400" dirty="0" smtClean="0"/>
              <a:t>splat </a:t>
            </a:r>
            <a:endParaRPr lang="en-US" sz="3400" dirty="0"/>
          </a:p>
        </p:txBody>
      </p:sp>
      <p:pic>
        <p:nvPicPr>
          <p:cNvPr id="3074" name="Picture 2" descr="Bungee Jumping Cartoon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066800"/>
            <a:ext cx="1981200" cy="2669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38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620000" cy="1143000"/>
          </a:xfrm>
        </p:spPr>
        <p:txBody>
          <a:bodyPr/>
          <a:lstStyle/>
          <a:p>
            <a:r>
              <a:rPr lang="en-US" sz="4400" dirty="0">
                <a:solidFill>
                  <a:schemeClr val="accent5"/>
                </a:solidFill>
              </a:rPr>
              <a:t>Activity Objectives: Write Down</a:t>
            </a:r>
            <a:endParaRPr lang="en-US" sz="20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15200" cy="1524000"/>
          </a:xfrm>
        </p:spPr>
        <p:txBody>
          <a:bodyPr/>
          <a:lstStyle/>
          <a:p>
            <a:pPr marL="114300" indent="0">
              <a:buNone/>
            </a:pPr>
            <a:r>
              <a:rPr lang="en-US" sz="3600" dirty="0" smtClean="0"/>
              <a:t>Use </a:t>
            </a:r>
            <a:r>
              <a:rPr lang="en-US" sz="3600" dirty="0"/>
              <a:t>this information to </a:t>
            </a:r>
            <a:r>
              <a:rPr lang="en-US" sz="3600" i="1" dirty="0"/>
              <a:t>find the </a:t>
            </a:r>
            <a:r>
              <a:rPr lang="en-US" sz="3600" i="1" dirty="0" smtClean="0"/>
              <a:t>force</a:t>
            </a:r>
            <a:r>
              <a:rPr lang="en-US" sz="3600" dirty="0" smtClean="0"/>
              <a:t> of </a:t>
            </a:r>
            <a:r>
              <a:rPr lang="en-US" sz="3600" dirty="0"/>
              <a:t>the bungee </a:t>
            </a:r>
            <a:r>
              <a:rPr lang="en-US" sz="3600" dirty="0" smtClean="0"/>
              <a:t>jumping  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87"/>
          <a:stretch/>
        </p:blipFill>
        <p:spPr bwMode="auto">
          <a:xfrm>
            <a:off x="2412566" y="4273289"/>
            <a:ext cx="3404467" cy="2078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695295" y="3473454"/>
            <a:ext cx="3891742" cy="73511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solidFill>
                  <a:srgbClr val="FF0000"/>
                </a:solidFill>
                <a:effectLst/>
                <a:ea typeface="Calibri"/>
                <a:cs typeface="Times New Roman"/>
              </a:rPr>
              <a:t>Displacement = ???</a:t>
            </a:r>
            <a:endParaRPr lang="en-US" sz="3600" dirty="0">
              <a:solidFill>
                <a:srgbClr val="FF0000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4228234"/>
            <a:ext cx="2514600" cy="73511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solidFill>
                  <a:srgbClr val="FF0000"/>
                </a:solidFill>
                <a:effectLst/>
                <a:ea typeface="Calibri"/>
                <a:cs typeface="Times New Roman"/>
              </a:rPr>
              <a:t>Force = ???</a:t>
            </a:r>
            <a:endParaRPr lang="en-US" sz="3600" dirty="0">
              <a:solidFill>
                <a:srgbClr val="FF0000"/>
              </a:solidFill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258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58" y="2938534"/>
            <a:ext cx="6395766" cy="2773835"/>
          </a:xfrm>
        </p:spPr>
        <p:txBody>
          <a:bodyPr>
            <a:noAutofit/>
          </a:bodyPr>
          <a:lstStyle/>
          <a:p>
            <a:r>
              <a:rPr lang="en-US" sz="3200" dirty="0" smtClean="0"/>
              <a:t>Also </a:t>
            </a:r>
            <a:r>
              <a:rPr lang="en-US" sz="3200" dirty="0"/>
              <a:t>use </a:t>
            </a:r>
            <a:r>
              <a:rPr lang="en-US" sz="3200" i="1" dirty="0" smtClean="0">
                <a:solidFill>
                  <a:schemeClr val="accent6"/>
                </a:solidFill>
              </a:rPr>
              <a:t>scatter plots </a:t>
            </a:r>
            <a:r>
              <a:rPr lang="en-US" sz="3200" dirty="0"/>
              <a:t>and </a:t>
            </a:r>
            <a:r>
              <a:rPr lang="en-US" sz="3200" i="1" dirty="0">
                <a:solidFill>
                  <a:schemeClr val="accent5"/>
                </a:solidFill>
              </a:rPr>
              <a:t>linear equations</a:t>
            </a:r>
            <a:r>
              <a:rPr lang="en-US" sz="3200" dirty="0"/>
              <a:t> to predict the maximum length of </a:t>
            </a:r>
            <a:r>
              <a:rPr lang="en-US" sz="3200" dirty="0" smtClean="0"/>
              <a:t>the bungee </a:t>
            </a:r>
            <a:r>
              <a:rPr lang="en-US" sz="3200" dirty="0"/>
              <a:t>cord for a safe fall and </a:t>
            </a:r>
            <a:r>
              <a:rPr lang="en-US" sz="3200" dirty="0" smtClean="0"/>
              <a:t>return</a:t>
            </a:r>
            <a:endParaRPr lang="en-US" sz="3200" dirty="0"/>
          </a:p>
        </p:txBody>
      </p:sp>
      <p:sp>
        <p:nvSpPr>
          <p:cNvPr id="4" name="AutoShape 2" descr="https://encrypted-tbn2.gstatic.com/images?q=tbn:ANd9GcT0EVW7YCeYVxNve62tzJ3AG3iDsFnj7ahJUEKVU4hQsLL069S73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s://encrypted-tbn2.gstatic.com/images?q=tbn:ANd9GcT0EVW7YCeYVxNve62tzJ3AG3iDsFnj7ahJUEKVU4hQsLL069S73Q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 descr="Macintosh HD:Users:admin:Desktop:Screen Shot 2015-08-03 at 3.38.09 PM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447" y="4949148"/>
            <a:ext cx="2935618" cy="172059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533400" y="228600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solidFill>
                  <a:schemeClr val="accent5"/>
                </a:solidFill>
              </a:rPr>
              <a:t>Activity Objectives: Write Down</a:t>
            </a:r>
            <a:endParaRPr lang="en-US" sz="20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324" y="1262359"/>
            <a:ext cx="1872705" cy="2735905"/>
          </a:xfrm>
          <a:prstGeom prst="rect">
            <a:avLst/>
          </a:prstGeom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32558" y="1705149"/>
            <a:ext cx="6705600" cy="12379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Use an equation called </a:t>
            </a:r>
            <a:r>
              <a:rPr lang="en-US" sz="3200" i="1" dirty="0" smtClean="0">
                <a:solidFill>
                  <a:schemeClr val="accent2"/>
                </a:solidFill>
              </a:rPr>
              <a:t>Hooke’s law </a:t>
            </a:r>
            <a:r>
              <a:rPr lang="en-US" sz="3200" dirty="0" smtClean="0"/>
              <a:t>to calculate the </a:t>
            </a:r>
            <a:r>
              <a:rPr lang="en-US" sz="3200" dirty="0" smtClean="0">
                <a:solidFill>
                  <a:schemeClr val="accent4"/>
                </a:solidFill>
              </a:rPr>
              <a:t>spring constant (k)  </a:t>
            </a:r>
          </a:p>
        </p:txBody>
      </p:sp>
      <p:pic>
        <p:nvPicPr>
          <p:cNvPr id="2050" name="Picture 1" descr="cid:image002.png@01D1230D.22E8BC8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729" y="4201849"/>
            <a:ext cx="24003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956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339</TotalTime>
  <Words>1656</Words>
  <Application>Microsoft Office PowerPoint</Application>
  <PresentationFormat>On-screen Show (4:3)</PresentationFormat>
  <Paragraphs>200</Paragraphs>
  <Slides>27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Cambria</vt:lpstr>
      <vt:lpstr>Times</vt:lpstr>
      <vt:lpstr>Times New Roman</vt:lpstr>
      <vt:lpstr>Wingdings</vt:lpstr>
      <vt:lpstr>Adjacency</vt:lpstr>
      <vt:lpstr>Engineering Design Challenge:  To Create a  Safe Bungee  Cord for  Washy</vt:lpstr>
      <vt:lpstr>Story Time: Crazy Town</vt:lpstr>
      <vt:lpstr>Define: Force</vt:lpstr>
      <vt:lpstr>Brainstorming &amp; Discussion</vt:lpstr>
      <vt:lpstr>Story Time: Crazy Town</vt:lpstr>
      <vt:lpstr>Create a Safe Bungee Cord for Washy!  Notes</vt:lpstr>
      <vt:lpstr>Activity Objectives: Write Down</vt:lpstr>
      <vt:lpstr>Activity Objectives: Write Down</vt:lpstr>
      <vt:lpstr>PowerPoint Presentation</vt:lpstr>
      <vt:lpstr>Activity Objectives</vt:lpstr>
      <vt:lpstr>Quick Notes &amp; Discussion</vt:lpstr>
      <vt:lpstr>Quick Notes and Discussion</vt:lpstr>
      <vt:lpstr>Quick Notes &amp; Discussion</vt:lpstr>
      <vt:lpstr>Quick Notes &amp; Discussion</vt:lpstr>
      <vt:lpstr>Quick Notes &amp; Discussion</vt:lpstr>
      <vt:lpstr>Quick Notes &amp; Discussion</vt:lpstr>
      <vt:lpstr>Quick Notes &amp; Discussion</vt:lpstr>
      <vt:lpstr>Quick Notes &amp; Discussion</vt:lpstr>
      <vt:lpstr>Quick Notes &amp; Discussion</vt:lpstr>
      <vt:lpstr>Quick Notes &amp; Discussion</vt:lpstr>
      <vt:lpstr>Think – Pair – Share</vt:lpstr>
      <vt:lpstr>Create a Safe Bungee Cord for Washy! Discussion</vt:lpstr>
      <vt:lpstr>Scatter Plot for Table 1</vt:lpstr>
      <vt:lpstr>Slope and Equation of a Line</vt:lpstr>
      <vt:lpstr>Interpreting Data</vt:lpstr>
      <vt:lpstr>Interpreting Data</vt:lpstr>
      <vt:lpstr>Scatter Plot for Table 2</vt:lpstr>
    </vt:vector>
  </TitlesOfParts>
  <Company>NYCDOE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Denise</cp:lastModifiedBy>
  <cp:revision>50</cp:revision>
  <dcterms:created xsi:type="dcterms:W3CDTF">2015-08-03T15:51:31Z</dcterms:created>
  <dcterms:modified xsi:type="dcterms:W3CDTF">2015-12-02T05:36:03Z</dcterms:modified>
</cp:coreProperties>
</file>