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1" r:id="rId4"/>
    <p:sldId id="263" r:id="rId5"/>
    <p:sldId id="270" r:id="rId6"/>
    <p:sldId id="264" r:id="rId7"/>
    <p:sldId id="271" r:id="rId8"/>
    <p:sldId id="265" r:id="rId9"/>
    <p:sldId id="266" r:id="rId10"/>
    <p:sldId id="272" r:id="rId11"/>
    <p:sldId id="267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49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286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67D1C-3A4B-4472-B2EA-58705791D7C5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69036-0704-4003-A4A9-8A5DD85FF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3451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05C435-A302-4555-8A90-D8B4962A4D6A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CC3FCD-E29C-47C0-877F-3BD2F09E66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01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Microsoft clipart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C3FCD-E29C-47C0-877F-3BD2F09E6680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0383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http://commons.wikimedia.org/wiki/File:Pumpkin-Pie-Slice.jpg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C3FCD-E29C-47C0-877F-3BD2F09E668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62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C3FCD-E29C-47C0-877F-3BD2F09E668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31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 source: http://commons.wikimedia.org/wiki/File:Sale_sign.jpg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C3FCD-E29C-47C0-877F-3BD2F09E668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1841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Video takes 5:25</a:t>
            </a:r>
            <a:r>
              <a:rPr lang="en-US" baseline="0" dirty="0" smtClean="0"/>
              <a:t> </a:t>
            </a:r>
            <a:r>
              <a:rPr lang="en-US" dirty="0" smtClean="0"/>
              <a:t>minutes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https://www.khanacademy.org/math/arithmetic/decimals/percent_tutorial/v/representing-a-number-as-a-decimal--percent--and-fraction-2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CC3FCD-E29C-47C0-877F-3BD2F09E6680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4568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2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ctr">
              <a:defRPr sz="4400" b="1">
                <a:solidFill>
                  <a:srgbClr val="C00000"/>
                </a:solidFill>
                <a:latin typeface="Maiandra GD" panose="020E0502030308020204" pitchFamily="34" charset="0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>
            <a:lvl1pPr>
              <a:defRPr>
                <a:solidFill>
                  <a:srgbClr val="7030A0"/>
                </a:solidFill>
                <a:latin typeface="Maiandra GD" panose="020E0502030308020204" pitchFamily="34" charset="0"/>
              </a:defRPr>
            </a:lvl1pPr>
            <a:lvl2pPr>
              <a:defRPr>
                <a:solidFill>
                  <a:srgbClr val="7030A0"/>
                </a:solidFill>
                <a:latin typeface="Maiandra GD" panose="020E0502030308020204" pitchFamily="34" charset="0"/>
              </a:defRPr>
            </a:lvl2pPr>
            <a:lvl3pPr>
              <a:defRPr>
                <a:solidFill>
                  <a:srgbClr val="7030A0"/>
                </a:solidFill>
                <a:latin typeface="Maiandra GD" panose="020E0502030308020204" pitchFamily="34" charset="0"/>
              </a:defRPr>
            </a:lvl3pPr>
            <a:lvl4pPr>
              <a:defRPr>
                <a:solidFill>
                  <a:srgbClr val="7030A0"/>
                </a:solidFill>
                <a:latin typeface="Maiandra GD" panose="020E0502030308020204" pitchFamily="34" charset="0"/>
              </a:defRPr>
            </a:lvl4pPr>
            <a:lvl5pPr>
              <a:defRPr>
                <a:solidFill>
                  <a:srgbClr val="7030A0"/>
                </a:solidFill>
                <a:latin typeface="Maiandra GD" panose="020E0502030308020204" pitchFamily="34" charset="0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6D35B15-C70F-481C-A2AE-75EE8F22B29D}" type="datetimeFigureOut">
              <a:rPr lang="en-US" smtClean="0"/>
              <a:pPr/>
              <a:t>6/24/2013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DADED5A-FCD3-4888-B5D6-AC7DD992C33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505930"/>
            <a:ext cx="8915400" cy="1470025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latin typeface="Maiandra GD" panose="020E0502030308020204" pitchFamily="34" charset="0"/>
              </a:rPr>
              <a:t>Decimals, Fractions &amp; Percentages</a:t>
            </a:r>
            <a:endParaRPr lang="en-US" sz="4400" b="1" dirty="0">
              <a:latin typeface="Maiandra GD" panose="020E050203030802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2743200"/>
            <a:ext cx="2062237" cy="28722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Maiandra GD" panose="020E0502030308020204" pitchFamily="34" charset="0"/>
              </a:rPr>
              <a:t>Decimal to Percentage</a:t>
            </a:r>
            <a:endParaRPr lang="en-US" sz="6000" b="1" dirty="0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2057400"/>
            <a:ext cx="3749040" cy="3962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0.85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0.85</a:t>
            </a:r>
            <a:endParaRPr lang="en-US" sz="32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33950" y="2057400"/>
            <a:ext cx="3749040" cy="3962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0.2</a:t>
            </a:r>
          </a:p>
          <a:p>
            <a:pPr marL="0" indent="0" algn="ctr"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0.20</a:t>
            </a:r>
            <a:endParaRPr lang="en-US" sz="32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641138" y="1295400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619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0" y="781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0418" y="3086026"/>
            <a:ext cx="533400" cy="99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3856" y="3086026"/>
            <a:ext cx="533400" cy="12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1919097" y="3722534"/>
            <a:ext cx="1494320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85%</a:t>
            </a:r>
            <a:endParaRPr lang="en-US" sz="48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97273" y="3733800"/>
            <a:ext cx="1507144" cy="83099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20%</a:t>
            </a:r>
            <a:endParaRPr lang="en-US" sz="48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Relationship</a:t>
            </a:r>
            <a:endParaRPr lang="en-US" sz="6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85800" y="2362200"/>
            <a:ext cx="8153400" cy="3657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Maiandra GD" panose="020E0502030308020204" pitchFamily="34" charset="0"/>
              </a:rPr>
              <a:t>Question: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/>
            </a:r>
            <a:b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</a:b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How are FRACTIONS,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 DECIMALS and PERCENTAGES related?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lang="en-US" sz="3200" b="1" dirty="0" smtClean="0">
              <a:solidFill>
                <a:srgbClr val="7030A0"/>
              </a:solidFill>
              <a:latin typeface="Maiandra GD" panose="020E0502030308020204" pitchFamily="34" charset="0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Maiandra GD" panose="020E0502030308020204" pitchFamily="34" charset="0"/>
              </a:rPr>
              <a:t>Answer: 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/>
            </a:r>
            <a:br>
              <a:rPr kumimoji="0" lang="en-US" sz="3200" b="1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</a:b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They all represent parts of a whole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aiandra GD" panose="020E0502030308020204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Online Activity</a:t>
            </a:r>
            <a:endParaRPr lang="en-US" sz="6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04800" y="1447800"/>
            <a:ext cx="8382000" cy="51054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09600" y="2286000"/>
            <a:ext cx="8229600" cy="3886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Go to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 </a:t>
            </a:r>
            <a:r>
              <a:rPr lang="en-US" sz="3200" b="1" u="sng" dirty="0" smtClean="0">
                <a:solidFill>
                  <a:srgbClr val="0070C0"/>
                </a:solidFill>
                <a:latin typeface="Maiandra GD" panose="020E0502030308020204" pitchFamily="34" charset="0"/>
              </a:rPr>
              <a:t>www.khanacademy.org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Search for:</a:t>
            </a:r>
          </a:p>
          <a:p>
            <a:pPr lvl="1"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000" b="1" dirty="0" smtClean="0">
                <a:solidFill>
                  <a:schemeClr val="accent2"/>
                </a:solidFill>
                <a:latin typeface="Maiandra GD" panose="020E0502030308020204" pitchFamily="34" charset="0"/>
              </a:rPr>
              <a:t>Representing a number as a decimal, percent and fraction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Click on the second link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View the video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Click on “</a:t>
            </a:r>
            <a:r>
              <a:rPr kumimoji="0" lang="en-US" sz="3200" b="1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Practice this concept”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upload.wikimedia.org/wikipedia/commons/8/84/Pumpkin-Pie-Sli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6600" y="1931019"/>
            <a:ext cx="5553996" cy="4450375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dirty="0" smtClean="0"/>
              <a:t>Fractions</a:t>
            </a:r>
            <a:endParaRPr lang="en-US" sz="6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799"/>
            <a:ext cx="8077200" cy="4907575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Numbers that are a ratio of two numbers </a:t>
            </a:r>
          </a:p>
          <a:p>
            <a:pPr marL="320040" lvl="1" indent="0">
              <a:buNone/>
            </a:pPr>
            <a:endParaRPr lang="en-US" sz="3000" b="1" dirty="0" smtClean="0"/>
          </a:p>
          <a:p>
            <a:pPr marL="320040" lvl="1" indent="0">
              <a:buNone/>
            </a:pPr>
            <a:r>
              <a:rPr lang="en-US" sz="3000" b="1" dirty="0" smtClean="0"/>
              <a:t>½ = 1:2 </a:t>
            </a:r>
          </a:p>
          <a:p>
            <a:pPr marL="320040" lvl="1" indent="0">
              <a:buNone/>
            </a:pPr>
            <a:r>
              <a:rPr lang="en-US" sz="3000" b="1" dirty="0" smtClean="0"/>
              <a:t>a part of a whole</a:t>
            </a:r>
            <a:endParaRPr lang="en-US" sz="3000" b="1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733800" y="2877596"/>
            <a:ext cx="3505200" cy="2209800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24600" y="3901586"/>
            <a:ext cx="228600" cy="942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Decimals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153400" cy="457200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Decimals are used for numbers between whole numbers</a:t>
            </a:r>
          </a:p>
          <a:p>
            <a:endParaRPr lang="en-US" sz="3200" b="1" dirty="0" smtClean="0"/>
          </a:p>
          <a:p>
            <a:pPr marL="274320" lvl="1" indent="0">
              <a:buNone/>
            </a:pPr>
            <a:r>
              <a:rPr lang="en-US" sz="3000" b="1" dirty="0" smtClean="0"/>
              <a:t>pi = 3.14</a:t>
            </a:r>
          </a:p>
          <a:p>
            <a:pPr marL="274320" lvl="1" indent="0">
              <a:buNone/>
            </a:pPr>
            <a:r>
              <a:rPr lang="en-US" sz="3000" b="1" dirty="0" smtClean="0"/>
              <a:t>0.158</a:t>
            </a:r>
          </a:p>
        </p:txBody>
      </p:sp>
      <p:graphicFrame>
        <p:nvGraphicFramePr>
          <p:cNvPr id="6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1114557"/>
              </p:ext>
            </p:extLst>
          </p:nvPr>
        </p:nvGraphicFramePr>
        <p:xfrm>
          <a:off x="228600" y="4343400"/>
          <a:ext cx="8686800" cy="4144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895600"/>
              </a:tblGrid>
              <a:tr h="41446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TENTHS</a:t>
                      </a:r>
                      <a:endParaRPr lang="en-US" sz="2000" dirty="0"/>
                    </a:p>
                  </a:txBody>
                  <a:tcPr marL="102198" marR="102198" marT="51099" marB="510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HUNDRETHS</a:t>
                      </a:r>
                      <a:endParaRPr lang="en-US" sz="2000" dirty="0"/>
                    </a:p>
                  </a:txBody>
                  <a:tcPr marL="102198" marR="102198" marT="51099" marB="5109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THOUSANDTHS</a:t>
                      </a:r>
                      <a:endParaRPr lang="en-US" sz="2000" dirty="0"/>
                    </a:p>
                  </a:txBody>
                  <a:tcPr marL="102198" marR="102198" marT="51099" marB="51099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Decimal to Fraction</a:t>
            </a:r>
            <a:endParaRPr lang="en-US" sz="6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09600" y="2209800"/>
            <a:ext cx="8077200" cy="3810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Write: decimal/1</a:t>
            </a:r>
          </a:p>
          <a:p>
            <a:pPr marL="274320" marR="0" lvl="0" indent="-274320" algn="l" defTabSz="914400" rtl="0" eaLnBrk="1" fontAlgn="auto" latinLnBrk="0" hangingPunct="1">
              <a:lnSpc>
                <a:spcPct val="11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3200" b="1" baseline="0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Multiply the numerator</a:t>
            </a: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 and denominator by 10 for every number after the decimal point</a:t>
            </a:r>
          </a:p>
          <a:p>
            <a:pPr marL="274320" marR="0" lvl="0" indent="-274320" algn="l" defTabSz="914400" rtl="0" eaLnBrk="1" fontAlgn="auto" latinLnBrk="0" hangingPunct="1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Simplify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 (or reduce) the fraction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en-US" sz="6000" b="1" dirty="0">
                <a:solidFill>
                  <a:srgbClr val="C00000"/>
                </a:solidFill>
                <a:latin typeface="Maiandra GD" panose="020E0502030308020204" pitchFamily="34" charset="0"/>
              </a:rPr>
              <a:t>Decimal to Fraction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42332" y="1446213"/>
            <a:ext cx="3749040" cy="64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0.4</a:t>
            </a:r>
          </a:p>
          <a:p>
            <a:pPr algn="ctr"/>
            <a:endParaRPr lang="en-US" sz="3200" dirty="0" smtClean="0"/>
          </a:p>
          <a:p>
            <a:pPr algn="ctr"/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  <a:p>
            <a:endParaRPr lang="en-US" sz="3200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0.35</a:t>
            </a:r>
            <a:endParaRPr lang="en-US" sz="3200" b="1" dirty="0">
              <a:solidFill>
                <a:srgbClr val="7030A0"/>
              </a:solidFill>
              <a:latin typeface="Maiandra GD" panose="020E0502030308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0" y="1295400"/>
            <a:ext cx="0" cy="5486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16" name="Rectangle 24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0" y="1400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0" y="1714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524000" y="2360613"/>
                <a:ext cx="1600200" cy="24394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2000" b="1" dirty="0" smtClean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  <a:p>
                <a:endParaRPr lang="en-US" sz="2000" b="1" dirty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× 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 smtClean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  <a:p>
                <a:endParaRPr lang="en-US" sz="2000" b="1" dirty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2000" b="1" dirty="0" smtClean="0">
                  <a:latin typeface="Maiandra GD" panose="020E0502030308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2360613"/>
                <a:ext cx="1600200" cy="24394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057400" y="5244961"/>
                <a:ext cx="444352" cy="786177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Maiandra GD" panose="020E0502030308020204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5244961"/>
                <a:ext cx="444352" cy="7861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6019800" y="2319308"/>
                <a:ext cx="1676400" cy="2522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𝟑𝟓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2000" b="1" dirty="0" smtClean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  <a:p>
                <a:endParaRPr lang="en-US" sz="2000" b="1" dirty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𝟎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.</m:t>
                          </m:r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𝟑𝟓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000" b="1" i="1" smtClean="0">
                          <a:solidFill>
                            <a:srgbClr val="7030A0"/>
                          </a:solidFill>
                          <a:latin typeface="Cambria Math"/>
                          <a:ea typeface="Cambria Math"/>
                        </a:rPr>
                        <m:t>× 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𝟏𝟎𝟎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  <a:ea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000" b="1" dirty="0" smtClean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  <a:p>
                <a:endParaRPr lang="en-US" sz="2000" b="1" dirty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𝟑𝟓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2000" b="1" dirty="0" smtClean="0">
                  <a:latin typeface="Maiandra GD" panose="020E0502030308020204" pitchFamily="34" charset="0"/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319308"/>
                <a:ext cx="1676400" cy="252205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6553200" y="5233623"/>
                <a:ext cx="593432" cy="783741"/>
              </a:xfrm>
              <a:prstGeom prst="rect">
                <a:avLst/>
              </a:prstGeom>
              <a:noFill/>
              <a:ln w="28575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sz="2400" b="0" i="1" smtClean="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5233623"/>
                <a:ext cx="593432" cy="78374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Fraction to Decimal</a:t>
            </a:r>
            <a:endParaRPr lang="en-US" sz="6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3124200"/>
            <a:ext cx="8153400" cy="2895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Divide the numerator (top number) by the denominator (bottom number)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143000"/>
          </a:xfrm>
        </p:spPr>
        <p:txBody>
          <a:bodyPr>
            <a:noAutofit/>
          </a:bodyPr>
          <a:lstStyle/>
          <a:p>
            <a:pPr algn="ctr"/>
            <a:r>
              <a:rPr lang="en-US" sz="6000" b="1" dirty="0" smtClean="0">
                <a:solidFill>
                  <a:srgbClr val="C00000"/>
                </a:solidFill>
                <a:latin typeface="Maiandra GD" panose="020E0502030308020204" pitchFamily="34" charset="0"/>
              </a:rPr>
              <a:t>Fraction to Decimal</a:t>
            </a:r>
            <a:endParaRPr lang="en-US" sz="6000" b="1" dirty="0">
              <a:solidFill>
                <a:srgbClr val="C00000"/>
              </a:solidFill>
              <a:latin typeface="Maiandra GD" panose="020E0502030308020204" pitchFamily="34" charset="0"/>
            </a:endParaRPr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4648200" y="1371600"/>
            <a:ext cx="0" cy="541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914400" y="4225719"/>
                <a:ext cx="3208251" cy="707886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  <a:latin typeface="Maiandra GD" panose="020E0502030308020204" pitchFamily="34" charset="0"/>
                  </a:rPr>
                  <a:t>7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÷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𝟏𝟎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𝟕</m:t>
                    </m:r>
                  </m:oMath>
                </a14:m>
                <a:endParaRPr lang="en-US" sz="4000" b="1" dirty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225719"/>
                <a:ext cx="3208251" cy="707886"/>
              </a:xfrm>
              <a:prstGeom prst="rect">
                <a:avLst/>
              </a:prstGeom>
              <a:blipFill rotWithShape="0">
                <a:blip r:embed="rId2"/>
                <a:stretch>
                  <a:fillRect l="-6015" t="-12295" b="-31967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994727" y="2438400"/>
                <a:ext cx="795411" cy="1014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latin typeface="Maiandra GD" panose="020E0502030308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4727" y="2438400"/>
                <a:ext cx="795411" cy="101431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953000" y="4225719"/>
                <a:ext cx="3815788" cy="707886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7030A0"/>
                    </a:solidFill>
                    <a:latin typeface="Maiandra GD" panose="020E0502030308020204" pitchFamily="34" charset="0"/>
                  </a:rPr>
                  <a:t>20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÷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𝟏𝟎𝟎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𝟎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.</m:t>
                    </m:r>
                    <m:r>
                      <a:rPr lang="en-US" sz="4000" b="1" i="1" smtClean="0">
                        <a:solidFill>
                          <a:srgbClr val="7030A0"/>
                        </a:solidFill>
                        <a:latin typeface="Cambria Math"/>
                        <a:ea typeface="Cambria Math"/>
                      </a:rPr>
                      <m:t>𝟐</m:t>
                    </m:r>
                  </m:oMath>
                </a14:m>
                <a:endParaRPr lang="en-US" sz="4000" b="1" dirty="0">
                  <a:solidFill>
                    <a:srgbClr val="7030A0"/>
                  </a:solidFill>
                  <a:latin typeface="Maiandra GD" panose="020E0502030308020204" pitchFamily="34" charset="0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225719"/>
                <a:ext cx="3815788" cy="707886"/>
              </a:xfrm>
              <a:prstGeom prst="rect">
                <a:avLst/>
              </a:prstGeom>
              <a:blipFill rotWithShape="0">
                <a:blip r:embed="rId4"/>
                <a:stretch>
                  <a:fillRect l="-5230" t="-12295" b="-31967"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6389131" y="2445390"/>
                <a:ext cx="1040670" cy="10175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𝟐𝟎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7030A0"/>
                              </a:solidFill>
                              <a:latin typeface="Cambria Math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en-US" sz="3200" dirty="0">
                  <a:latin typeface="Maiandra GD" panose="020E0502030308020204" pitchFamily="34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9131" y="2445390"/>
                <a:ext cx="1040670" cy="101752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Percentages</a:t>
            </a:r>
            <a:endParaRPr lang="en-US" sz="6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914400" y="1600200"/>
                <a:ext cx="7772400" cy="4419600"/>
              </a:xfrm>
              <a:prstGeom prst="rect">
                <a:avLst/>
              </a:prstGeom>
            </p:spPr>
            <p:txBody>
              <a:bodyPr vert="horz">
                <a:normAutofit/>
              </a:bodyPr>
              <a:lstStyle/>
              <a:p>
                <a:pPr marL="274320" marR="0" lvl="0" indent="-274320" algn="l" defTabSz="914400" rtl="0" eaLnBrk="1" fontAlgn="auto" latinLnBrk="0" hangingPunct="1">
                  <a:lnSpc>
                    <a:spcPct val="100000"/>
                  </a:lnSpc>
                  <a:spcBef>
                    <a:spcPts val="580"/>
                  </a:spcBef>
                  <a:spcAft>
                    <a:spcPts val="0"/>
                  </a:spcAft>
                  <a:buClr>
                    <a:schemeClr val="accent1"/>
                  </a:buClr>
                  <a:buSzPct val="85000"/>
                  <a:buFont typeface="Wingdings 2"/>
                  <a:buChar char=""/>
                  <a:tabLst/>
                  <a:defRPr/>
                </a:pPr>
                <a:r>
                  <a:rPr kumimoji="0" lang="en-US" sz="32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Maiandra GD" panose="020E0502030308020204" pitchFamily="34" charset="0"/>
                  </a:rPr>
                  <a:t>Percent means</a:t>
                </a:r>
                <a:r>
                  <a:rPr kumimoji="0" lang="en-US" sz="3200" b="1" i="0" u="none" strike="noStrike" kern="1200" cap="none" spc="0" normalizeH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Maiandra GD" panose="020E0502030308020204" pitchFamily="34" charset="0"/>
                  </a:rPr>
                  <a:t> </a:t>
                </a:r>
                <a:r>
                  <a:rPr kumimoji="0" lang="en-US" sz="3200" b="1" i="1" u="none" strike="noStrike" kern="1200" cap="none" spc="0" normalizeH="0" noProof="0" dirty="0" smtClean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Maiandra GD" panose="020E0502030308020204" pitchFamily="34" charset="0"/>
                  </a:rPr>
                  <a:t>per hundred</a:t>
                </a:r>
                <a:endParaRPr kumimoji="0" lang="en-US" sz="3200" b="1" u="none" strike="noStrike" kern="1200" cap="none" spc="0" normalizeH="0" noProof="0" dirty="0" smtClean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Maiandra GD" panose="020E0502030308020204" pitchFamily="34" charset="0"/>
                </a:endParaRPr>
              </a:p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580"/>
                  </a:spcBef>
                  <a:spcAft>
                    <a:spcPts val="0"/>
                  </a:spcAft>
                  <a:buClr>
                    <a:schemeClr val="accent1"/>
                  </a:buClr>
                  <a:buSzPct val="85000"/>
                  <a:tabLst/>
                  <a:defRPr/>
                </a:pPr>
                <a:endParaRPr kumimoji="0" lang="en-US" sz="10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</a:endParaRPr>
              </a:p>
              <a:p>
                <a:pPr marR="0" lvl="0" algn="l" defTabSz="914400" rtl="0" eaLnBrk="1" fontAlgn="auto" latinLnBrk="0" hangingPunct="1">
                  <a:lnSpc>
                    <a:spcPct val="100000"/>
                  </a:lnSpc>
                  <a:spcBef>
                    <a:spcPts val="580"/>
                  </a:spcBef>
                  <a:spcAft>
                    <a:spcPts val="0"/>
                  </a:spcAft>
                  <a:buClr>
                    <a:schemeClr val="accent1"/>
                  </a:buClr>
                  <a:buSzPct val="85000"/>
                  <a:tabLst/>
                  <a:defRPr/>
                </a:pPr>
                <a:r>
                  <a:rPr lang="en-US" sz="3200" b="1" dirty="0">
                    <a:latin typeface="Maiandra GD" panose="020E0502030308020204" pitchFamily="34" charset="0"/>
                  </a:rPr>
                  <a:t> </a:t>
                </a:r>
                <a:r>
                  <a:rPr lang="en-US" sz="3200" b="1" dirty="0" smtClean="0">
                    <a:latin typeface="Maiandra GD" panose="020E0502030308020204" pitchFamily="34" charset="0"/>
                  </a:rPr>
                  <a:t>  </a:t>
                </a:r>
                <a:r>
                  <a:rPr lang="en-US" sz="3200" b="1" dirty="0" smtClean="0">
                    <a:solidFill>
                      <a:srgbClr val="7030A0"/>
                    </a:solidFill>
                    <a:latin typeface="Maiandra GD" panose="020E0502030308020204" pitchFamily="34" charset="0"/>
                  </a:rPr>
                  <a:t>20%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𝟐𝟎</m:t>
                        </m:r>
                      </m:num>
                      <m:den>
                        <m:r>
                          <a:rPr lang="en-US" sz="3200" b="1" i="1" smtClean="0">
                            <a:solidFill>
                              <a:srgbClr val="7030A0"/>
                            </a:solidFill>
                            <a:latin typeface="Cambria Math"/>
                          </a:rPr>
                          <m:t>𝟏𝟎𝟎</m:t>
                        </m:r>
                      </m:den>
                    </m:f>
                  </m:oMath>
                </a14:m>
                <a:endParaRPr kumimoji="0" lang="en-US" sz="3200" b="1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Maiandra GD" panose="020E0502030308020204" pitchFamily="34" charset="0"/>
                </a:endParaRPr>
              </a:p>
            </p:txBody>
          </p:sp>
        </mc:Choice>
        <mc:Fallback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600200"/>
                <a:ext cx="7772400" cy="4419600"/>
              </a:xfrm>
              <a:prstGeom prst="rect">
                <a:avLst/>
              </a:prstGeom>
              <a:blipFill rotWithShape="0">
                <a:blip r:embed="rId3"/>
                <a:stretch>
                  <a:fillRect l="-1176" t="-17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 descr="File:Sale sig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9571" y="2362200"/>
            <a:ext cx="3007229" cy="4009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6000" dirty="0" smtClean="0"/>
              <a:t>Decimal to Percentage</a:t>
            </a:r>
            <a:endParaRPr lang="en-US" sz="6000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2514600"/>
            <a:ext cx="8305800" cy="350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Move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 the decimal two places to the right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OR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lang="en-US" sz="3200" b="1" dirty="0" smtClean="0">
                <a:solidFill>
                  <a:srgbClr val="7030A0"/>
                </a:solidFill>
                <a:latin typeface="Maiandra GD" panose="020E0502030308020204" pitchFamily="34" charset="0"/>
              </a:rPr>
              <a:t>Multiply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Maiandra GD" panose="020E0502030308020204" pitchFamily="34" charset="0"/>
              </a:rPr>
              <a:t>the decimal by 100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969</TotalTime>
  <Words>210</Words>
  <Application>Microsoft Office PowerPoint</Application>
  <PresentationFormat>On-screen Show (4:3)</PresentationFormat>
  <Paragraphs>79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Cambria Math</vt:lpstr>
      <vt:lpstr>Franklin Gothic Book</vt:lpstr>
      <vt:lpstr>Maiandra GD</vt:lpstr>
      <vt:lpstr>Perpetua</vt:lpstr>
      <vt:lpstr>Wingdings 2</vt:lpstr>
      <vt:lpstr>Equity</vt:lpstr>
      <vt:lpstr>Decimals, Fractions &amp; Percentages</vt:lpstr>
      <vt:lpstr>Fractions</vt:lpstr>
      <vt:lpstr>Decimals</vt:lpstr>
      <vt:lpstr>Decimal to Fraction</vt:lpstr>
      <vt:lpstr>Decimal to Fraction</vt:lpstr>
      <vt:lpstr>Fraction to Decimal</vt:lpstr>
      <vt:lpstr>Fraction to Decimal</vt:lpstr>
      <vt:lpstr>Percentages</vt:lpstr>
      <vt:lpstr>Decimal to Percentage</vt:lpstr>
      <vt:lpstr>Decimal to Percentage</vt:lpstr>
      <vt:lpstr>Relationship</vt:lpstr>
      <vt:lpstr>Online Activity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FRACTIONS, DECIMALS &amp; PERCENT</dc:title>
  <dc:creator>Javed</dc:creator>
  <cp:lastModifiedBy>Denise</cp:lastModifiedBy>
  <cp:revision>39</cp:revision>
  <dcterms:created xsi:type="dcterms:W3CDTF">2013-01-25T04:00:14Z</dcterms:created>
  <dcterms:modified xsi:type="dcterms:W3CDTF">2013-06-25T06:05:17Z</dcterms:modified>
</cp:coreProperties>
</file>