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80" r:id="rId4"/>
    <p:sldId id="279" r:id="rId5"/>
    <p:sldId id="282" r:id="rId6"/>
    <p:sldId id="281" r:id="rId7"/>
    <p:sldId id="286" r:id="rId8"/>
    <p:sldId id="288" r:id="rId9"/>
    <p:sldId id="283" r:id="rId10"/>
    <p:sldId id="285" r:id="rId11"/>
    <p:sldId id="284" r:id="rId12"/>
    <p:sldId id="289" r:id="rId13"/>
  </p:sldIdLst>
  <p:sldSz cx="9144000" cy="6858000" type="letter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AEAEA"/>
    <a:srgbClr val="7BC143"/>
    <a:srgbClr val="555555"/>
    <a:srgbClr val="FCFEEC"/>
    <a:srgbClr val="F8FDCD"/>
    <a:srgbClr val="E98224"/>
    <a:srgbClr val="FBBA28"/>
    <a:srgbClr val="E9B58B"/>
    <a:srgbClr val="E99C10"/>
    <a:srgbClr val="CACAC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82" autoAdjust="0"/>
    <p:restoredTop sz="89647" autoAdjust="0"/>
  </p:normalViewPr>
  <p:slideViewPr>
    <p:cSldViewPr>
      <p:cViewPr>
        <p:scale>
          <a:sx n="104" d="100"/>
          <a:sy n="104" d="100"/>
        </p:scale>
        <p:origin x="-570" y="-78"/>
      </p:cViewPr>
      <p:guideLst>
        <p:guide orient="horz" pos="136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1920" y="-90"/>
      </p:cViewPr>
      <p:guideLst>
        <p:guide orient="horz" pos="2928"/>
        <p:guide pos="2208"/>
      </p:guideLst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02BC4E2B-1FC4-43AF-B648-E0E61954055B}" type="datetime1">
              <a:rPr lang="en-US"/>
              <a:pPr>
                <a:defRPr/>
              </a:pPr>
              <a:t>3/4/2013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17B3970C-CE10-4EE1-8A9F-96E6B136C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6738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51E04465-85A3-401D-AE22-2B1D8E4F5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1217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ヒラギノ角ゴ Pro W3" pitchFamily="-65" charset="-128"/>
        <a:cs typeface="ヒラギノ角ゴ Pro W3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ヒラギノ角ゴ Pro W3" pitchFamily="-65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111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111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111" charset="-128"/>
        <a:cs typeface="ヒラギノ角ゴ Pro W3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atty_acid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Carboxylic_acid" TargetMode="External"/><Relationship Id="rId5" Type="http://schemas.openxmlformats.org/officeDocument/2006/relationships/hyperlink" Target="http://en.wikipedia.org/wiki/Hydrogen" TargetMode="External"/><Relationship Id="rId4" Type="http://schemas.openxmlformats.org/officeDocument/2006/relationships/hyperlink" Target="http://en.wikipedia.org/wiki/Carbon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65" charset="0"/>
                <a:ea typeface="ヒラギノ角ゴ Pro W3" pitchFamily="-65" charset="-128"/>
                <a:cs typeface="ヒラギノ角ゴ Pro W3" pitchFamily="-65" charset="-128"/>
              </a:rPr>
              <a:t>Image Sources: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65" charset="0"/>
                <a:ea typeface="ヒラギノ角ゴ Pro W3" pitchFamily="-65" charset="-128"/>
                <a:cs typeface="ヒラギノ角ゴ Pro W3" pitchFamily="-65" charset="-128"/>
              </a:rPr>
              <a:t>Left: Indiana Insider Blog http://www.in.gov/visitindiana/blog/index.php/2012/09/18/national-cheeseburger-day-try-indianas-best-burgers/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65" charset="0"/>
                <a:ea typeface="ヒラギノ角ゴ Pro W3" pitchFamily="-65" charset="-128"/>
                <a:cs typeface="ヒラギノ角ゴ Pro W3" pitchFamily="-65" charset="-128"/>
              </a:rPr>
              <a:t>Right: NIDA for Teens http://teens.drugabuse.gov/blog/post/addicted-french-fries-food-drug</a:t>
            </a:r>
            <a:endParaRPr lang="en-US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629623-0F92-4CDB-A749-885968A968FB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1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E04465-85A3-401D-AE22-2B1D8E4F5FB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Images Sources (from left to right):</a:t>
            </a:r>
          </a:p>
          <a:p>
            <a:r>
              <a:rPr lang="en-US" dirty="0" smtClean="0"/>
              <a:t>Steak: South Dakota</a:t>
            </a:r>
            <a:r>
              <a:rPr lang="en-US" baseline="0" dirty="0" smtClean="0"/>
              <a:t> Department of Health, https://doh.sd.gov/diabetes/Recipes/Steak.aspx</a:t>
            </a:r>
          </a:p>
          <a:p>
            <a:r>
              <a:rPr lang="en-US" dirty="0" smtClean="0"/>
              <a:t>Green Beans: St Louis County Minnesota, http://www.stlouiscountymn.gov/ADULTFAMILIES/CommunityServices/Nutrition/FoodSafetyNutritionandPreservation.aspx</a:t>
            </a:r>
          </a:p>
          <a:p>
            <a:r>
              <a:rPr lang="en-US" dirty="0" smtClean="0"/>
              <a:t>Bread: National Cancer Institute, http://visualsonline.cancer.gov/details.cfm?imageid=2441</a:t>
            </a:r>
          </a:p>
          <a:p>
            <a:r>
              <a:rPr lang="en-US" dirty="0" smtClean="0"/>
              <a:t>Burger:</a:t>
            </a:r>
            <a:r>
              <a:rPr lang="en-US" baseline="0" dirty="0" smtClean="0"/>
              <a:t> Indiana Insider Blog, http://www.in.gov/visitindiana/blog/index.php/2011/05/05/indiana-state-fair/immersive/</a:t>
            </a:r>
            <a:endParaRPr lang="en-US" dirty="0" smtClean="0"/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E04465-85A3-401D-AE22-2B1D8E4F5FB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3107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All fats consist of </a:t>
            </a:r>
            <a:r>
              <a:rPr lang="en-US" dirty="0" smtClean="0">
                <a:hlinkClick r:id="rId3" tooltip="Fatty acid"/>
              </a:rPr>
              <a:t>fatty acids</a:t>
            </a:r>
            <a:r>
              <a:rPr lang="en-US" dirty="0" smtClean="0"/>
              <a:t> (chains of </a:t>
            </a:r>
            <a:r>
              <a:rPr lang="en-US" dirty="0" smtClean="0">
                <a:hlinkClick r:id="rId4" tooltip="Carbon"/>
              </a:rPr>
              <a:t>carbon</a:t>
            </a:r>
            <a:r>
              <a:rPr lang="en-US" dirty="0" smtClean="0"/>
              <a:t> and </a:t>
            </a:r>
            <a:r>
              <a:rPr lang="en-US" dirty="0" smtClean="0">
                <a:hlinkClick r:id="rId5" tooltip="Hydrogen"/>
              </a:rPr>
              <a:t>hydrogen</a:t>
            </a:r>
            <a:r>
              <a:rPr lang="en-US" dirty="0" smtClean="0"/>
              <a:t> atoms, with a </a:t>
            </a:r>
            <a:r>
              <a:rPr lang="en-US" dirty="0" smtClean="0">
                <a:hlinkClick r:id="rId6" tooltip="Carboxylic acid"/>
              </a:rPr>
              <a:t>carboxylic acid</a:t>
            </a:r>
            <a:r>
              <a:rPr lang="en-US" dirty="0" smtClean="0"/>
              <a:t> group at one end) bonded to a backbone structure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Images courtesy of </a:t>
            </a:r>
            <a:r>
              <a:rPr lang="en-US" dirty="0" err="1" smtClean="0"/>
              <a:t>Jasmin</a:t>
            </a:r>
            <a:r>
              <a:rPr lang="en-US" dirty="0" smtClean="0"/>
              <a:t> Hume,</a:t>
            </a:r>
            <a:r>
              <a:rPr lang="en-US" baseline="0" dirty="0" smtClean="0"/>
              <a:t> </a:t>
            </a:r>
            <a:r>
              <a:rPr lang="en-US" dirty="0" smtClean="0"/>
              <a:t>Polytechnic</a:t>
            </a:r>
            <a:r>
              <a:rPr lang="en-US" baseline="0" dirty="0" smtClean="0"/>
              <a:t> Institute of New York University</a:t>
            </a:r>
            <a:endParaRPr lang="en-US" dirty="0" smtClean="0"/>
          </a:p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E04465-85A3-401D-AE22-2B1D8E4F5FB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courtesy of </a:t>
            </a:r>
            <a:r>
              <a:rPr lang="en-US" dirty="0" err="1" smtClean="0"/>
              <a:t>Jasmin</a:t>
            </a:r>
            <a:r>
              <a:rPr lang="en-US" dirty="0" smtClean="0"/>
              <a:t> Hume,</a:t>
            </a:r>
            <a:r>
              <a:rPr lang="en-US" baseline="0" dirty="0" smtClean="0"/>
              <a:t> </a:t>
            </a:r>
            <a:r>
              <a:rPr lang="en-US" dirty="0" smtClean="0"/>
              <a:t>Polytechnic</a:t>
            </a:r>
            <a:r>
              <a:rPr lang="en-US" baseline="0" dirty="0" smtClean="0"/>
              <a:t> Institute of New York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E04465-85A3-401D-AE22-2B1D8E4F5FB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6703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Photos courtesy of </a:t>
            </a:r>
            <a:r>
              <a:rPr lang="en-US" dirty="0" err="1" smtClean="0"/>
              <a:t>Jasmin</a:t>
            </a:r>
            <a:r>
              <a:rPr lang="en-US" dirty="0" smtClean="0"/>
              <a:t> Hume, Polytechnic</a:t>
            </a:r>
            <a:r>
              <a:rPr lang="en-US" baseline="0" dirty="0" smtClean="0"/>
              <a:t> Institute of New York University and </a:t>
            </a:r>
            <a:r>
              <a:rPr lang="en-US" baseline="0" dirty="0" err="1" smtClean="0"/>
              <a:t>Carleigh</a:t>
            </a:r>
            <a:r>
              <a:rPr lang="en-US" baseline="0" dirty="0" smtClean="0"/>
              <a:t> Samson, University of </a:t>
            </a:r>
            <a:r>
              <a:rPr lang="en-US" baseline="0" smtClean="0"/>
              <a:t>Colorado Boulder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E04465-85A3-401D-AE22-2B1D8E4F5FB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6591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 courtesy of </a:t>
            </a:r>
            <a:r>
              <a:rPr lang="en-US" dirty="0" err="1" smtClean="0"/>
              <a:t>Jasmin</a:t>
            </a:r>
            <a:r>
              <a:rPr lang="en-US" dirty="0" smtClean="0"/>
              <a:t> Hume,</a:t>
            </a:r>
            <a:r>
              <a:rPr lang="en-US" baseline="0" dirty="0" smtClean="0"/>
              <a:t> </a:t>
            </a:r>
            <a:r>
              <a:rPr lang="en-US" dirty="0" smtClean="0"/>
              <a:t>Polytechnic</a:t>
            </a:r>
            <a:r>
              <a:rPr lang="en-US" baseline="0" dirty="0" smtClean="0"/>
              <a:t> Institute of New York University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E04465-85A3-401D-AE22-2B1D8E4F5FB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4765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533400" y="533400"/>
            <a:ext cx="8077200" cy="5638800"/>
          </a:xfrm>
          <a:prstGeom prst="rect">
            <a:avLst/>
          </a:prstGeom>
          <a:noFill/>
          <a:ln w="9525" cap="flat" cmpd="sng" algn="ctr">
            <a:solidFill>
              <a:srgbClr val="7BC1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-65" charset="-128"/>
              <a:cs typeface="+mn-cs"/>
            </a:endParaRPr>
          </a:p>
        </p:txBody>
      </p:sp>
      <p:sp>
        <p:nvSpPr>
          <p:cNvPr id="5" name="Rectangle 109"/>
          <p:cNvSpPr>
            <a:spLocks noChangeArrowheads="1"/>
          </p:cNvSpPr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7BC14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-65" charset="-128"/>
              <a:cs typeface="+mn-cs"/>
            </a:endParaRPr>
          </a:p>
        </p:txBody>
      </p:sp>
      <p:sp>
        <p:nvSpPr>
          <p:cNvPr id="6" name="Rectangle 110"/>
          <p:cNvSpPr>
            <a:spLocks noChangeArrowheads="1"/>
          </p:cNvSpPr>
          <p:nvPr userDrawn="1"/>
        </p:nvSpPr>
        <p:spPr bwMode="auto">
          <a:xfrm>
            <a:off x="0" y="0"/>
            <a:ext cx="9144000" cy="76200"/>
          </a:xfrm>
          <a:prstGeom prst="rect">
            <a:avLst/>
          </a:prstGeom>
          <a:solidFill>
            <a:srgbClr val="522E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solidFill>
                <a:srgbClr val="F9B820"/>
              </a:solidFill>
              <a:latin typeface="Arial" charset="0"/>
              <a:ea typeface="ＭＳ Ｐゴシック" pitchFamily="-65" charset="-128"/>
              <a:cs typeface="+mn-cs"/>
            </a:endParaRPr>
          </a:p>
        </p:txBody>
      </p:sp>
      <p:pic>
        <p:nvPicPr>
          <p:cNvPr id="7" name="Picture 18" descr="NYUlogoSmall266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248400"/>
            <a:ext cx="17192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NYU_POLY_LOGO_RG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798763" y="533400"/>
            <a:ext cx="3544887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 userDrawn="1"/>
        </p:nvPicPr>
        <p:blipFill>
          <a:blip r:embed="rId4"/>
          <a:srcRect l="430" t="4616" r="83949"/>
          <a:stretch>
            <a:fillRect/>
          </a:stretch>
        </p:blipFill>
        <p:spPr bwMode="auto">
          <a:xfrm>
            <a:off x="609600" y="609600"/>
            <a:ext cx="10922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9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2095500" y="4114800"/>
            <a:ext cx="4953000" cy="762000"/>
          </a:xfrm>
        </p:spPr>
        <p:txBody>
          <a:bodyPr/>
          <a:lstStyle>
            <a:lvl1pPr marL="0" indent="0" algn="ctr">
              <a:buFont typeface="Wingdings" charset="2"/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685800" y="2286000"/>
            <a:ext cx="7772400" cy="685800"/>
          </a:xfrm>
        </p:spPr>
        <p:txBody>
          <a:bodyPr/>
          <a:lstStyle>
            <a:lvl1pPr algn="ctr">
              <a:defRPr sz="2800" b="1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09DC-F191-4BA9-8937-8EADD9555FE6}" type="datetime4">
              <a:rPr lang="en-US"/>
              <a:pPr>
                <a:defRPr/>
              </a:pPr>
              <a:t>March 4, 2013</a:t>
            </a:fld>
            <a:endParaRPr lang="en-US" dirty="0"/>
          </a:p>
        </p:txBody>
      </p:sp>
      <p:sp>
        <p:nvSpPr>
          <p:cNvPr id="11" name="Slide Number Placeholder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FA623-D9D1-4546-BCC2-79F10D9290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pPr>
              <a:defRPr/>
            </a:pPr>
            <a:r>
              <a:rPr lang="en-US" dirty="0"/>
              <a:t>Polytechnic Institute of </a:t>
            </a:r>
            <a:r>
              <a:rPr lang="en-US" dirty="0" smtClean="0"/>
              <a:t>NYU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87552"/>
            <a:ext cx="7772400" cy="54864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600200"/>
            <a:ext cx="7762875" cy="4495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4AEDE2-FB41-4069-8022-336AE9A67BD2}" type="datetime4">
              <a:rPr lang="en-US"/>
              <a:pPr>
                <a:defRPr/>
              </a:pPr>
              <a:t>March 4, 2013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fld id="{6DA939F4-B856-4274-A58E-7B6A36CE78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533400" y="914400"/>
            <a:ext cx="8077200" cy="5257800"/>
          </a:xfrm>
          <a:prstGeom prst="rect">
            <a:avLst/>
          </a:prstGeom>
          <a:noFill/>
          <a:ln w="9525" cap="flat" cmpd="sng" algn="ctr">
            <a:solidFill>
              <a:srgbClr val="7BC1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-65" charset="-128"/>
              <a:cs typeface="+mn-cs"/>
            </a:endParaRPr>
          </a:p>
        </p:txBody>
      </p:sp>
      <p:sp>
        <p:nvSpPr>
          <p:cNvPr id="1133" name="Rectangle 109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7BC14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-65" charset="-128"/>
              <a:cs typeface="+mn-cs"/>
            </a:endParaRPr>
          </a:p>
        </p:txBody>
      </p:sp>
      <p:sp>
        <p:nvSpPr>
          <p:cNvPr id="1134" name="Rectangle 110"/>
          <p:cNvSpPr>
            <a:spLocks noChangeArrowheads="1"/>
          </p:cNvSpPr>
          <p:nvPr/>
        </p:nvSpPr>
        <p:spPr bwMode="auto">
          <a:xfrm>
            <a:off x="0" y="0"/>
            <a:ext cx="9144000" cy="76200"/>
          </a:xfrm>
          <a:prstGeom prst="rect">
            <a:avLst/>
          </a:prstGeom>
          <a:solidFill>
            <a:srgbClr val="522E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solidFill>
                <a:srgbClr val="F9B820"/>
              </a:solidFill>
              <a:latin typeface="Arial" charset="0"/>
              <a:ea typeface="ＭＳ Ｐゴシック" pitchFamily="-65" charset="-128"/>
              <a:cs typeface="+mn-cs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0600"/>
            <a:ext cx="7772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0563" y="1600200"/>
            <a:ext cx="77628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24600" y="63246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000" b="1" smtClean="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9EAA9594-D455-4915-9818-BA34F5B7E942}" type="datetime4">
              <a:rPr lang="en-US"/>
              <a:pPr>
                <a:defRPr/>
              </a:pPr>
              <a:t>March 4, 2013</a:t>
            </a:fld>
            <a:endParaRPr lang="en-US" dirty="0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3246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 dirty="0" smtClean="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D8F443BD-26E3-42EF-9FEF-1533600616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32460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defRPr sz="1000" b="1" dirty="0" err="1" smtClean="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Polytechnic Institute of </a:t>
            </a:r>
            <a:r>
              <a:rPr lang="en-US" dirty="0" smtClean="0"/>
              <a:t>NYU</a:t>
            </a:r>
            <a:endParaRPr lang="en-US" dirty="0"/>
          </a:p>
        </p:txBody>
      </p:sp>
      <p:sp>
        <p:nvSpPr>
          <p:cNvPr id="1135" name="Rectangle 111"/>
          <p:cNvSpPr>
            <a:spLocks noChangeArrowheads="1"/>
          </p:cNvSpPr>
          <p:nvPr/>
        </p:nvSpPr>
        <p:spPr bwMode="auto">
          <a:xfrm>
            <a:off x="533400" y="1219200"/>
            <a:ext cx="171450" cy="171450"/>
          </a:xfrm>
          <a:prstGeom prst="rect">
            <a:avLst/>
          </a:prstGeom>
          <a:solidFill>
            <a:srgbClr val="7BC14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-65" charset="-128"/>
              <a:cs typeface="+mn-cs"/>
            </a:endParaRPr>
          </a:p>
        </p:txBody>
      </p:sp>
      <p:pic>
        <p:nvPicPr>
          <p:cNvPr id="1035" name="Picture 13" descr="NYUlogoSmall266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6248400"/>
            <a:ext cx="17192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4" descr="NYU_POLY_LOGO_RGB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6100" y="228600"/>
            <a:ext cx="1758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ヒラギノ角ゴ Pro W3" pitchFamily="-65" charset="-128"/>
          <a:cs typeface="ヒラギノ角ゴ Pro W3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-6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-6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-6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-65" charset="0"/>
        </a:defRPr>
      </a:lvl9pPr>
    </p:titleStyle>
    <p:bodyStyle>
      <a:lvl1pPr marL="231775" indent="-231775" algn="l" rtl="0" eaLnBrk="0" fontAlgn="base" hangingPunct="0">
        <a:spcBef>
          <a:spcPct val="20000"/>
        </a:spcBef>
        <a:spcAft>
          <a:spcPct val="0"/>
        </a:spcAft>
        <a:buClr>
          <a:srgbClr val="7BC143"/>
        </a:buClr>
        <a:buFont typeface="Arial" pitchFamily="34" charset="0"/>
        <a:buChar char="•"/>
        <a:defRPr sz="1600">
          <a:solidFill>
            <a:srgbClr val="6D6D6D"/>
          </a:solidFill>
          <a:latin typeface="+mn-lt"/>
          <a:ea typeface="ヒラギノ角ゴ Pro W3" pitchFamily="-65" charset="-128"/>
          <a:cs typeface="ヒラギノ角ゴ Pro W3" pitchFamily="-65" charset="-128"/>
        </a:defRPr>
      </a:lvl1pPr>
      <a:lvl2pPr marL="687388" indent="-230188" algn="l" rtl="0" eaLnBrk="0" fontAlgn="base" hangingPunct="0">
        <a:spcBef>
          <a:spcPct val="20000"/>
        </a:spcBef>
        <a:spcAft>
          <a:spcPct val="0"/>
        </a:spcAft>
        <a:buClr>
          <a:srgbClr val="7BC143"/>
        </a:buClr>
        <a:buFont typeface="Arial" pitchFamily="34" charset="0"/>
        <a:buChar char="•"/>
        <a:defRPr sz="1600">
          <a:solidFill>
            <a:srgbClr val="6D6D6D"/>
          </a:solidFill>
          <a:latin typeface="+mn-lt"/>
          <a:ea typeface="ヒラギノ角ゴ Pro W3" pitchFamily="-65" charset="-128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BC143"/>
        </a:buClr>
        <a:buFont typeface="Arial" pitchFamily="34" charset="0"/>
        <a:buChar char="•"/>
        <a:defRPr sz="1600">
          <a:solidFill>
            <a:srgbClr val="6D6D6D"/>
          </a:solidFill>
          <a:latin typeface="+mn-lt"/>
          <a:ea typeface="ＭＳ Ｐゴシック" pitchFamily="-111" charset="-128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BC143"/>
        </a:buClr>
        <a:buFont typeface="Arial" pitchFamily="34" charset="0"/>
        <a:buChar char="•"/>
        <a:defRPr sz="1600">
          <a:solidFill>
            <a:srgbClr val="6D6D6D"/>
          </a:solidFill>
          <a:latin typeface="+mn-lt"/>
          <a:ea typeface="ＭＳ Ｐゴシック" pitchFamily="-111" charset="-128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BC143"/>
        </a:buClr>
        <a:buFont typeface="Arial" pitchFamily="34" charset="0"/>
        <a:buChar char="•"/>
        <a:defRPr sz="1600">
          <a:solidFill>
            <a:srgbClr val="6D6D6D"/>
          </a:solidFill>
          <a:latin typeface="+mn-lt"/>
          <a:ea typeface="ＭＳ Ｐゴシック" pitchFamily="-111" charset="-128"/>
          <a:cs typeface="ヒラギノ角ゴ Pro W3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8B916"/>
        </a:buClr>
        <a:buFont typeface="Wingdings" charset="2"/>
        <a:buChar char="§"/>
        <a:defRPr sz="2000">
          <a:solidFill>
            <a:srgbClr val="6D6D6D"/>
          </a:solidFill>
          <a:latin typeface="+mn-lt"/>
          <a:ea typeface="ヒラギノ角ゴ Pro W3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8B916"/>
        </a:buClr>
        <a:buFont typeface="Wingdings" charset="2"/>
        <a:buChar char="§"/>
        <a:defRPr sz="2000">
          <a:solidFill>
            <a:srgbClr val="6D6D6D"/>
          </a:solidFill>
          <a:latin typeface="+mn-lt"/>
          <a:ea typeface="ヒラギノ角ゴ Pro W3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8B916"/>
        </a:buClr>
        <a:buFont typeface="Wingdings" charset="2"/>
        <a:buChar char="§"/>
        <a:defRPr sz="2000">
          <a:solidFill>
            <a:srgbClr val="6D6D6D"/>
          </a:solidFill>
          <a:latin typeface="+mn-lt"/>
          <a:ea typeface="ヒラギノ角ゴ Pro W3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8B916"/>
        </a:buClr>
        <a:buFont typeface="Wingdings" charset="2"/>
        <a:buChar char="§"/>
        <a:defRPr sz="2000">
          <a:solidFill>
            <a:srgbClr val="6D6D6D"/>
          </a:solidFill>
          <a:latin typeface="+mn-lt"/>
          <a:ea typeface="ヒラギノ角ゴ Pro W3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2"/>
          <p:cNvSpPr>
            <a:spLocks noGrp="1"/>
          </p:cNvSpPr>
          <p:nvPr>
            <p:ph type="title"/>
          </p:nvPr>
        </p:nvSpPr>
        <p:spPr>
          <a:xfrm>
            <a:off x="577879" y="471815"/>
            <a:ext cx="8103455" cy="2265895"/>
          </a:xfrm>
        </p:spPr>
        <p:txBody>
          <a:bodyPr>
            <a:noAutofit/>
          </a:bodyPr>
          <a:lstStyle/>
          <a:p>
            <a:r>
              <a:rPr lang="en-US" sz="4800" i="0" dirty="0" smtClean="0"/>
              <a:t>The Chemistry of Fats:</a:t>
            </a:r>
            <a:br>
              <a:rPr lang="en-US" sz="4800" i="0" dirty="0" smtClean="0"/>
            </a:br>
            <a:r>
              <a:rPr lang="en-US" sz="4800" i="0" dirty="0" smtClean="0"/>
              <a:t>All fat is </a:t>
            </a:r>
            <a:r>
              <a:rPr lang="en-US" sz="4800" smtClean="0"/>
              <a:t>not</a:t>
            </a:r>
            <a:r>
              <a:rPr lang="en-US" sz="4800" i="0" smtClean="0"/>
              <a:t> </a:t>
            </a:r>
            <a:r>
              <a:rPr lang="en-US" sz="4800" i="0" smtClean="0"/>
              <a:t>created </a:t>
            </a:r>
            <a:r>
              <a:rPr lang="en-US" sz="4800" i="0" dirty="0" smtClean="0"/>
              <a:t>equal! </a:t>
            </a:r>
            <a:endParaRPr lang="en-US" sz="4800" i="0" dirty="0" smtClean="0">
              <a:ea typeface="ヒラギノ角ゴ Pro W3"/>
              <a:cs typeface="ヒラギノ角ゴ Pro W3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766" y="2929735"/>
            <a:ext cx="7657710" cy="283658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Programming the robot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10" name="Picture 9" descr="screensho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85" y="1969609"/>
            <a:ext cx="7873119" cy="3418045"/>
          </a:xfrm>
          <a:prstGeom prst="rect">
            <a:avLst/>
          </a:prstGeom>
          <a:ln w="12700">
            <a:solidFill>
              <a:schemeClr val="bg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63840"/>
            <a:ext cx="7772400" cy="548640"/>
          </a:xfrm>
        </p:spPr>
        <p:txBody>
          <a:bodyPr/>
          <a:lstStyle/>
          <a:p>
            <a:r>
              <a:rPr lang="en-US" sz="4000" dirty="0" smtClean="0"/>
              <a:t>Take home messages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695325" y="1431941"/>
            <a:ext cx="7762875" cy="480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BC143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6D6D6D"/>
              </a:solidFill>
              <a:effectLst/>
              <a:uLnTx/>
              <a:uFillTx/>
              <a:latin typeface="+mn-lt"/>
              <a:ea typeface="ヒラギノ角ゴ Pro W3" pitchFamily="-65" charset="-128"/>
              <a:cs typeface="ヒラギノ角ゴ Pro W3" pitchFamily="-65" charset="-128"/>
            </a:endParaRP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BC143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800" kern="0" noProof="0" dirty="0" smtClean="0">
                <a:latin typeface="+mn-lt"/>
                <a:ea typeface="ヒラギノ角ゴ Pro W3" pitchFamily="-65" charset="-128"/>
                <a:cs typeface="ヒラギノ角ゴ Pro W3" pitchFamily="-65" charset="-128"/>
              </a:rPr>
              <a:t>We will u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ヒラギノ角ゴ Pro W3" pitchFamily="-65" charset="-128"/>
                <a:cs typeface="ヒラギノ角ゴ Pro W3" pitchFamily="-65" charset="-128"/>
              </a:rPr>
              <a:t>nderstand which types of fats to watch out for in our diets</a:t>
            </a:r>
          </a:p>
          <a:p>
            <a:pPr marL="688975" lvl="1" indent="-231775" eaLnBrk="0" hangingPunct="0">
              <a:spcBef>
                <a:spcPct val="20000"/>
              </a:spcBef>
              <a:buClr>
                <a:srgbClr val="7BC143"/>
              </a:buClr>
              <a:buFont typeface="Arial" pitchFamily="34" charset="0"/>
              <a:buChar char="•"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ヒラギノ角ゴ Pro W3" pitchFamily="-65" charset="-128"/>
                <a:cs typeface="ヒラギノ角ゴ Pro W3"/>
              </a:rPr>
              <a:t>Equip with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ヒラギノ角ゴ Pro W3" pitchFamily="-65" charset="-128"/>
                <a:cs typeface="ヒラギノ角ゴ Pro W3"/>
              </a:rPr>
              <a:t> knowledge to analyze and scrutinize nutrition fact labels </a:t>
            </a:r>
          </a:p>
          <a:p>
            <a:pPr marL="688975" lvl="1" indent="-231775" eaLnBrk="0" hangingPunct="0">
              <a:spcBef>
                <a:spcPct val="20000"/>
              </a:spcBef>
              <a:buClr>
                <a:srgbClr val="7BC143"/>
              </a:buClr>
              <a:buFont typeface="Arial" pitchFamily="34" charset="0"/>
              <a:buChar char="•"/>
            </a:pPr>
            <a:endParaRPr lang="en-US" sz="1800" kern="0" dirty="0" smtClean="0">
              <a:latin typeface="+mn-lt"/>
              <a:ea typeface="ヒラギノ角ゴ Pro W3" pitchFamily="-65" charset="-128"/>
              <a:cs typeface="ヒラギノ角ゴ Pro W3"/>
            </a:endParaRPr>
          </a:p>
          <a:p>
            <a:pPr marL="231775" indent="-231775" eaLnBrk="0" hangingPunct="0">
              <a:spcBef>
                <a:spcPct val="20000"/>
              </a:spcBef>
              <a:buClr>
                <a:srgbClr val="7BC143"/>
              </a:buClr>
              <a:buFont typeface="Arial" pitchFamily="34" charset="0"/>
              <a:buChar char="•"/>
            </a:pPr>
            <a:r>
              <a:rPr lang="en-US" sz="1800" kern="0" dirty="0" smtClean="0">
                <a:latin typeface="+mn-lt"/>
                <a:ea typeface="ヒラギノ角ゴ Pro W3" pitchFamily="-65" charset="-128"/>
                <a:cs typeface="ヒラギノ角ゴ Pro W3"/>
              </a:rPr>
              <a:t>Robots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ヒラギノ角ゴ Pro W3" pitchFamily="-65" charset="-128"/>
                <a:cs typeface="ヒラギノ角ゴ Pro W3"/>
              </a:rPr>
              <a:t> are employed to perform measurements that can provide us with useful data </a:t>
            </a:r>
          </a:p>
          <a:p>
            <a:pPr marL="231775" indent="-231775" eaLnBrk="0" hangingPunct="0">
              <a:spcBef>
                <a:spcPct val="20000"/>
              </a:spcBef>
              <a:buClr>
                <a:srgbClr val="7BC143"/>
              </a:buClr>
              <a:buFont typeface="Arial" pitchFamily="34" charset="0"/>
              <a:buChar char="•"/>
            </a:pPr>
            <a:endParaRPr kumimoji="0" lang="en-US" sz="18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ヒラギノ角ゴ Pro W3" pitchFamily="-65" charset="-128"/>
              <a:cs typeface="ヒラギノ角ゴ Pro W3"/>
            </a:endParaRP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BC143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ヒラギノ角ゴ Pro W3" pitchFamily="-65" charset="-128"/>
                <a:cs typeface="ヒラギノ角ゴ Pro W3"/>
              </a:rPr>
              <a:t>Understand that physical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ヒラギノ角ゴ Pro W3" pitchFamily="-65" charset="-128"/>
                <a:cs typeface="ヒラギノ角ゴ Pro W3"/>
              </a:rPr>
              <a:t> properties of materials are directly related to their chemical structures</a:t>
            </a: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BC143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baseline="0" dirty="0" smtClean="0">
              <a:latin typeface="+mn-lt"/>
              <a:ea typeface="ヒラギノ角ゴ Pro W3" pitchFamily="-65" charset="-128"/>
              <a:cs typeface="ヒラギノ角ゴ Pro W3"/>
            </a:endParaRP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BC143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  <a:ea typeface="ヒラギノ角ゴ Pro W3" pitchFamily="-65" charset="-128"/>
              <a:cs typeface="ヒラギノ角ゴ Pro W3"/>
            </a:endParaRP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BC143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baseline="0" dirty="0" smtClean="0">
              <a:latin typeface="+mn-lt"/>
              <a:ea typeface="ヒラギノ角ゴ Pro W3" pitchFamily="-65" charset="-128"/>
              <a:cs typeface="ヒラギノ角ゴ Pro W3"/>
            </a:endParaRP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BC143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" pitchFamily="18" charset="0"/>
                <a:ea typeface="ヒラギノ角ゴ Pro W3" pitchFamily="-65" charset="-128"/>
                <a:cs typeface="ヒラギノ角ゴ Pro W3"/>
              </a:rPr>
              <a:t>Stay healthy, happy and curious of the world around us!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ckwell" pitchFamily="18" charset="0"/>
              <a:ea typeface="ヒラギノ角ゴ Pro W3" pitchFamily="-65" charset="-128"/>
              <a:cs typeface="ヒラギノ角ゴ Pro W3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3540" y="4158695"/>
            <a:ext cx="1564540" cy="1131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9295" y="2891329"/>
            <a:ext cx="5069460" cy="1481323"/>
          </a:xfrm>
        </p:spPr>
        <p:txBody>
          <a:bodyPr/>
          <a:lstStyle/>
          <a:p>
            <a:r>
              <a:rPr lang="en-US" sz="6600" dirty="0" smtClean="0">
                <a:solidFill>
                  <a:srgbClr val="7BC143"/>
                </a:solidFill>
                <a:latin typeface="Earwig Factory" pitchFamily="2" charset="0"/>
              </a:rPr>
              <a:t>Thank you!</a:t>
            </a:r>
            <a:endParaRPr lang="en-US" sz="6600" dirty="0">
              <a:solidFill>
                <a:srgbClr val="7BC143"/>
              </a:solidFill>
              <a:latin typeface="Earwig Factor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31500" y="356600"/>
            <a:ext cx="7772400" cy="1459390"/>
          </a:xfrm>
        </p:spPr>
        <p:txBody>
          <a:bodyPr/>
          <a:lstStyle/>
          <a:p>
            <a:pPr algn="ctr"/>
            <a:r>
              <a:rPr lang="en-US" sz="4400" dirty="0" smtClean="0">
                <a:ea typeface="ヒラギノ角ゴ Pro W3"/>
                <a:cs typeface="ヒラギノ角ゴ Pro W3"/>
              </a:rPr>
              <a:t>All fat is </a:t>
            </a:r>
            <a:r>
              <a:rPr lang="en-US" sz="4400" i="1" dirty="0" smtClean="0">
                <a:ea typeface="ヒラギノ角ゴ Pro W3"/>
                <a:cs typeface="ヒラギノ角ゴ Pro W3"/>
              </a:rPr>
              <a:t>not</a:t>
            </a:r>
            <a:r>
              <a:rPr lang="en-US" sz="4400" dirty="0" smtClean="0">
                <a:ea typeface="ヒラギノ角ゴ Pro W3"/>
                <a:cs typeface="ヒラギノ角ゴ Pro W3"/>
              </a:rPr>
              <a:t> created equal!:</a:t>
            </a:r>
            <a:br>
              <a:rPr lang="en-US" sz="4400" dirty="0" smtClean="0">
                <a:ea typeface="ヒラギノ角ゴ Pro W3"/>
                <a:cs typeface="ヒラギノ角ゴ Pro W3"/>
              </a:rPr>
            </a:br>
            <a:r>
              <a:rPr lang="en-US" sz="4400" dirty="0" smtClean="0">
                <a:ea typeface="ヒラギノ角ゴ Pro W3"/>
                <a:cs typeface="ヒラギノ角ゴ Pro W3"/>
              </a:rPr>
              <a:t>Outline</a:t>
            </a:r>
            <a:r>
              <a:rPr lang="en-US" dirty="0" smtClean="0">
                <a:ea typeface="ヒラギノ角ゴ Pro W3"/>
                <a:cs typeface="ヒラギノ角ゴ Pro W3"/>
              </a:rPr>
              <a:t>	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923525" y="1815990"/>
            <a:ext cx="6872265" cy="4109335"/>
          </a:xfrm>
        </p:spPr>
        <p:txBody>
          <a:bodyPr/>
          <a:lstStyle/>
          <a:p>
            <a:endParaRPr lang="en-US" dirty="0" smtClean="0">
              <a:ea typeface="ヒラギノ角ゴ Pro W3"/>
              <a:cs typeface="ヒラギノ角ゴ Pro W3"/>
            </a:endParaRPr>
          </a:p>
          <a:p>
            <a:r>
              <a:rPr lang="en-US" sz="2800" dirty="0" smtClean="0">
                <a:solidFill>
                  <a:schemeClr val="tx1"/>
                </a:solidFill>
                <a:ea typeface="ヒラギノ角ゴ Pro W3"/>
              </a:rPr>
              <a:t>Activity aims and scope</a:t>
            </a:r>
            <a:endParaRPr lang="en-US" sz="2800" dirty="0" smtClean="0">
              <a:solidFill>
                <a:schemeClr val="tx1"/>
              </a:solidFill>
              <a:ea typeface="ヒラギノ角ゴ Pro W3"/>
              <a:cs typeface="ヒラギノ角ゴ Pro W3"/>
            </a:endParaRPr>
          </a:p>
          <a:p>
            <a:r>
              <a:rPr lang="en-US" sz="2800" dirty="0" smtClean="0">
                <a:solidFill>
                  <a:schemeClr val="tx1"/>
                </a:solidFill>
                <a:ea typeface="ヒラギノ角ゴ Pro W3"/>
                <a:cs typeface="ヒラギノ角ゴ Pro W3"/>
              </a:rPr>
              <a:t>Introduction</a:t>
            </a:r>
          </a:p>
          <a:p>
            <a:r>
              <a:rPr lang="en-US" sz="2800" dirty="0" smtClean="0">
                <a:solidFill>
                  <a:schemeClr val="tx1"/>
                </a:solidFill>
                <a:ea typeface="ヒラギノ角ゴ Pro W3"/>
              </a:rPr>
              <a:t>Let’s talk molecules</a:t>
            </a:r>
          </a:p>
          <a:p>
            <a:r>
              <a:rPr lang="en-US" sz="2800" dirty="0" smtClean="0">
                <a:solidFill>
                  <a:schemeClr val="tx1"/>
                </a:solidFill>
                <a:ea typeface="ヒラギノ角ゴ Pro W3"/>
              </a:rPr>
              <a:t>The fats we eat</a:t>
            </a:r>
          </a:p>
          <a:p>
            <a:r>
              <a:rPr lang="en-US" sz="2800" dirty="0" smtClean="0">
                <a:solidFill>
                  <a:schemeClr val="tx1"/>
                </a:solidFill>
                <a:ea typeface="ヒラギノ角ゴ Pro W3"/>
              </a:rPr>
              <a:t>Robotics incorporation</a:t>
            </a:r>
          </a:p>
          <a:p>
            <a:r>
              <a:rPr lang="en-US" sz="2800" dirty="0" smtClean="0">
                <a:solidFill>
                  <a:schemeClr val="tx1"/>
                </a:solidFill>
                <a:ea typeface="ヒラギノ角ゴ Pro W3"/>
              </a:rPr>
              <a:t>Take home messages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en-US" dirty="0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095" y="663840"/>
            <a:ext cx="7772400" cy="548640"/>
          </a:xfrm>
        </p:spPr>
        <p:txBody>
          <a:bodyPr/>
          <a:lstStyle/>
          <a:p>
            <a:pPr algn="ctr"/>
            <a:r>
              <a:rPr lang="en-US" dirty="0" smtClean="0"/>
              <a:t>All fat is </a:t>
            </a:r>
            <a:r>
              <a:rPr lang="en-US" i="1" dirty="0" smtClean="0"/>
              <a:t>not</a:t>
            </a:r>
            <a:r>
              <a:rPr lang="en-US" dirty="0" smtClean="0"/>
              <a:t> created equal!:</a:t>
            </a:r>
            <a:br>
              <a:rPr lang="en-US" dirty="0" smtClean="0"/>
            </a:br>
            <a:r>
              <a:rPr lang="en-US" dirty="0" smtClean="0"/>
              <a:t>Aims &amp;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095" y="1777585"/>
            <a:ext cx="7762875" cy="4685410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Through the use of robotics, this activity teaches </a:t>
            </a:r>
            <a:r>
              <a:rPr lang="en-US" sz="1800" dirty="0">
                <a:solidFill>
                  <a:schemeClr val="tx1"/>
                </a:solidFill>
              </a:rPr>
              <a:t>how physical properties of food are related to their chemical structures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Lesson aims include: </a:t>
            </a:r>
          </a:p>
          <a:p>
            <a:pPr marL="798513" lvl="1" indent="-342900"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define what is meant by the term “melting point” and how it is related to chemical composition in fats</a:t>
            </a:r>
          </a:p>
          <a:p>
            <a:pPr marL="798513" lvl="1" indent="-342900"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construct a Lego robot to perform a specific type of measurement</a:t>
            </a:r>
          </a:p>
          <a:p>
            <a:pPr marL="798513" lvl="1" indent="-342900"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understand the basics of Lego MINDSTORMS Education NXT programming software and be able to implement it using Lego robots</a:t>
            </a:r>
          </a:p>
          <a:p>
            <a:pPr marL="798513" lvl="1" indent="-342900"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understand how certain properties, such as melting point, can be determined through the measurement of others, such as translucency, of a material</a:t>
            </a:r>
          </a:p>
          <a:p>
            <a:pPr marL="798513" lvl="1" indent="-342900">
              <a:buFont typeface="+mj-lt"/>
              <a:buAutoNum type="arabicPeriod"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342900" indent="-342900"/>
            <a:r>
              <a:rPr lang="en-US" sz="1800" dirty="0" smtClean="0">
                <a:solidFill>
                  <a:schemeClr val="tx1"/>
                </a:solidFill>
              </a:rPr>
              <a:t>The main learning goal of the lesson is to provide students with the tools necessary to make educated choices on the fats they eat</a:t>
            </a:r>
          </a:p>
          <a:p>
            <a:pPr marL="800100" lvl="1" indent="-342900">
              <a:buFont typeface="+mj-lt"/>
              <a:buAutoNum type="arabicPeriod"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095" y="625435"/>
            <a:ext cx="7772400" cy="548640"/>
          </a:xfrm>
        </p:spPr>
        <p:txBody>
          <a:bodyPr/>
          <a:lstStyle/>
          <a:p>
            <a:r>
              <a:rPr lang="en-US" sz="4000" dirty="0" smtClean="0"/>
              <a:t>Introduction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094" y="1470345"/>
            <a:ext cx="7762875" cy="983890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</a:rPr>
              <a:t>The physical properties of all materials are related to chemical  structures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This includes the materials that we put into our bodies</a:t>
            </a:r>
          </a:p>
          <a:p>
            <a:pPr lvl="1"/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93095" y="4849985"/>
            <a:ext cx="7762875" cy="126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BC143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800" kern="0" dirty="0" smtClean="0">
                <a:latin typeface="+mn-lt"/>
                <a:ea typeface="ヒラギノ角ゴ Pro W3" pitchFamily="-65" charset="-128"/>
                <a:cs typeface="ヒラギノ角ゴ Pro W3"/>
              </a:rPr>
              <a:t>Foods interact differently with our bodies based on their chemical compositions</a:t>
            </a: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BC143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800" kern="0" dirty="0" smtClean="0">
                <a:latin typeface="+mn-lt"/>
                <a:ea typeface="ヒラギノ角ゴ Pro W3" pitchFamily="-65" charset="-128"/>
                <a:cs typeface="ヒラギノ角ゴ Pro W3"/>
              </a:rPr>
              <a:t>Fats represent one class of foods</a:t>
            </a:r>
          </a:p>
          <a:p>
            <a:pPr marL="688975" lvl="1" indent="-231775" eaLnBrk="0" hangingPunct="0">
              <a:spcBef>
                <a:spcPct val="20000"/>
              </a:spcBef>
              <a:buClr>
                <a:srgbClr val="7BC143"/>
              </a:buClr>
              <a:buFont typeface="Arial" pitchFamily="34" charset="0"/>
              <a:buChar char="•"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ヒラギノ角ゴ Pro W3" pitchFamily="-65" charset="-128"/>
                <a:cs typeface="ヒラギノ角ゴ Pro W3"/>
              </a:rPr>
              <a:t>Fat molecules are a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ヒラギノ角ゴ Pro W3" pitchFamily="-65" charset="-128"/>
                <a:cs typeface="ヒラギノ角ゴ Pro W3"/>
              </a:rPr>
              <a:t> very </a:t>
            </a:r>
            <a:r>
              <a:rPr kumimoji="0" lang="en-US" sz="1800" b="0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ヒラギノ角ゴ Pro W3" pitchFamily="-65" charset="-128"/>
                <a:cs typeface="ヒラギノ角ゴ Pro W3"/>
              </a:rPr>
              <a:t>efficient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ヒラギノ角ゴ Pro W3" pitchFamily="-65" charset="-128"/>
                <a:cs typeface="ヒラギノ角ゴ Pro W3"/>
              </a:rPr>
              <a:t> way to store energy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ヒラギノ角ゴ Pro W3" pitchFamily="-65" charset="-128"/>
              <a:cs typeface="ヒラギノ角ゴ Pro W3"/>
            </a:endParaRP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BC143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6D6D6D"/>
              </a:solidFill>
              <a:effectLst/>
              <a:uLnTx/>
              <a:uFillTx/>
              <a:latin typeface="+mn-lt"/>
              <a:ea typeface="ヒラギノ角ゴ Pro W3" pitchFamily="-65" charset="-128"/>
              <a:cs typeface="ヒラギノ角ゴ Pro W3" pitchFamily="-65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095" y="3300218"/>
            <a:ext cx="1938524" cy="13063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58" t="19370" b="26361"/>
          <a:stretch/>
        </p:blipFill>
        <p:spPr>
          <a:xfrm>
            <a:off x="2631619" y="2644575"/>
            <a:ext cx="1805035" cy="16438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6556" y="3133993"/>
            <a:ext cx="2131449" cy="14209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025" t="22106" r="37039" b="19990"/>
          <a:stretch/>
        </p:blipFill>
        <p:spPr>
          <a:xfrm>
            <a:off x="6548005" y="2611530"/>
            <a:ext cx="1943105" cy="1709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63840"/>
            <a:ext cx="7772400" cy="548640"/>
          </a:xfrm>
        </p:spPr>
        <p:txBody>
          <a:bodyPr/>
          <a:lstStyle/>
          <a:p>
            <a:r>
              <a:rPr lang="en-US" sz="4000" dirty="0" smtClean="0"/>
              <a:t>Dietary fats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95325" y="1547155"/>
            <a:ext cx="7762875" cy="455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BC143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ヒラギノ角ゴ Pro W3" pitchFamily="-65" charset="-128"/>
                <a:cs typeface="ヒラギノ角ゴ Pro W3" pitchFamily="-65" charset="-128"/>
              </a:rPr>
              <a:t>There are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ヒラギノ角ゴ Pro W3" pitchFamily="-65" charset="-128"/>
                <a:cs typeface="ヒラギノ角ゴ Pro W3" pitchFamily="-65" charset="-128"/>
              </a:rPr>
              <a:t> 4 groups of different fats which are divided based on their chemistry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7BC143"/>
              </a:buClr>
              <a:buFont typeface="+mj-lt"/>
              <a:buAutoNum type="arabicPeriod"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ヒラギノ角ゴ Pro W3" pitchFamily="-65" charset="-128"/>
                <a:cs typeface="ヒラギノ角ゴ Pro W3" pitchFamily="-65" charset="-128"/>
              </a:rPr>
              <a:t>Saturated fat: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ヒラギノ角ゴ Pro W3" pitchFamily="-65" charset="-128"/>
                <a:cs typeface="ヒラギノ角ゴ Pro W3" pitchFamily="-65" charset="-128"/>
              </a:rPr>
              <a:t>animal sources,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ヒラギノ角ゴ Pro W3" pitchFamily="-65" charset="-128"/>
                <a:cs typeface="ヒラギノ角ゴ Pro W3" pitchFamily="-65" charset="-128"/>
              </a:rPr>
              <a:t> including meat and dairy products. Raises cholesterol levels and increases risk of heart disease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ヒラギノ角ゴ Pro W3" pitchFamily="-65" charset="-128"/>
              <a:cs typeface="ヒラギノ角ゴ Pro W3" pitchFamily="-65" charset="-128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rgbClr val="7BC143"/>
              </a:buClr>
              <a:buFont typeface="+mj-lt"/>
              <a:buAutoNum type="arabicPeriod"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ヒラギノ角ゴ Pro W3" pitchFamily="-65" charset="-128"/>
                <a:cs typeface="ヒラギノ角ゴ Pro W3" pitchFamily="-65" charset="-128"/>
              </a:rPr>
              <a:t>Monounsaturated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ヒラギノ角ゴ Pro W3" pitchFamily="-65" charset="-128"/>
                <a:cs typeface="ヒラギノ角ゴ Pro W3" pitchFamily="-65" charset="-128"/>
              </a:rPr>
              <a:t> fat: 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ヒラギノ角ゴ Pro W3" pitchFamily="-65" charset="-128"/>
                <a:cs typeface="ヒラギノ角ゴ Pro W3" pitchFamily="-65" charset="-128"/>
              </a:rPr>
              <a:t>found in a variety of natural foods and oils. </a:t>
            </a:r>
            <a:r>
              <a:rPr lang="en-US" sz="1800" kern="0" dirty="0" smtClean="0">
                <a:ea typeface="ヒラギノ角ゴ Pro W3" pitchFamily="-65" charset="-128"/>
                <a:cs typeface="ヒラギノ角ゴ Pro W3" pitchFamily="-65" charset="-128"/>
              </a:rPr>
              <a:t>Can improve cholesterol levels and decrease risk of heart disease</a:t>
            </a:r>
            <a:endParaRPr kumimoji="0" lang="en-US" sz="18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ヒラギノ角ゴ Pro W3" pitchFamily="-65" charset="-128"/>
              <a:cs typeface="ヒラギノ角ゴ Pro W3" pitchFamily="-65" charset="-128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rgbClr val="7BC143"/>
              </a:buClr>
              <a:buFont typeface="+mj-lt"/>
              <a:buAutoNum type="arabicPeriod"/>
            </a:pPr>
            <a:r>
              <a:rPr lang="en-US" sz="1800" kern="0" baseline="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ヒラギノ角ゴ Pro W3" pitchFamily="-65" charset="-128"/>
                <a:cs typeface="ヒラギノ角ゴ Pro W3" pitchFamily="-65" charset="-128"/>
              </a:rPr>
              <a:t>Polyunsaturated fat: </a:t>
            </a:r>
            <a:r>
              <a:rPr lang="en-US" sz="1800" kern="0" baseline="0" dirty="0" smtClean="0">
                <a:latin typeface="+mn-lt"/>
                <a:ea typeface="ヒラギノ角ゴ Pro W3" pitchFamily="-65" charset="-128"/>
                <a:cs typeface="ヒラギノ角ゴ Pro W3" pitchFamily="-65" charset="-128"/>
              </a:rPr>
              <a:t>found mostly in plant-based</a:t>
            </a:r>
            <a:r>
              <a:rPr lang="en-US" sz="1800" kern="0" dirty="0" smtClean="0">
                <a:latin typeface="+mn-lt"/>
                <a:ea typeface="ヒラギノ角ゴ Pro W3" pitchFamily="-65" charset="-128"/>
                <a:cs typeface="ヒラギノ角ゴ Pro W3" pitchFamily="-65" charset="-128"/>
              </a:rPr>
              <a:t> foods and oils. </a:t>
            </a:r>
          </a:p>
          <a:p>
            <a:pPr marL="1257300" lvl="2" indent="-342900" eaLnBrk="0" hangingPunct="0">
              <a:spcBef>
                <a:spcPct val="20000"/>
              </a:spcBef>
              <a:buClr>
                <a:srgbClr val="7BC143"/>
              </a:buClr>
              <a:buFont typeface="Arial" pitchFamily="34" charset="0"/>
              <a:buChar char="•"/>
            </a:pPr>
            <a:r>
              <a:rPr lang="en-US" sz="1800" kern="0" dirty="0" smtClean="0">
                <a:latin typeface="+mn-lt"/>
                <a:ea typeface="ヒラギノ角ゴ Pro W3" pitchFamily="-65" charset="-128"/>
                <a:cs typeface="ヒラギノ角ゴ Pro W3" pitchFamily="-65" charset="-128"/>
              </a:rPr>
              <a:t>Omega-3 fatty acids: beneficial to the heart</a:t>
            </a:r>
            <a:endParaRPr lang="en-US" sz="1800" kern="0" baseline="0" dirty="0" smtClean="0">
              <a:latin typeface="+mn-lt"/>
              <a:ea typeface="ヒラギノ角ゴ Pro W3" pitchFamily="-65" charset="-128"/>
              <a:cs typeface="ヒラギノ角ゴ Pro W3" pitchFamily="-65" charset="-128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rgbClr val="7BC143"/>
              </a:buClr>
              <a:buFont typeface="+mj-lt"/>
              <a:buAutoNum type="arabicPeriod"/>
            </a:pP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ヒラギノ角ゴ Pro W3" pitchFamily="-65" charset="-128"/>
                <a:cs typeface="ヒラギノ角ゴ Pro W3" pitchFamily="-65" charset="-128"/>
              </a:rPr>
              <a:t>Trans fat: 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ヒラギノ角ゴ Pro W3" pitchFamily="-65" charset="-128"/>
                <a:cs typeface="ヒラギノ角ゴ Pro W3" pitchFamily="-65" charset="-128"/>
              </a:rPr>
              <a:t>found in processed vegetable oils. Made during partial hydrogenation of unsaturated fats, associated with </a:t>
            </a:r>
            <a:r>
              <a:rPr lang="en-US" sz="1800" kern="0" dirty="0" smtClean="0">
                <a:latin typeface="+mn-lt"/>
                <a:ea typeface="ヒラギノ角ゴ Pro W3" pitchFamily="-65" charset="-128"/>
                <a:cs typeface="ヒラギノ角ゴ Pro W3" pitchFamily="-65" charset="-128"/>
              </a:rPr>
              <a:t>health risks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ヒラギノ角ゴ Pro W3" pitchFamily="-65" charset="-128"/>
              <a:cs typeface="ヒラギノ角ゴ Pro W3" pitchFamily="-65" charset="-128"/>
            </a:endParaRP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BC143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solidFill>
                <a:srgbClr val="6D6D6D"/>
              </a:solidFill>
              <a:latin typeface="+mn-lt"/>
              <a:ea typeface="ヒラギノ角ゴ Pro W3" pitchFamily="-65" charset="-128"/>
              <a:cs typeface="ヒラギノ角ゴ Pro W3" pitchFamily="-65" charset="-128"/>
            </a:endParaRP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BC143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6D6D6D"/>
              </a:solidFill>
              <a:effectLst/>
              <a:uLnTx/>
              <a:uFillTx/>
              <a:latin typeface="+mn-lt"/>
              <a:ea typeface="ヒラギノ角ゴ Pro W3" pitchFamily="-65" charset="-128"/>
              <a:cs typeface="ヒラギノ角ゴ Pro W3" pitchFamily="-65" charset="-128"/>
            </a:endParaRP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BC143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800" kern="0" dirty="0" smtClean="0">
                <a:latin typeface="+mn-lt"/>
                <a:ea typeface="ヒラギノ角ゴ Pro W3" pitchFamily="-65" charset="-128"/>
                <a:cs typeface="ヒラギノ角ゴ Pro W3" pitchFamily="-65" charset="-128"/>
              </a:rPr>
              <a:t>Humans need certain </a:t>
            </a:r>
            <a:r>
              <a:rPr lang="en-US" sz="1800" i="1" kern="0" dirty="0" smtClean="0">
                <a:latin typeface="+mn-lt"/>
                <a:ea typeface="ヒラギノ角ゴ Pro W3" pitchFamily="-65" charset="-128"/>
                <a:cs typeface="ヒラギノ角ゴ Pro W3" pitchFamily="-65" charset="-128"/>
              </a:rPr>
              <a:t>essential fatty acids </a:t>
            </a:r>
            <a:r>
              <a:rPr lang="en-US" sz="1800" kern="0" dirty="0" smtClean="0">
                <a:latin typeface="+mn-lt"/>
                <a:ea typeface="ヒラギノ角ゴ Pro W3" pitchFamily="-65" charset="-128"/>
                <a:cs typeface="ヒラギノ角ゴ Pro W3" pitchFamily="-65" charset="-128"/>
              </a:rPr>
              <a:t>for growth, </a:t>
            </a:r>
            <a:r>
              <a:rPr lang="en-US" sz="1800" kern="0" dirty="0" err="1" smtClean="0">
                <a:latin typeface="+mn-lt"/>
                <a:ea typeface="ヒラギノ角ゴ Pro W3" pitchFamily="-65" charset="-128"/>
                <a:cs typeface="ヒラギノ角ゴ Pro W3" pitchFamily="-65" charset="-128"/>
              </a:rPr>
              <a:t>eg</a:t>
            </a:r>
            <a:r>
              <a:rPr lang="en-US" sz="1800" kern="0" dirty="0" smtClean="0">
                <a:latin typeface="+mn-lt"/>
                <a:ea typeface="ヒラギノ角ゴ Pro W3" pitchFamily="-65" charset="-128"/>
                <a:cs typeface="ヒラギノ角ゴ Pro W3" pitchFamily="-65" charset="-128"/>
              </a:rPr>
              <a:t>/ </a:t>
            </a:r>
            <a:r>
              <a:rPr lang="en-US" sz="1800" kern="0" dirty="0" err="1" smtClean="0">
                <a:latin typeface="+mn-lt"/>
                <a:ea typeface="ヒラギノ角ゴ Pro W3" pitchFamily="-65" charset="-128"/>
                <a:cs typeface="ヒラギノ角ゴ Pro W3" pitchFamily="-65" charset="-128"/>
              </a:rPr>
              <a:t>linoleic</a:t>
            </a:r>
            <a:r>
              <a:rPr lang="en-US" sz="1800" kern="0" dirty="0" smtClean="0">
                <a:latin typeface="+mn-lt"/>
                <a:ea typeface="ヒラギノ角ゴ Pro W3" pitchFamily="-65" charset="-128"/>
                <a:cs typeface="ヒラギノ角ゴ Pro W3" pitchFamily="-65" charset="-128"/>
              </a:rPr>
              <a:t> acid</a:t>
            </a: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BC143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800" kern="0" dirty="0" smtClean="0">
                <a:latin typeface="+mn-lt"/>
                <a:ea typeface="ヒラギノ角ゴ Pro W3" pitchFamily="-65" charset="-128"/>
                <a:cs typeface="ヒラギノ角ゴ Pro W3" pitchFamily="-65" charset="-128"/>
              </a:rPr>
              <a:t>Many Americans consume </a:t>
            </a:r>
            <a:r>
              <a:rPr lang="en-US" sz="1800" b="1" kern="0" dirty="0" smtClean="0">
                <a:solidFill>
                  <a:srgbClr val="C00000"/>
                </a:solidFill>
                <a:latin typeface="+mn-lt"/>
                <a:ea typeface="ヒラギノ角ゴ Pro W3" pitchFamily="-65" charset="-128"/>
                <a:cs typeface="ヒラギノ角ゴ Pro W3" pitchFamily="-65" charset="-128"/>
              </a:rPr>
              <a:t>6-8</a:t>
            </a:r>
            <a:r>
              <a:rPr lang="en-US" sz="1800" kern="0" dirty="0" smtClean="0">
                <a:solidFill>
                  <a:srgbClr val="6D6D6D"/>
                </a:solidFill>
                <a:latin typeface="+mn-lt"/>
                <a:ea typeface="ヒラギノ角ゴ Pro W3" pitchFamily="-65" charset="-128"/>
                <a:cs typeface="ヒラギノ角ゴ Pro W3" pitchFamily="-65" charset="-128"/>
              </a:rPr>
              <a:t> </a:t>
            </a:r>
            <a:r>
              <a:rPr lang="en-US" sz="1800" kern="0" dirty="0" smtClean="0">
                <a:latin typeface="+mn-lt"/>
                <a:ea typeface="ヒラギノ角ゴ Pro W3" pitchFamily="-65" charset="-128"/>
                <a:cs typeface="ヒラギノ角ゴ Pro W3" pitchFamily="-65" charset="-128"/>
              </a:rPr>
              <a:t>times the required amount of dietary fat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ヒラギノ角ゴ Pro W3" pitchFamily="-65" charset="-128"/>
              <a:cs typeface="ヒラギノ角ゴ Pro W3" pitchFamily="-65" charset="-128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BC143"/>
              </a:buClr>
              <a:buSzTx/>
              <a:buFont typeface="+mj-lt"/>
              <a:buAutoNum type="arabicPeriod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6D6D6D"/>
              </a:solidFill>
              <a:effectLst/>
              <a:uLnTx/>
              <a:uFillTx/>
              <a:latin typeface="+mn-lt"/>
              <a:ea typeface="ヒラギノ角ゴ Pro W3" pitchFamily="-65" charset="-128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chemical structures.bmp"/>
          <p:cNvPicPr>
            <a:picLocks noChangeAspect="1"/>
          </p:cNvPicPr>
          <p:nvPr/>
        </p:nvPicPr>
        <p:blipFill>
          <a:blip r:embed="rId3"/>
          <a:srcRect l="1525"/>
          <a:stretch>
            <a:fillRect/>
          </a:stretch>
        </p:blipFill>
        <p:spPr>
          <a:xfrm>
            <a:off x="616285" y="1969610"/>
            <a:ext cx="4959753" cy="35262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87552"/>
            <a:ext cx="3463745" cy="5486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Fat molecules</a:t>
            </a:r>
            <a:endParaRPr lang="en-US" dirty="0"/>
          </a:p>
        </p:txBody>
      </p:sp>
      <p:pic>
        <p:nvPicPr>
          <p:cNvPr id="8" name="Picture 7" descr="3D fatty acids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120" y="1623965"/>
            <a:ext cx="4070930" cy="4292198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263289" y="1815990"/>
            <a:ext cx="3456451" cy="4188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BC143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6D6D6D"/>
              </a:solidFill>
              <a:effectLst/>
              <a:uLnTx/>
              <a:uFillTx/>
              <a:latin typeface="+mn-lt"/>
              <a:ea typeface="ヒラギノ角ゴ Pro W3"/>
              <a:cs typeface="ヒラギノ角ゴ Pro W3"/>
            </a:endParaRP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BC143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ヒラギノ角ゴ Pro W3"/>
                <a:cs typeface="ヒラギノ角ゴ Pro W3" pitchFamily="-65" charset="-128"/>
              </a:rPr>
              <a:t>Saturated fat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ヒラギノ角ゴ Pro W3" pitchFamily="-65" charset="-128"/>
              <a:cs typeface="ヒラギノ角ゴ Pro W3" pitchFamily="-65" charset="-128"/>
            </a:endParaRP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BC143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ヒラギノ角ゴ Pro W3"/>
              <a:cs typeface="ヒラギノ角ゴ Pro W3"/>
            </a:endParaRP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BC143"/>
              </a:buClr>
              <a:buSzTx/>
              <a:buFont typeface="Arial" pitchFamily="34" charset="0"/>
              <a:buChar char="•"/>
              <a:tabLst/>
              <a:defRPr/>
            </a:pPr>
            <a:endParaRPr lang="en-US" kern="0" dirty="0" smtClean="0">
              <a:latin typeface="+mn-lt"/>
              <a:ea typeface="ヒラギノ角ゴ Pro W3"/>
              <a:cs typeface="ヒラギノ角ゴ Pro W3"/>
            </a:endParaRP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BC143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ヒラギノ角ゴ Pro W3"/>
                <a:cs typeface="ヒラギノ角ゴ Pro W3"/>
              </a:rPr>
              <a:t>Monounsaturated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ヒラギノ角ゴ Pro W3"/>
                <a:cs typeface="ヒラギノ角ゴ Pro W3"/>
              </a:rPr>
              <a:t> fat</a:t>
            </a: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BC143"/>
              </a:buClr>
              <a:buSzTx/>
              <a:buFont typeface="Arial" pitchFamily="34" charset="0"/>
              <a:buChar char="•"/>
              <a:tabLst/>
              <a:defRPr/>
            </a:pPr>
            <a:endParaRPr lang="en-US" kern="0" baseline="0" dirty="0" smtClean="0">
              <a:solidFill>
                <a:srgbClr val="6D6D6D"/>
              </a:solidFill>
              <a:latin typeface="+mn-lt"/>
              <a:ea typeface="ヒラギノ角ゴ Pro W3"/>
              <a:cs typeface="ヒラギノ角ゴ Pro W3"/>
            </a:endParaRP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BC143"/>
              </a:buClr>
              <a:buSzTx/>
              <a:buFont typeface="Arial" pitchFamily="34" charset="0"/>
              <a:buChar char="•"/>
              <a:tabLst/>
              <a:defRPr/>
            </a:pPr>
            <a:endParaRPr lang="en-US" kern="0" dirty="0" smtClean="0">
              <a:solidFill>
                <a:srgbClr val="6D6D6D"/>
              </a:solidFill>
              <a:latin typeface="+mn-lt"/>
              <a:ea typeface="ヒラギノ角ゴ Pro W3"/>
              <a:cs typeface="ヒラギノ角ゴ Pro W3"/>
            </a:endParaRP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BC143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kern="0" baseline="0" dirty="0" smtClean="0">
                <a:latin typeface="+mn-lt"/>
                <a:ea typeface="ヒラギノ角ゴ Pro W3"/>
                <a:cs typeface="ヒラギノ角ゴ Pro W3"/>
              </a:rPr>
              <a:t>Trans</a:t>
            </a:r>
            <a:r>
              <a:rPr lang="en-US" kern="0" dirty="0" smtClean="0">
                <a:latin typeface="+mn-lt"/>
                <a:ea typeface="ヒラギノ角ゴ Pro W3"/>
                <a:cs typeface="ヒラギノ角ゴ Pro W3"/>
              </a:rPr>
              <a:t> fat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ヒラギノ角ゴ Pro W3"/>
              <a:cs typeface="ヒラギノ角ゴ Pro W3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077145" y="1270156"/>
            <a:ext cx="6336825" cy="4847194"/>
            <a:chOff x="2306105" y="1009485"/>
            <a:chExt cx="6336825" cy="4847194"/>
          </a:xfrm>
        </p:grpSpPr>
        <p:grpSp>
          <p:nvGrpSpPr>
            <p:cNvPr id="32" name="Group 27"/>
            <p:cNvGrpSpPr/>
            <p:nvPr/>
          </p:nvGrpSpPr>
          <p:grpSpPr>
            <a:xfrm>
              <a:off x="2306105" y="1009485"/>
              <a:ext cx="6336825" cy="4847194"/>
              <a:chOff x="1000335" y="1163105"/>
              <a:chExt cx="6336825" cy="4847194"/>
            </a:xfrm>
          </p:grpSpPr>
          <p:grpSp>
            <p:nvGrpSpPr>
              <p:cNvPr id="37" name="Group 21"/>
              <p:cNvGrpSpPr/>
              <p:nvPr/>
            </p:nvGrpSpPr>
            <p:grpSpPr>
              <a:xfrm>
                <a:off x="5032860" y="1163105"/>
                <a:ext cx="2304300" cy="844910"/>
                <a:chOff x="5032860" y="1163105"/>
                <a:chExt cx="2304300" cy="844910"/>
              </a:xfrm>
            </p:grpSpPr>
            <p:cxnSp>
              <p:nvCxnSpPr>
                <p:cNvPr id="41" name="Straight Arrow Connector 40"/>
                <p:cNvCxnSpPr/>
                <p:nvPr/>
              </p:nvCxnSpPr>
              <p:spPr bwMode="auto">
                <a:xfrm rot="5400000">
                  <a:off x="5032860" y="1585560"/>
                  <a:ext cx="537670" cy="30724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42" name="TextBox 41"/>
                <p:cNvSpPr txBox="1"/>
                <p:nvPr/>
              </p:nvSpPr>
              <p:spPr>
                <a:xfrm>
                  <a:off x="5032860" y="1163105"/>
                  <a:ext cx="230430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>
                      <a:latin typeface="Lucida Console" pitchFamily="49" charset="0"/>
                    </a:rPr>
                    <a:t>Carboxylic acid</a:t>
                  </a:r>
                  <a:endParaRPr lang="en-US" sz="1200" dirty="0">
                    <a:latin typeface="Lucida Console" pitchFamily="49" charset="0"/>
                  </a:endParaRPr>
                </a:p>
              </p:txBody>
            </p:sp>
          </p:grpSp>
          <p:grpSp>
            <p:nvGrpSpPr>
              <p:cNvPr id="38" name="Group 26"/>
              <p:cNvGrpSpPr/>
              <p:nvPr/>
            </p:nvGrpSpPr>
            <p:grpSpPr>
              <a:xfrm>
                <a:off x="1000335" y="5118820"/>
                <a:ext cx="2688350" cy="891479"/>
                <a:chOff x="1000335" y="5118820"/>
                <a:chExt cx="2688350" cy="891479"/>
              </a:xfrm>
            </p:grpSpPr>
            <p:cxnSp>
              <p:nvCxnSpPr>
                <p:cNvPr id="39" name="Straight Arrow Connector 38"/>
                <p:cNvCxnSpPr/>
                <p:nvPr/>
              </p:nvCxnSpPr>
              <p:spPr bwMode="auto">
                <a:xfrm rot="5400000" flipH="1" flipV="1">
                  <a:off x="1710828" y="5253238"/>
                  <a:ext cx="576075" cy="30724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40" name="TextBox 39"/>
                <p:cNvSpPr txBox="1"/>
                <p:nvPr/>
              </p:nvSpPr>
              <p:spPr>
                <a:xfrm>
                  <a:off x="1000335" y="5733300"/>
                  <a:ext cx="268835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>
                      <a:latin typeface="Lucida Console" pitchFamily="49" charset="0"/>
                    </a:rPr>
                    <a:t>Fatty acid chain</a:t>
                  </a:r>
                  <a:endParaRPr lang="en-US" sz="1200" dirty="0">
                    <a:latin typeface="Lucida Console" pitchFamily="49" charset="0"/>
                  </a:endParaRPr>
                </a:p>
              </p:txBody>
            </p:sp>
          </p:grpSp>
        </p:grpSp>
        <p:grpSp>
          <p:nvGrpSpPr>
            <p:cNvPr id="33" name="Group 20"/>
            <p:cNvGrpSpPr/>
            <p:nvPr/>
          </p:nvGrpSpPr>
          <p:grpSpPr>
            <a:xfrm>
              <a:off x="5608935" y="1777585"/>
              <a:ext cx="960125" cy="3226020"/>
              <a:chOff x="4456785" y="1969610"/>
              <a:chExt cx="960125" cy="3226020"/>
            </a:xfrm>
          </p:grpSpPr>
          <p:sp>
            <p:nvSpPr>
              <p:cNvPr id="34" name="Oval 33"/>
              <p:cNvSpPr/>
              <p:nvPr/>
            </p:nvSpPr>
            <p:spPr bwMode="auto">
              <a:xfrm>
                <a:off x="4533595" y="1969610"/>
                <a:ext cx="883315" cy="80650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65" charset="0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 bwMode="auto">
              <a:xfrm>
                <a:off x="4456785" y="3083355"/>
                <a:ext cx="883315" cy="80650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65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 bwMode="auto">
              <a:xfrm>
                <a:off x="4456785" y="4389125"/>
                <a:ext cx="883315" cy="80650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65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mperature scale.bmp"/>
          <p:cNvPicPr>
            <a:picLocks noChangeAspect="1"/>
          </p:cNvPicPr>
          <p:nvPr/>
        </p:nvPicPr>
        <p:blipFill>
          <a:blip r:embed="rId3"/>
          <a:srcRect r="8041" b="4348"/>
          <a:stretch>
            <a:fillRect/>
          </a:stretch>
        </p:blipFill>
        <p:spPr>
          <a:xfrm>
            <a:off x="6492250" y="971080"/>
            <a:ext cx="2073870" cy="51078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20" y="696760"/>
            <a:ext cx="7772400" cy="548640"/>
          </a:xfrm>
        </p:spPr>
        <p:txBody>
          <a:bodyPr/>
          <a:lstStyle/>
          <a:p>
            <a:r>
              <a:rPr lang="en-US" sz="4000" dirty="0" smtClean="0"/>
              <a:t>Fat compounds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95326" y="1547155"/>
            <a:ext cx="5796924" cy="134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rgbClr val="7BC143"/>
              </a:buClr>
              <a:buFont typeface="Arial" pitchFamily="34" charset="0"/>
              <a:buChar char="•"/>
            </a:pPr>
            <a:r>
              <a:rPr lang="en-US" sz="1800" kern="0" dirty="0" smtClean="0">
                <a:latin typeface="+mn-lt"/>
                <a:ea typeface="ヒラギノ角ゴ Pro W3" pitchFamily="-65" charset="-128"/>
                <a:cs typeface="ヒラギノ角ゴ Pro W3" pitchFamily="-65" charset="-128"/>
              </a:rPr>
              <a:t>Foods high in saturated and trans fat  </a:t>
            </a:r>
            <a:r>
              <a:rPr lang="en-US" sz="1800" kern="0" dirty="0" smtClean="0">
                <a:latin typeface="+mn-lt"/>
                <a:ea typeface="ヒラギノ角ゴ Pro W3" pitchFamily="-65" charset="-128"/>
                <a:cs typeface="ヒラギノ角ゴ Pro W3" pitchFamily="-65" charset="-128"/>
                <a:sym typeface="Wingdings" pitchFamily="2" charset="2"/>
              </a:rPr>
              <a:t>  </a:t>
            </a:r>
            <a:r>
              <a:rPr lang="en-US" sz="1800" b="1" kern="0" dirty="0" smtClean="0">
                <a:latin typeface="+mn-lt"/>
                <a:ea typeface="ヒラギノ角ゴ Pro W3" pitchFamily="-65" charset="-128"/>
                <a:cs typeface="ヒラギノ角ゴ Pro W3" pitchFamily="-65" charset="-128"/>
              </a:rPr>
              <a:t>solids </a:t>
            </a:r>
            <a:r>
              <a:rPr lang="en-US" sz="1800" kern="0" dirty="0" smtClean="0">
                <a:latin typeface="+mn-lt"/>
                <a:ea typeface="ヒラギノ角ゴ Pro W3" pitchFamily="-65" charset="-128"/>
                <a:cs typeface="ヒラギノ角ゴ Pro W3" pitchFamily="-65" charset="-128"/>
              </a:rPr>
              <a:t>at room temperature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rgbClr val="7BC143"/>
              </a:buClr>
              <a:buFont typeface="Arial" pitchFamily="34" charset="0"/>
              <a:buChar char="•"/>
            </a:pPr>
            <a:r>
              <a:rPr lang="en-US" sz="1800" kern="0" dirty="0" smtClean="0">
                <a:latin typeface="+mn-lt"/>
                <a:ea typeface="ヒラギノ角ゴ Pro W3" pitchFamily="-65" charset="-128"/>
                <a:cs typeface="ヒラギノ角ゴ Pro W3" pitchFamily="-65" charset="-128"/>
              </a:rPr>
              <a:t>Foods high in mono/poly unsaturated fats </a:t>
            </a:r>
            <a:r>
              <a:rPr lang="en-US" sz="1800" kern="0" dirty="0" smtClean="0">
                <a:latin typeface="+mn-lt"/>
                <a:ea typeface="ヒラギノ角ゴ Pro W3" pitchFamily="-65" charset="-128"/>
                <a:cs typeface="ヒラギノ角ゴ Pro W3" pitchFamily="-65" charset="-128"/>
                <a:sym typeface="Wingdings" pitchFamily="2" charset="2"/>
              </a:rPr>
              <a:t> </a:t>
            </a:r>
            <a:r>
              <a:rPr lang="en-US" sz="1800" b="1" kern="0" dirty="0" smtClean="0">
                <a:latin typeface="+mn-lt"/>
                <a:ea typeface="ヒラギノ角ゴ Pro W3" pitchFamily="-65" charset="-128"/>
                <a:cs typeface="ヒラギノ角ゴ Pro W3" pitchFamily="-65" charset="-128"/>
              </a:rPr>
              <a:t>liquids </a:t>
            </a:r>
            <a:r>
              <a:rPr lang="en-US" sz="1800" kern="0" dirty="0" smtClean="0">
                <a:latin typeface="+mn-lt"/>
                <a:ea typeface="ヒラギノ角ゴ Pro W3" pitchFamily="-65" charset="-128"/>
                <a:cs typeface="ヒラギノ角ゴ Pro W3" pitchFamily="-65" charset="-128"/>
              </a:rPr>
              <a:t>at room temperature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ヒラギノ角ゴ Pro W3" pitchFamily="-65" charset="-128"/>
              <a:cs typeface="ヒラギノ角ゴ Pro W3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54690" y="3505810"/>
            <a:ext cx="5796924" cy="257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BC143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ヒラギノ角ゴ Pro W3" pitchFamily="-65" charset="-128"/>
                <a:cs typeface="ヒラギノ角ゴ Pro W3" pitchFamily="-65" charset="-128"/>
              </a:rPr>
              <a:t>Physical properties, such as translucency and melting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ヒラギノ角ゴ Pro W3" pitchFamily="-65" charset="-128"/>
                <a:cs typeface="ヒラギノ角ゴ Pro W3" pitchFamily="-65" charset="-128"/>
              </a:rPr>
              <a:t> point, can be explained by </a:t>
            </a:r>
            <a:r>
              <a:rPr kumimoji="0" lang="en-US" sz="1800" b="0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ヒラギノ角ゴ Pro W3" pitchFamily="-65" charset="-128"/>
                <a:cs typeface="ヒラギノ角ゴ Pro W3" pitchFamily="-65" charset="-128"/>
              </a:rPr>
              <a:t>molecular packing</a:t>
            </a: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BC143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i="1" kern="0" baseline="0" dirty="0" smtClean="0">
              <a:latin typeface="+mn-lt"/>
              <a:ea typeface="ヒラギノ角ゴ Pro W3" pitchFamily="-65" charset="-128"/>
              <a:cs typeface="ヒラギノ角ゴ Pro W3" pitchFamily="-65" charset="-128"/>
            </a:endParaRP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BC143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ヒラギノ角ゴ Pro W3" pitchFamily="-65" charset="-128"/>
              <a:cs typeface="ヒラギノ角ゴ Pro W3" pitchFamily="-65" charset="-128"/>
            </a:endParaRP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BC143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ヒラギノ角ゴ Pro W3" pitchFamily="-65" charset="-128"/>
                <a:cs typeface="ヒラギノ角ゴ Pro W3" pitchFamily="-65" charset="-128"/>
              </a:rPr>
              <a:t>Using a robot with sensors capable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ヒラギノ角ゴ Pro W3" pitchFamily="-65" charset="-128"/>
                <a:cs typeface="ヒラギノ角ゴ Pro W3" pitchFamily="-65" charset="-128"/>
              </a:rPr>
              <a:t> of measuring translucency and melting point, various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ヒラギノ角ゴ Pro W3" pitchFamily="-65" charset="-128"/>
                <a:cs typeface="ヒラギノ角ゴ Pro W3" pitchFamily="-65" charset="-128"/>
              </a:rPr>
              <a:t>fat samples will be studied to gather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ヒラギノ角ゴ Pro W3" pitchFamily="-65" charset="-128"/>
                <a:cs typeface="ヒラギノ角ゴ Pro W3" pitchFamily="-65" charset="-128"/>
              </a:rPr>
              <a:t> data based on their physical properties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ヒラギノ角ゴ Pro W3" pitchFamily="-65" charset="-128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Pantry samples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62321304"/>
              </p:ext>
            </p:extLst>
          </p:nvPr>
        </p:nvGraphicFramePr>
        <p:xfrm>
          <a:off x="616287" y="3987637"/>
          <a:ext cx="8163719" cy="19376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33929"/>
                <a:gridCol w="1331558"/>
                <a:gridCol w="1632744"/>
                <a:gridCol w="1632744"/>
                <a:gridCol w="1632744"/>
              </a:tblGrid>
              <a:tr h="402056">
                <a:tc>
                  <a:txBody>
                    <a:bodyPr/>
                    <a:lstStyle/>
                    <a:p>
                      <a:r>
                        <a:rPr lang="en-US" dirty="0" smtClean="0"/>
                        <a:t>Percentage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Butter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Corn</a:t>
                      </a:r>
                      <a:r>
                        <a:rPr lang="en-US" baseline="0" dirty="0" smtClean="0"/>
                        <a:t> oil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Olive </a:t>
                      </a:r>
                      <a:r>
                        <a:rPr lang="en-US" baseline="0" dirty="0" smtClean="0"/>
                        <a:t>oil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Margarine</a:t>
                      </a:r>
                      <a:endParaRPr lang="en-US" dirty="0"/>
                    </a:p>
                  </a:txBody>
                  <a:tcPr/>
                </a:tc>
              </a:tr>
              <a:tr h="402056">
                <a:tc>
                  <a:txBody>
                    <a:bodyPr/>
                    <a:lstStyle/>
                    <a:p>
                      <a:r>
                        <a:rPr lang="en-US" dirty="0" smtClean="0"/>
                        <a:t>Saturated</a:t>
                      </a:r>
                      <a:r>
                        <a:rPr lang="en-US" baseline="0" dirty="0" smtClean="0"/>
                        <a:t> fat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19 %</a:t>
                      </a:r>
                      <a:endParaRPr lang="en-US" dirty="0"/>
                    </a:p>
                  </a:txBody>
                  <a:tcPr/>
                </a:tc>
              </a:tr>
              <a:tr h="3200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Mono/poly unsaturated fat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29 % mono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r>
                        <a:rPr lang="en-US" baseline="0" dirty="0" smtClean="0"/>
                        <a:t> % mono</a:t>
                      </a:r>
                      <a:endParaRPr lang="en-US" dirty="0"/>
                    </a:p>
                  </a:txBody>
                  <a:tcPr/>
                </a:tc>
              </a:tr>
              <a:tr h="32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57 % poly</a:t>
                      </a:r>
                      <a:endParaRPr lang="en-US" dirty="0"/>
                    </a:p>
                  </a:txBody>
                  <a:tcP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31 % poly</a:t>
                      </a:r>
                      <a:endParaRPr lang="en-US" dirty="0"/>
                    </a:p>
                  </a:txBody>
                  <a:tcPr>
                    <a:solidFill>
                      <a:srgbClr val="EAEAEA"/>
                    </a:solidFill>
                  </a:tcPr>
                </a:tc>
              </a:tr>
              <a:tr h="402056">
                <a:tc>
                  <a:txBody>
                    <a:bodyPr/>
                    <a:lstStyle/>
                    <a:p>
                      <a:r>
                        <a:rPr lang="en-US" dirty="0" smtClean="0"/>
                        <a:t>Trans fat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19%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9" descr="DSC00483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55331" y="1988124"/>
            <a:ext cx="1457190" cy="1850749"/>
          </a:xfrm>
          <a:prstGeom prst="rect">
            <a:avLst/>
          </a:prstGeom>
        </p:spPr>
      </p:pic>
      <p:pic>
        <p:nvPicPr>
          <p:cNvPr id="11" name="Picture 10" descr="DSC00484.JPG"/>
          <p:cNvPicPr/>
          <p:nvPr/>
        </p:nvPicPr>
        <p:blipFill>
          <a:blip r:embed="rId5" cstate="print"/>
          <a:srcRect l="10083" t="3974" r="22144" b="1987"/>
          <a:stretch>
            <a:fillRect/>
          </a:stretch>
        </p:blipFill>
        <p:spPr>
          <a:xfrm>
            <a:off x="3957520" y="1389872"/>
            <a:ext cx="1388080" cy="2449001"/>
          </a:xfrm>
          <a:prstGeom prst="rect">
            <a:avLst/>
          </a:prstGeom>
        </p:spPr>
      </p:pic>
      <p:pic>
        <p:nvPicPr>
          <p:cNvPr id="12" name="Picture 11" descr="DSC00485.JPG"/>
          <p:cNvPicPr/>
          <p:nvPr/>
        </p:nvPicPr>
        <p:blipFill>
          <a:blip r:embed="rId6" cstate="print"/>
          <a:srcRect l="9057" t="11507" r="9173"/>
          <a:stretch>
            <a:fillRect/>
          </a:stretch>
        </p:blipFill>
        <p:spPr>
          <a:xfrm>
            <a:off x="5416910" y="1171132"/>
            <a:ext cx="1651415" cy="2667741"/>
          </a:xfrm>
          <a:prstGeom prst="rect">
            <a:avLst/>
          </a:prstGeom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266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Eras Medium ITC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266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Eras Medium ITC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731500" y="4619555"/>
          <a:ext cx="7654287" cy="885153"/>
        </p:xfrm>
        <a:graphic>
          <a:graphicData uri="http://schemas.openxmlformats.org/presentationml/2006/ole">
            <p:oleObj spid="_x0000_s17424" name="Equation" r:id="rId7" imgW="3733800" imgH="431800" progId="Equation.3">
              <p:embed/>
            </p:oleObj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5135" y="860328"/>
            <a:ext cx="1795763" cy="3014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095" y="740650"/>
            <a:ext cx="7772400" cy="548640"/>
          </a:xfrm>
        </p:spPr>
        <p:txBody>
          <a:bodyPr/>
          <a:lstStyle/>
          <a:p>
            <a:r>
              <a:rPr lang="en-US" sz="4000" dirty="0" smtClean="0"/>
              <a:t>Robot design</a:t>
            </a:r>
            <a:endParaRPr lang="en-US" sz="4000" dirty="0"/>
          </a:p>
        </p:txBody>
      </p:sp>
      <p:pic>
        <p:nvPicPr>
          <p:cNvPr id="8" name="Picture 7" descr="robot setup.bmp"/>
          <p:cNvPicPr>
            <a:picLocks noChangeAspect="1"/>
          </p:cNvPicPr>
          <p:nvPr/>
        </p:nvPicPr>
        <p:blipFill>
          <a:blip r:embed="rId3"/>
          <a:srcRect b="8994"/>
          <a:stretch>
            <a:fillRect/>
          </a:stretch>
        </p:blipFill>
        <p:spPr>
          <a:xfrm>
            <a:off x="693095" y="1813410"/>
            <a:ext cx="7818376" cy="349743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230765" y="5349250"/>
            <a:ext cx="1805036" cy="49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rgbClr val="7BC143"/>
              </a:buClr>
              <a:buFont typeface="Arial" pitchFamily="34" charset="0"/>
              <a:buChar char="•"/>
            </a:pPr>
            <a:r>
              <a:rPr lang="en-US" sz="1800" kern="0" dirty="0" smtClean="0">
                <a:latin typeface="+mn-lt"/>
                <a:ea typeface="ヒラギノ角ゴ Pro W3" pitchFamily="-65" charset="-128"/>
                <a:cs typeface="ヒラギノ角ゴ Pro W3" pitchFamily="-65" charset="-128"/>
              </a:rPr>
              <a:t>Side view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ヒラギノ角ゴ Pro W3" pitchFamily="-65" charset="-128"/>
              <a:cs typeface="ヒラギノ角ゴ Pro W3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109670" y="5310846"/>
            <a:ext cx="1805035" cy="53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rgbClr val="7BC143"/>
              </a:buClr>
              <a:buFont typeface="Arial" pitchFamily="34" charset="0"/>
              <a:buChar char="•"/>
            </a:pPr>
            <a:r>
              <a:rPr lang="en-US" sz="1800" kern="0" dirty="0" smtClean="0">
                <a:latin typeface="+mn-lt"/>
                <a:ea typeface="ヒラギノ角ゴ Pro W3" pitchFamily="-65" charset="-128"/>
                <a:cs typeface="ヒラギノ角ゴ Pro W3" pitchFamily="-65" charset="-128"/>
              </a:rPr>
              <a:t>Front view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ヒラギノ角ゴ Pro W3" pitchFamily="-65" charset="-128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YU Poly template JH">
  <a:themeElements>
    <a:clrScheme name="SEIDEN_PPT_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EIDEN_PPT_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SEIDEN_PPT_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DEN_PPT_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DEN_PPT_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DEN_PPT_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DEN_PPT_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DEN_PPT_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DEN_PPT_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DEN_PPT_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DEN_PPT_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DEN_PPT_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DEN_PPT_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DEN_PPT_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3839</TotalTime>
  <Words>698</Words>
  <Application>Microsoft Office PowerPoint</Application>
  <PresentationFormat>Letter Paper (8.5x11 in)</PresentationFormat>
  <Paragraphs>118</Paragraphs>
  <Slides>12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NYU Poly template JH</vt:lpstr>
      <vt:lpstr>Equation</vt:lpstr>
      <vt:lpstr>The Chemistry of Fats: All fat is not created equal! </vt:lpstr>
      <vt:lpstr>All fat is not created equal!: Outline </vt:lpstr>
      <vt:lpstr>All fat is not created equal!: Aims &amp; Scope</vt:lpstr>
      <vt:lpstr>Introduction</vt:lpstr>
      <vt:lpstr>Dietary fats</vt:lpstr>
      <vt:lpstr>Fat molecules</vt:lpstr>
      <vt:lpstr>Fat compounds</vt:lpstr>
      <vt:lpstr>Pantry samples</vt:lpstr>
      <vt:lpstr>Robot design</vt:lpstr>
      <vt:lpstr>Programming the robot</vt:lpstr>
      <vt:lpstr>Take home messages</vt:lpstr>
      <vt:lpstr>Thank you!</vt:lpstr>
    </vt:vector>
  </TitlesOfParts>
  <Company>뿿쪰뿿쨐࠘䃐Ȱ窌ࡇ枠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Fluorinated Protein Polymers</dc:title>
  <dc:creator>Carlo Yuvienco</dc:creator>
  <cp:lastModifiedBy>ITLL</cp:lastModifiedBy>
  <cp:revision>431</cp:revision>
  <cp:lastPrinted>2008-07-02T18:31:59Z</cp:lastPrinted>
  <dcterms:created xsi:type="dcterms:W3CDTF">2008-07-02T17:43:42Z</dcterms:created>
  <dcterms:modified xsi:type="dcterms:W3CDTF">2013-03-04T18:47:10Z</dcterms:modified>
</cp:coreProperties>
</file>