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4" r:id="rId3"/>
    <p:sldId id="267" r:id="rId4"/>
    <p:sldId id="262" r:id="rId5"/>
    <p:sldId id="261" r:id="rId6"/>
    <p:sldId id="260" r:id="rId7"/>
    <p:sldId id="268" r:id="rId8"/>
    <p:sldId id="266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1840" autoAdjust="0"/>
  </p:normalViewPr>
  <p:slideViewPr>
    <p:cSldViewPr>
      <p:cViewPr>
        <p:scale>
          <a:sx n="60" d="100"/>
          <a:sy n="60" d="100"/>
        </p:scale>
        <p:origin x="-51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A4154-2D8D-42CD-82CA-FD09BAF9B205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EDCBC-E6A1-4DAC-8A06-198F436B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8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frc.nasa.gov/gallery/photo/STS-111/Medium/EC02-0131-6.jp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dfrc.nasa.gov/gallery/photo/STS-111/HTML/EC02-0131-6.html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EMA_-_37931_-_Meals_Ready_to_Eat_being_moved_by_fork_lift_in_a_Texas_warehouse.jpg" TargetMode="External"/><Relationship Id="rId7" Type="http://schemas.openxmlformats.org/officeDocument/2006/relationships/hyperlink" Target="http://commons.wikimedia.org/wiki/File:Bus_Pull.J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ommons.wikimedia.org/wiki/File:Tow_truck_-_Blizzard_of_2010.JPG" TargetMode="External"/><Relationship Id="rId5" Type="http://schemas.openxmlformats.org/officeDocument/2006/relationships/hyperlink" Target="http://commons.wikimedia.org/wiki/User:AgnosticPreachersKid" TargetMode="External"/><Relationship Id="rId4" Type="http://schemas.openxmlformats.org/officeDocument/2006/relationships/hyperlink" Target="http://commons.wikimedia.org/wiki/File:Ford_Pulling_Tractor.jpg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 (space</a:t>
            </a:r>
            <a:r>
              <a:rPr lang="en-US" baseline="0" dirty="0" smtClean="0"/>
              <a:t> shuttle Endeavor being towed): NASA </a:t>
            </a:r>
            <a:r>
              <a:rPr lang="en-US" dirty="0" smtClean="0">
                <a:hlinkClick r:id="rId3"/>
              </a:rPr>
              <a:t>http://www.dfrc.nasa.gov/gallery/photo/STS-111/Medium/EC02-0131-6.jpg</a:t>
            </a:r>
            <a:r>
              <a:rPr lang="en-US" dirty="0" smtClean="0"/>
              <a:t> and</a:t>
            </a:r>
            <a:r>
              <a:rPr lang="en-US" baseline="0" dirty="0" smtClean="0"/>
              <a:t> </a:t>
            </a:r>
            <a:r>
              <a:rPr lang="en-US" dirty="0" smtClean="0">
                <a:hlinkClick r:id="rId4"/>
              </a:rPr>
              <a:t>http://www.dfrc.nasa.gov/gallery/photo/STS-111/HTML/EC02-0131-6.html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8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with students the many vehicles that are designed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pull heavy objects.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Images sources: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fork lift: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Wikimedia Commons (public domain) </a:t>
            </a:r>
            <a:r>
              <a:rPr lang="en-US" dirty="0" smtClean="0">
                <a:hlinkClick r:id="rId3"/>
              </a:rPr>
              <a:t>http://commons.wikimedia.org/wiki/File:FEMA_-_37931_-_Meals_Ready_to_Eat_being_moved_by_fork_lift_in_a_Texas_warehouse.jpg</a:t>
            </a:r>
            <a:endParaRPr lang="en-US" dirty="0" smtClean="0"/>
          </a:p>
          <a:p>
            <a:r>
              <a:rPr lang="en-US" dirty="0" smtClean="0"/>
              <a:t>tractor:  Mark Robinson,</a:t>
            </a:r>
            <a:r>
              <a:rPr lang="en-US" baseline="0" dirty="0" smtClean="0"/>
              <a:t> Wikimedia Commons (Creative Commons license) </a:t>
            </a:r>
            <a:r>
              <a:rPr lang="en-US" dirty="0" smtClean="0">
                <a:hlinkClick r:id="rId4"/>
              </a:rPr>
              <a:t>http://commons.wikimedia.org/wiki/File:Ford_Pulling_Tractor.jpg</a:t>
            </a:r>
            <a:endParaRPr lang="en-US" dirty="0" smtClean="0"/>
          </a:p>
          <a:p>
            <a:r>
              <a:rPr lang="en-US" dirty="0" smtClean="0"/>
              <a:t>tow truck: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User:AgnosticPreachersKid"/>
              </a:rPr>
              <a:t>AgnosticPreachersKid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Wikimedia Commons (Creative Commons license) </a:t>
            </a:r>
            <a:r>
              <a:rPr lang="en-US" dirty="0" smtClean="0">
                <a:hlinkClick r:id="rId6"/>
              </a:rPr>
              <a:t>http://commons.wikimedia.org/wiki/File:Tow_truck_-_Blizzard_of_2010.JPG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strong man: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Tsar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Kasim</a:t>
            </a:r>
            <a:r>
              <a:rPr lang="en-US" dirty="0" smtClean="0"/>
              <a:t>, Wikimedia Commons (Creative Commons license) </a:t>
            </a:r>
            <a:r>
              <a:rPr lang="en-US" dirty="0" smtClean="0">
                <a:hlinkClick r:id="rId7"/>
              </a:rPr>
              <a:t>http://commons.wikimedia.org/wiki/File:Bus_Pull.JPG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2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</a:t>
            </a:r>
            <a:r>
              <a:rPr lang="en-US" baseline="0" dirty="0" smtClean="0"/>
              <a:t>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AP/Wide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World Photos, Library of Congress 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Halliday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Resnick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Walker, Fundamentals of Physics. 6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edition, John Wiley &amp;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Sons, 2001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source: 2001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Halliday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Resnick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Walker, Fundamentals of Physics. 6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edition, John Wiley &amp; 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40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slide goes with the “Do now” section on the first page of the worksheet</a:t>
            </a:r>
            <a:r>
              <a:rPr lang="en-US" baseline="0" dirty="0" smtClean="0"/>
              <a:t> for this activity.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physics concepts necessary for the activity, that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Newton’s second and third laws, and force of friction. Mention that this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problem is similar to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Massis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 train pulling problem, hence the free body diagram will be similar.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Derivation of the pulling force of the car.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Derivation</a:t>
            </a:r>
            <a:r>
              <a:rPr lang="en-US" baseline="0" dirty="0" smtClean="0"/>
              <a:t> of the pulling force of the car and the condition for a car to pull over a heavy block from rest.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this slide</a:t>
            </a:r>
            <a:r>
              <a:rPr lang="en-US" baseline="0" dirty="0" smtClean="0"/>
              <a:t> for students to refer to during the 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EDCBC-E6A1-4DAC-8A06-198F436B22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96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88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2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0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932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0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91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3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967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02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7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697A5-0481-4C46-805A-4F7EA3BD9B4C}" type="datetimeFigureOut">
              <a:rPr lang="en-US" smtClean="0"/>
              <a:pPr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7ADC-CF98-4E60-BDCC-AD3CAF7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697A5-0481-4C46-805A-4F7EA3BD9B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7ADC-CF98-4E60-BDCC-AD3CAF79AB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1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emf"/><Relationship Id="rId7" Type="http://schemas.openxmlformats.org/officeDocument/2006/relationships/image" Target="../media/image2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8686800" cy="2057400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  <a:ea typeface="Times New Roman"/>
              </a:rPr>
              <a:t>How to </a:t>
            </a:r>
            <a:r>
              <a:rPr lang="en-US" sz="6000" b="1" dirty="0" smtClean="0">
                <a:solidFill>
                  <a:srgbClr val="FFFF00"/>
                </a:solidFill>
                <a:latin typeface="Trebuchet MS" pitchFamily="34" charset="0"/>
                <a:ea typeface="Times New Roman"/>
              </a:rPr>
              <a:t>Pull</a:t>
            </a:r>
            <a:br>
              <a:rPr lang="en-US" sz="6000" b="1" dirty="0" smtClean="0">
                <a:solidFill>
                  <a:srgbClr val="FFFF00"/>
                </a:solidFill>
                <a:latin typeface="Trebuchet MS" pitchFamily="34" charset="0"/>
                <a:ea typeface="Times New Roman"/>
              </a:rPr>
            </a:br>
            <a:r>
              <a:rPr lang="en-US" sz="6000" b="1" dirty="0" smtClean="0">
                <a:solidFill>
                  <a:srgbClr val="FFFF00"/>
                </a:solidFill>
                <a:latin typeface="Trebuchet MS" pitchFamily="34" charset="0"/>
                <a:ea typeface="Times New Roman"/>
              </a:rPr>
              <a:t>Something </a:t>
            </a:r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  <a:ea typeface="Times New Roman"/>
              </a:rPr>
              <a:t>H</a:t>
            </a:r>
            <a:r>
              <a:rPr lang="en-US" sz="6000" b="1" dirty="0" smtClean="0">
                <a:solidFill>
                  <a:srgbClr val="FFFF00"/>
                </a:solidFill>
                <a:latin typeface="Trebuchet MS" pitchFamily="34" charset="0"/>
                <a:ea typeface="Times New Roman"/>
              </a:rPr>
              <a:t>eavy </a:t>
            </a:r>
            <a:endParaRPr lang="en-US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2050" name="Picture 2" descr="http://www.dfrc.nasa.gov/gallery/photo/STS-111/Medium/EC02-0131-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" t="7111" r="-1462" b="14435"/>
          <a:stretch/>
        </p:blipFill>
        <p:spPr bwMode="auto">
          <a:xfrm>
            <a:off x="2389871" y="3048000"/>
            <a:ext cx="4364257" cy="306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51730" y="2983468"/>
            <a:ext cx="95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tractor</a:t>
            </a:r>
            <a:endParaRPr lang="en-US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6107668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t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ow truck</a:t>
            </a:r>
            <a:endParaRPr lang="en-US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900" y="28956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fork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Lift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62600" y="6096000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s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trong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man</a:t>
            </a:r>
          </a:p>
        </p:txBody>
      </p:sp>
      <p:pic>
        <p:nvPicPr>
          <p:cNvPr id="5" name="Picture 2" descr="File:Ford Pulling Trac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476" y="498678"/>
            <a:ext cx="2902724" cy="247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ile:Tow truck - Blizzard of 2010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8" t="18998" r="21876" b="11099"/>
          <a:stretch/>
        </p:blipFill>
        <p:spPr bwMode="auto">
          <a:xfrm>
            <a:off x="762000" y="3505200"/>
            <a:ext cx="3998700" cy="251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Bus Pu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198" y="3429000"/>
            <a:ext cx="3483036" cy="261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FEMA - 37931 - Meals Ready to Eat being moved by fork lift in a Texas warehous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58" y="471346"/>
            <a:ext cx="3617700" cy="240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8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1066800"/>
            <a:ext cx="8382000" cy="3886200"/>
            <a:chOff x="838200" y="1086134"/>
            <a:chExt cx="8382000" cy="3886200"/>
          </a:xfrm>
        </p:grpSpPr>
        <p:pic>
          <p:nvPicPr>
            <p:cNvPr id="1026" name="Picture 2" descr="C:\Users\Irina Igel\Desktop\Force Analysis of Moving Vehicle\Force Analysis of a Moving Vehicle\TE_img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1447800"/>
              <a:ext cx="3779875" cy="276253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4724400" y="1086134"/>
              <a:ext cx="4495800" cy="38862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On April 4, 1974, John </a:t>
              </a:r>
              <a:r>
                <a:rPr lang="en-US" sz="2000" b="1" dirty="0" err="1">
                  <a:solidFill>
                    <a:srgbClr val="FFFF00"/>
                  </a:solidFill>
                  <a:latin typeface="Trebuchet MS" pitchFamily="34" charset="0"/>
                </a:rPr>
                <a:t>Massis</a:t>
              </a:r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 of Belgium managed to move two </a:t>
              </a:r>
              <a:r>
                <a:rPr lang="en-US" sz="2000" b="1" dirty="0" smtClean="0">
                  <a:solidFill>
                    <a:srgbClr val="FFFF00"/>
                  </a:solidFill>
                  <a:latin typeface="Trebuchet MS" pitchFamily="34" charset="0"/>
                </a:rPr>
                <a:t>train passenger </a:t>
              </a:r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cars belonging to New York’s Long Island Railroad. </a:t>
              </a:r>
              <a:endParaRPr lang="en-US" sz="2000" b="1" dirty="0" smtClean="0">
                <a:solidFill>
                  <a:srgbClr val="FFFF00"/>
                </a:solidFill>
                <a:latin typeface="Trebuchet MS" pitchFamily="34" charset="0"/>
              </a:endParaRPr>
            </a:p>
            <a:p>
              <a:endParaRPr lang="en-US" sz="800" b="1" dirty="0" smtClean="0">
                <a:solidFill>
                  <a:srgbClr val="FFFF00"/>
                </a:solidFill>
                <a:latin typeface="Trebuchet MS" pitchFamily="34" charset="0"/>
              </a:endParaRPr>
            </a:p>
            <a:p>
              <a:r>
                <a:rPr lang="en-US" sz="2000" b="1" dirty="0" smtClean="0">
                  <a:solidFill>
                    <a:srgbClr val="FFFF00"/>
                  </a:solidFill>
                  <a:latin typeface="Trebuchet MS" pitchFamily="34" charset="0"/>
                </a:rPr>
                <a:t>He </a:t>
              </a:r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did so by clamping his teeth down on a bit that was attached to the cars with a rope and then leaning backward while pressing his feet against the </a:t>
              </a:r>
              <a:r>
                <a:rPr lang="en-US" sz="2000" b="1" i="1" dirty="0">
                  <a:solidFill>
                    <a:srgbClr val="FFFF00"/>
                  </a:solidFill>
                  <a:latin typeface="Trebuchet MS" pitchFamily="34" charset="0"/>
                </a:rPr>
                <a:t>railway ties</a:t>
              </a:r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. </a:t>
              </a:r>
              <a:endParaRPr lang="en-US" sz="2000" b="1" dirty="0" smtClean="0">
                <a:solidFill>
                  <a:srgbClr val="FFFF00"/>
                </a:solidFill>
                <a:latin typeface="Trebuchet MS" pitchFamily="34" charset="0"/>
              </a:endParaRPr>
            </a:p>
            <a:p>
              <a:endParaRPr lang="en-US" sz="800" b="1" dirty="0">
                <a:solidFill>
                  <a:srgbClr val="FFFF00"/>
                </a:solidFill>
                <a:latin typeface="Trebuchet MS" pitchFamily="34" charset="0"/>
              </a:endParaRPr>
            </a:p>
            <a:p>
              <a:r>
                <a:rPr lang="en-US" sz="2000" b="1" dirty="0" smtClean="0">
                  <a:solidFill>
                    <a:srgbClr val="FFFF00"/>
                  </a:solidFill>
                  <a:latin typeface="Trebuchet MS" pitchFamily="34" charset="0"/>
                </a:rPr>
                <a:t>The </a:t>
              </a:r>
              <a:r>
                <a:rPr lang="en-US" sz="2000" b="1" dirty="0">
                  <a:solidFill>
                    <a:srgbClr val="FFFF00"/>
                  </a:solidFill>
                  <a:latin typeface="Trebuchet MS" pitchFamily="34" charset="0"/>
                </a:rPr>
                <a:t>cars together </a:t>
              </a:r>
              <a:r>
                <a:rPr lang="en-US" sz="2000" b="1" dirty="0" smtClean="0">
                  <a:solidFill>
                    <a:srgbClr val="FFFF00"/>
                  </a:solidFill>
                  <a:latin typeface="Trebuchet MS" pitchFamily="34" charset="0"/>
                </a:rPr>
                <a:t>weighed ~</a:t>
              </a:r>
              <a:r>
                <a:rPr lang="en-US" sz="2000" b="1" i="1" dirty="0" smtClean="0">
                  <a:solidFill>
                    <a:srgbClr val="FFFF00"/>
                  </a:solidFill>
                  <a:latin typeface="Trebuchet MS" pitchFamily="34" charset="0"/>
                </a:rPr>
                <a:t>80 </a:t>
              </a:r>
              <a:r>
                <a:rPr lang="en-US" sz="2000" b="1" i="1" dirty="0">
                  <a:solidFill>
                    <a:srgbClr val="FFFF00"/>
                  </a:solidFill>
                  <a:latin typeface="Trebuchet MS" pitchFamily="34" charset="0"/>
                </a:rPr>
                <a:t>tons. </a:t>
              </a:r>
              <a:endParaRPr lang="en-US" sz="2000" b="1" dirty="0">
                <a:solidFill>
                  <a:srgbClr val="FFFF00"/>
                </a:solidFill>
                <a:latin typeface="Trebuchet MS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14400" y="5257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Did </a:t>
            </a:r>
            <a:r>
              <a:rPr lang="en-US" sz="2400" b="1" dirty="0" err="1">
                <a:solidFill>
                  <a:schemeClr val="bg1"/>
                </a:solidFill>
                <a:latin typeface="Trebuchet MS" pitchFamily="34" charset="0"/>
              </a:rPr>
              <a:t>Massis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 have to pull with superhuman force 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to 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accelerate them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?</a:t>
            </a:r>
            <a:endParaRPr lang="en-US" sz="2400" dirty="0">
              <a:solidFill>
                <a:srgbClr val="92D05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flipH="1">
            <a:off x="228600" y="3745468"/>
            <a:ext cx="8505697" cy="1524000"/>
            <a:chOff x="409703" y="2438400"/>
            <a:chExt cx="8505697" cy="152400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3505200" y="3200400"/>
              <a:ext cx="2819400" cy="76200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 rot="736477">
              <a:off x="1627940" y="2725890"/>
              <a:ext cx="2385918" cy="49657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1290657" y="2864882"/>
              <a:ext cx="992846" cy="993146"/>
            </a:xfrm>
            <a:prstGeom prst="ellipse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3585124" y="3352800"/>
              <a:ext cx="529676" cy="529836"/>
            </a:xfrm>
            <a:prstGeom prst="ellipse">
              <a:avLst/>
            </a:prstGeom>
            <a:gradFill rotWithShape="0">
              <a:gsLst>
                <a:gs pos="0">
                  <a:srgbClr val="FFFFFF">
                    <a:alpha val="0"/>
                  </a:srgbClr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1688508" y="3299681"/>
              <a:ext cx="199519" cy="16156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 rot="16705618" flipH="1">
              <a:off x="1241875" y="3223689"/>
              <a:ext cx="596363" cy="257712"/>
            </a:xfrm>
            <a:prstGeom prst="curvedDownArrow">
              <a:avLst>
                <a:gd name="adj1" fmla="val 46267"/>
                <a:gd name="adj2" fmla="val 92535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Rectangle 9" descr="Wide upward diagonal"/>
            <p:cNvSpPr>
              <a:spLocks noChangeArrowheads="1"/>
            </p:cNvSpPr>
            <p:nvPr/>
          </p:nvSpPr>
          <p:spPr bwMode="auto">
            <a:xfrm>
              <a:off x="6264707" y="2438400"/>
              <a:ext cx="1736293" cy="1419628"/>
            </a:xfrm>
            <a:prstGeom prst="rect">
              <a:avLst/>
            </a:prstGeom>
            <a:pattFill prst="wdUpDiag">
              <a:fgClr>
                <a:srgbClr val="C2D69B"/>
              </a:fgClr>
              <a:bgClr>
                <a:srgbClr val="9BBB59"/>
              </a:bgClr>
            </a:pattFill>
            <a:ln w="12700">
              <a:solidFill>
                <a:srgbClr val="9BBB59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Rectangle 10" descr="Horizontal brick"/>
            <p:cNvSpPr>
              <a:spLocks noChangeArrowheads="1"/>
            </p:cNvSpPr>
            <p:nvPr/>
          </p:nvSpPr>
          <p:spPr bwMode="auto">
            <a:xfrm>
              <a:off x="409703" y="3858028"/>
              <a:ext cx="8505697" cy="104372"/>
            </a:xfrm>
            <a:prstGeom prst="rect">
              <a:avLst/>
            </a:prstGeom>
            <a:pattFill prst="horzBrick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33400" y="457200"/>
            <a:ext cx="7412260" cy="2819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Do now: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The </a:t>
            </a:r>
            <a:r>
              <a:rPr lang="en-US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itchFamily="34" charset="0"/>
              </a:rPr>
              <a:t>car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 is pulling the </a:t>
            </a:r>
            <a:r>
              <a:rPr lang="en-US" sz="2400" b="1" dirty="0" smtClean="0">
                <a:solidFill>
                  <a:srgbClr val="92D050"/>
                </a:solidFill>
                <a:latin typeface="Trebuchet MS" pitchFamily="34" charset="0"/>
              </a:rPr>
              <a:t>green block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to the right. Assume that the system is in equilibrium (that is that the block is so heavy  that the car cannot move it from its stationary position).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Draw a diagram showing and labeling all the forces acting on the car and a block!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6099037" y="5726668"/>
            <a:ext cx="2264810" cy="293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5385137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Direction of 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car’s pull</a:t>
            </a:r>
            <a:endParaRPr lang="en-US" sz="2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583653" y="742889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rebuchet MS" pitchFamily="34" charset="0"/>
              </a:rPr>
              <a:t>Free Body Diagram</a:t>
            </a:r>
            <a:endParaRPr lang="en-US" sz="4400" dirty="0">
              <a:solidFill>
                <a:srgbClr val="FFFF00"/>
              </a:solidFill>
              <a:latin typeface="Trebuchet MS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8025" y="2176045"/>
            <a:ext cx="8643576" cy="3496509"/>
            <a:chOff x="-1016641" y="2057400"/>
            <a:chExt cx="9145443" cy="3614466"/>
          </a:xfrm>
        </p:grpSpPr>
        <p:grpSp>
          <p:nvGrpSpPr>
            <p:cNvPr id="3" name="Group 2"/>
            <p:cNvGrpSpPr/>
            <p:nvPr/>
          </p:nvGrpSpPr>
          <p:grpSpPr>
            <a:xfrm>
              <a:off x="-1016641" y="2057400"/>
              <a:ext cx="9145443" cy="3614466"/>
              <a:chOff x="-1016641" y="2057400"/>
              <a:chExt cx="9145443" cy="3614466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-1016641" y="2057400"/>
                <a:ext cx="9145443" cy="3614466"/>
                <a:chOff x="79182" y="1905000"/>
                <a:chExt cx="9145443" cy="3614466"/>
              </a:xfrm>
            </p:grpSpPr>
            <p:sp>
              <p:nvSpPr>
                <p:cNvPr id="48" name="Up Arrow 47"/>
                <p:cNvSpPr/>
                <p:nvPr/>
              </p:nvSpPr>
              <p:spPr>
                <a:xfrm rot="5400000">
                  <a:off x="3200400" y="3243591"/>
                  <a:ext cx="228600" cy="838200"/>
                </a:xfrm>
                <a:prstGeom prst="upArrow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Up Arrow 46"/>
                <p:cNvSpPr/>
                <p:nvPr/>
              </p:nvSpPr>
              <p:spPr>
                <a:xfrm rot="16200000" flipH="1">
                  <a:off x="4648200" y="3243590"/>
                  <a:ext cx="228600" cy="838200"/>
                </a:xfrm>
                <a:prstGeom prst="upArrow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" name="Straight Connector 36"/>
                <p:cNvCxnSpPr/>
                <p:nvPr/>
              </p:nvCxnSpPr>
              <p:spPr>
                <a:xfrm flipH="1">
                  <a:off x="2895600" y="3624590"/>
                  <a:ext cx="2819400" cy="762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 rot="20863523" flipH="1">
                  <a:off x="5130142" y="3141682"/>
                  <a:ext cx="2385918" cy="496573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2" name="Oval 4"/>
                <p:cNvSpPr>
                  <a:spLocks noChangeArrowheads="1"/>
                </p:cNvSpPr>
                <p:nvPr/>
              </p:nvSpPr>
              <p:spPr bwMode="auto">
                <a:xfrm flipH="1">
                  <a:off x="6860497" y="3289072"/>
                  <a:ext cx="992846" cy="99314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5B3D7"/>
                    </a:gs>
                    <a:gs pos="50000">
                      <a:srgbClr val="4F81BD"/>
                    </a:gs>
                    <a:gs pos="100000">
                      <a:srgbClr val="95B3D7"/>
                    </a:gs>
                  </a:gsLst>
                  <a:lin ang="5400000" scaled="1"/>
                </a:gradFill>
                <a:ln w="12700">
                  <a:solidFill>
                    <a:srgbClr val="4F81BD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/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3" name="Oval 5"/>
                <p:cNvSpPr>
                  <a:spLocks noChangeArrowheads="1"/>
                </p:cNvSpPr>
                <p:nvPr/>
              </p:nvSpPr>
              <p:spPr bwMode="auto">
                <a:xfrm flipH="1">
                  <a:off x="5029200" y="3776990"/>
                  <a:ext cx="529676" cy="52983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5" name="AutoShape 7"/>
                <p:cNvSpPr>
                  <a:spLocks noChangeArrowheads="1"/>
                </p:cNvSpPr>
                <p:nvPr/>
              </p:nvSpPr>
              <p:spPr bwMode="auto">
                <a:xfrm rot="4894382">
                  <a:off x="7305762" y="3647879"/>
                  <a:ext cx="596363" cy="257712"/>
                </a:xfrm>
                <a:prstGeom prst="curvedDownArrow">
                  <a:avLst>
                    <a:gd name="adj1" fmla="val 46267"/>
                    <a:gd name="adj2" fmla="val 92535"/>
                    <a:gd name="adj3" fmla="val 3333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7" name="Rectangle 9" descr="Wide upward diagonal"/>
                <p:cNvSpPr>
                  <a:spLocks noChangeArrowheads="1"/>
                </p:cNvSpPr>
                <p:nvPr/>
              </p:nvSpPr>
              <p:spPr bwMode="auto">
                <a:xfrm flipH="1">
                  <a:off x="1143000" y="2862590"/>
                  <a:ext cx="1736293" cy="1419628"/>
                </a:xfrm>
                <a:prstGeom prst="rect">
                  <a:avLst/>
                </a:prstGeom>
                <a:pattFill prst="wdUpDiag">
                  <a:fgClr>
                    <a:srgbClr val="C2D69B"/>
                  </a:fgClr>
                  <a:bgClr>
                    <a:srgbClr val="9BBB59"/>
                  </a:bgClr>
                </a:pattFill>
                <a:ln w="12700">
                  <a:solidFill>
                    <a:srgbClr val="9BBB59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4E6128"/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" name="Rectangle 10" descr="Horizontal brick"/>
                <p:cNvSpPr>
                  <a:spLocks noChangeArrowheads="1"/>
                </p:cNvSpPr>
                <p:nvPr/>
              </p:nvSpPr>
              <p:spPr bwMode="auto">
                <a:xfrm flipH="1">
                  <a:off x="228600" y="4282218"/>
                  <a:ext cx="8505697" cy="104372"/>
                </a:xfrm>
                <a:prstGeom prst="rect">
                  <a:avLst/>
                </a:prstGeom>
                <a:pattFill prst="horzBrick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Up Arrow 39"/>
                <p:cNvSpPr/>
                <p:nvPr/>
              </p:nvSpPr>
              <p:spPr>
                <a:xfrm flipH="1">
                  <a:off x="6248400" y="190500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Up Arrow 41"/>
                <p:cNvSpPr/>
                <p:nvPr/>
              </p:nvSpPr>
              <p:spPr>
                <a:xfrm flipH="1">
                  <a:off x="1828800" y="194819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Up Arrow 42"/>
                <p:cNvSpPr/>
                <p:nvPr/>
              </p:nvSpPr>
              <p:spPr>
                <a:xfrm rot="10800000" flipH="1">
                  <a:off x="1828799" y="354839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Up Arrow 18"/>
                <p:cNvSpPr/>
                <p:nvPr/>
              </p:nvSpPr>
              <p:spPr>
                <a:xfrm rot="16200000" flipH="1">
                  <a:off x="800100" y="3510290"/>
                  <a:ext cx="228600" cy="1371600"/>
                </a:xfrm>
                <a:prstGeom prst="upArrow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 flipH="1">
                  <a:off x="2057400" y="2252990"/>
                  <a:ext cx="1545465" cy="349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normal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force</a:t>
                  </a:r>
                  <a:endParaRPr lang="en-US" sz="1600" b="1" dirty="0">
                    <a:solidFill>
                      <a:schemeClr val="bg1"/>
                    </a:solidFill>
                    <a:latin typeface="Trebuchet MS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 flipH="1">
                  <a:off x="6483396" y="2254976"/>
                  <a:ext cx="1545465" cy="349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normal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force</a:t>
                  </a:r>
                  <a:endParaRPr lang="en-US" sz="1600" b="1" dirty="0">
                    <a:solidFill>
                      <a:schemeClr val="bg1"/>
                    </a:solidFill>
                    <a:latin typeface="Trebuchet MS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 flipH="1">
                  <a:off x="1000940" y="5169491"/>
                  <a:ext cx="2180952" cy="349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weight of the block</a:t>
                  </a:r>
                  <a:endParaRPr lang="en-US" sz="2000" b="1" dirty="0">
                    <a:solidFill>
                      <a:schemeClr val="bg1"/>
                    </a:solidFill>
                    <a:latin typeface="Trebuchet MS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 flipH="1">
                  <a:off x="5354655" y="5134598"/>
                  <a:ext cx="1958766" cy="349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weight of the car</a:t>
                  </a:r>
                  <a:endParaRPr lang="en-US" sz="2000" b="1" dirty="0">
                    <a:solidFill>
                      <a:schemeClr val="bg1"/>
                    </a:solidFill>
                    <a:latin typeface="Trebuchet MS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 flipH="1">
                  <a:off x="2855300" y="3244102"/>
                  <a:ext cx="2238822" cy="349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tension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in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the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string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 flipH="1">
                  <a:off x="79182" y="4486217"/>
                  <a:ext cx="1647377" cy="6045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force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of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static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friction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 flipH="1">
                  <a:off x="6629400" y="4386589"/>
                  <a:ext cx="2353351" cy="6045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force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of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kinetic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friction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 flipH="1">
                  <a:off x="7590844" y="2806371"/>
                  <a:ext cx="1633781" cy="8590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force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generated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b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y</a:t>
                  </a:r>
                  <a:r>
                    <a:rPr lang="en-US" sz="16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600" b="1" dirty="0">
                      <a:solidFill>
                        <a:schemeClr val="bg1"/>
                      </a:solidFill>
                      <a:latin typeface="Trebuchet MS" pitchFamily="34" charset="0"/>
                      <a:cs typeface="Times New Roman" pitchFamily="18" charset="0"/>
                    </a:rPr>
                    <a:t>motor</a:t>
                  </a:r>
                </a:p>
              </p:txBody>
            </p:sp>
            <p:sp>
              <p:nvSpPr>
                <p:cNvPr id="25" name="Up Arrow 24"/>
                <p:cNvSpPr/>
                <p:nvPr/>
              </p:nvSpPr>
              <p:spPr>
                <a:xfrm rot="10800000" flipH="1">
                  <a:off x="6248400" y="350520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Up Arrow 44"/>
                <p:cNvSpPr/>
                <p:nvPr/>
              </p:nvSpPr>
              <p:spPr>
                <a:xfrm rot="5400000" flipH="1">
                  <a:off x="8182423" y="301499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Up Arrow 45"/>
              <p:cNvSpPr/>
              <p:nvPr/>
            </p:nvSpPr>
            <p:spPr>
              <a:xfrm rot="16200000" flipH="1">
                <a:off x="5803557" y="3998859"/>
                <a:ext cx="228600" cy="838200"/>
              </a:xfrm>
              <a:prstGeom prst="upArrow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 flipH="1">
              <a:off x="6161337" y="3886708"/>
              <a:ext cx="199519" cy="16156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588373" y="0"/>
            <a:ext cx="6260227" cy="3081754"/>
            <a:chOff x="0" y="152400"/>
            <a:chExt cx="6260227" cy="3081754"/>
          </a:xfrm>
        </p:grpSpPr>
        <p:grpSp>
          <p:nvGrpSpPr>
            <p:cNvPr id="2" name="Group 1"/>
            <p:cNvGrpSpPr/>
            <p:nvPr/>
          </p:nvGrpSpPr>
          <p:grpSpPr>
            <a:xfrm>
              <a:off x="194965" y="533400"/>
              <a:ext cx="6016490" cy="2359986"/>
              <a:chOff x="228600" y="1447800"/>
              <a:chExt cx="8686800" cy="3352800"/>
            </a:xfrm>
          </p:grpSpPr>
          <p:grpSp>
            <p:nvGrpSpPr>
              <p:cNvPr id="21" name="Group 20"/>
              <p:cNvGrpSpPr/>
              <p:nvPr/>
            </p:nvGrpSpPr>
            <p:grpSpPr>
              <a:xfrm flipH="1">
                <a:off x="228600" y="1447800"/>
                <a:ext cx="8686800" cy="3352800"/>
                <a:chOff x="457200" y="1524000"/>
                <a:chExt cx="8686800" cy="3352800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457200" y="1524000"/>
                  <a:ext cx="8686800" cy="3352800"/>
                  <a:chOff x="228600" y="1371600"/>
                  <a:chExt cx="8686800" cy="3352800"/>
                </a:xfrm>
              </p:grpSpPr>
              <p:sp>
                <p:nvSpPr>
                  <p:cNvPr id="48" name="Up Arrow 47"/>
                  <p:cNvSpPr/>
                  <p:nvPr/>
                </p:nvSpPr>
                <p:spPr>
                  <a:xfrm rot="16200000" flipH="1">
                    <a:off x="5715000" y="2819401"/>
                    <a:ext cx="228600" cy="838200"/>
                  </a:xfrm>
                  <a:prstGeom prst="upArrow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7" name="Up Arrow 46"/>
                  <p:cNvSpPr/>
                  <p:nvPr/>
                </p:nvSpPr>
                <p:spPr>
                  <a:xfrm rot="5400000">
                    <a:off x="4267200" y="2819400"/>
                    <a:ext cx="228600" cy="838200"/>
                  </a:xfrm>
                  <a:prstGeom prst="upArrow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3429000" y="3200400"/>
                    <a:ext cx="2819400" cy="7620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51" name="Rectangle 3"/>
                  <p:cNvSpPr>
                    <a:spLocks noChangeArrowheads="1"/>
                  </p:cNvSpPr>
                  <p:nvPr/>
                </p:nvSpPr>
                <p:spPr bwMode="auto">
                  <a:xfrm rot="736477">
                    <a:off x="1627940" y="2725890"/>
                    <a:ext cx="2385918" cy="49657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B8CCE4"/>
                      </a:gs>
                    </a:gsLst>
                    <a:lin ang="5400000" scaled="1"/>
                  </a:gradFill>
                  <a:ln w="12700">
                    <a:solidFill>
                      <a:srgbClr val="95B3D7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2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1290657" y="2864882"/>
                    <a:ext cx="992846" cy="99314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5B3D7"/>
                      </a:gs>
                      <a:gs pos="50000">
                        <a:srgbClr val="4F81BD"/>
                      </a:gs>
                      <a:gs pos="100000">
                        <a:srgbClr val="95B3D7"/>
                      </a:gs>
                    </a:gsLst>
                    <a:lin ang="5400000" scaled="1"/>
                  </a:gradFill>
                  <a:ln w="12700">
                    <a:solidFill>
                      <a:srgbClr val="4F81BD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/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3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3585124" y="3352800"/>
                    <a:ext cx="529676" cy="5298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alpha val="0"/>
                        </a:srgbClr>
                      </a:gs>
                      <a:gs pos="100000">
                        <a:srgbClr val="B8CCE4"/>
                      </a:gs>
                    </a:gsLst>
                    <a:lin ang="5400000" scaled="1"/>
                  </a:gradFill>
                  <a:ln w="12700">
                    <a:solidFill>
                      <a:srgbClr val="95B3D7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4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1688508" y="3299681"/>
                    <a:ext cx="199519" cy="16156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FABF8F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5" name="AutoShape 7"/>
                  <p:cNvSpPr>
                    <a:spLocks noChangeArrowheads="1"/>
                  </p:cNvSpPr>
                  <p:nvPr/>
                </p:nvSpPr>
                <p:spPr bwMode="auto">
                  <a:xfrm rot="16705618" flipH="1">
                    <a:off x="1241875" y="3223689"/>
                    <a:ext cx="596363" cy="257712"/>
                  </a:xfrm>
                  <a:prstGeom prst="curvedDownArrow">
                    <a:avLst>
                      <a:gd name="adj1" fmla="val 46267"/>
                      <a:gd name="adj2" fmla="val 92535"/>
                      <a:gd name="adj3" fmla="val 3333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7" name="Rectangle 9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6264707" y="2438400"/>
                    <a:ext cx="1736293" cy="1419628"/>
                  </a:xfrm>
                  <a:prstGeom prst="rect">
                    <a:avLst/>
                  </a:prstGeom>
                  <a:pattFill prst="wdUpDiag">
                    <a:fgClr>
                      <a:srgbClr val="C2D69B"/>
                    </a:fgClr>
                    <a:bgClr>
                      <a:srgbClr val="9BBB59"/>
                    </a:bgClr>
                  </a:pattFill>
                  <a:ln w="12700">
                    <a:solidFill>
                      <a:srgbClr val="9BBB59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4E6128"/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58" name="Rectangle 10" descr="Horizontal brick"/>
                  <p:cNvSpPr>
                    <a:spLocks noChangeArrowheads="1"/>
                  </p:cNvSpPr>
                  <p:nvPr/>
                </p:nvSpPr>
                <p:spPr bwMode="auto">
                  <a:xfrm>
                    <a:off x="409703" y="3858028"/>
                    <a:ext cx="8505697" cy="104372"/>
                  </a:xfrm>
                  <a:prstGeom prst="rect">
                    <a:avLst/>
                  </a:prstGeom>
                  <a:pattFill prst="horzBrick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0" name="Up Arrow 39"/>
                  <p:cNvSpPr/>
                  <p:nvPr/>
                </p:nvSpPr>
                <p:spPr>
                  <a:xfrm>
                    <a:off x="2667000" y="13716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2" name="Up Arrow 41"/>
                  <p:cNvSpPr/>
                  <p:nvPr/>
                </p:nvSpPr>
                <p:spPr>
                  <a:xfrm>
                    <a:off x="7086600" y="15240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3" name="Up Arrow 42"/>
                  <p:cNvSpPr/>
                  <p:nvPr/>
                </p:nvSpPr>
                <p:spPr>
                  <a:xfrm rot="10800000">
                    <a:off x="7086600" y="31242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5" name="Up Arrow 44"/>
                  <p:cNvSpPr/>
                  <p:nvPr/>
                </p:nvSpPr>
                <p:spPr>
                  <a:xfrm rot="16200000">
                    <a:off x="914400" y="25908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9" name="Up Arrow 18"/>
                  <p:cNvSpPr/>
                  <p:nvPr/>
                </p:nvSpPr>
                <p:spPr>
                  <a:xfrm rot="5400000">
                    <a:off x="8115300" y="3086100"/>
                    <a:ext cx="228600" cy="1371600"/>
                  </a:xfrm>
                  <a:prstGeom prst="upArrow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46" name="Up Arrow 45"/>
                <p:cNvSpPr/>
                <p:nvPr/>
              </p:nvSpPr>
              <p:spPr>
                <a:xfrm rot="5400000">
                  <a:off x="2057400" y="3505201"/>
                  <a:ext cx="228600" cy="838200"/>
                </a:xfrm>
                <a:prstGeom prst="upArrow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" name="Up Arrow 24"/>
              <p:cNvSpPr/>
              <p:nvPr/>
            </p:nvSpPr>
            <p:spPr>
              <a:xfrm rot="10800000" flipH="1">
                <a:off x="6248400" y="3071645"/>
                <a:ext cx="228600" cy="1600200"/>
              </a:xfrm>
              <a:prstGeom prst="up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 flipH="1">
              <a:off x="4191000" y="2895600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flipH="1">
              <a:off x="1066800" y="2895600"/>
              <a:ext cx="7104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5562600" y="144780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motor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flipH="1">
              <a:off x="4724400" y="2362200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wheelFriction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0" y="2362200"/>
              <a:ext cx="11865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blockFriction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flipH="1">
              <a:off x="838200" y="228600"/>
              <a:ext cx="6751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4187073" y="152400"/>
              <a:ext cx="537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2057400" y="1371600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flipH="1">
              <a:off x="3200400" y="1371600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304800" y="1524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V="1">
            <a:off x="457200" y="3048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flipH="1">
            <a:off x="779542" y="685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304800" y="0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sz="1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-1439863" y="3148084"/>
            <a:ext cx="9821863" cy="1001713"/>
            <a:chOff x="-2286000" y="3124200"/>
            <a:chExt cx="10507663" cy="1001713"/>
          </a:xfrm>
        </p:grpSpPr>
        <p:sp>
          <p:nvSpPr>
            <p:cNvPr id="55" name="TextBox 54"/>
            <p:cNvSpPr txBox="1"/>
            <p:nvPr/>
          </p:nvSpPr>
          <p:spPr>
            <a:xfrm flipH="1">
              <a:off x="0" y="3124200"/>
              <a:ext cx="16603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In </a:t>
              </a:r>
              <a:r>
                <a:rPr lang="en-US" sz="1600" b="1" i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y</a:t>
              </a:r>
              <a:r>
                <a:rPr lang="en-US" sz="1600" b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 direction:</a:t>
              </a:r>
              <a:endParaRPr lang="en-US" sz="2000" b="1" dirty="0">
                <a:solidFill>
                  <a:srgbClr val="FFFF00"/>
                </a:solidFill>
                <a:latin typeface="Trebuchet MS" pitchFamily="34" charset="0"/>
                <a:cs typeface="Times New Roman" pitchFamily="18" charset="0"/>
              </a:endParaRPr>
            </a:p>
          </p:txBody>
        </p:sp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 l="17973" r="20407"/>
            <a:stretch>
              <a:fillRect/>
            </a:stretch>
          </p:blipFill>
          <p:spPr bwMode="auto">
            <a:xfrm>
              <a:off x="0" y="3505200"/>
              <a:ext cx="3657600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 l="24392" r="22974" b="40000"/>
            <a:stretch>
              <a:fillRect/>
            </a:stretch>
          </p:blipFill>
          <p:spPr bwMode="auto">
            <a:xfrm>
              <a:off x="4876800" y="3505200"/>
              <a:ext cx="31242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58" name="Straight Connector 57"/>
            <p:cNvCxnSpPr/>
            <p:nvPr/>
          </p:nvCxnSpPr>
          <p:spPr>
            <a:xfrm>
              <a:off x="4419600" y="3505200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2286000" y="3810000"/>
              <a:ext cx="5935663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4" name="Picture 1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86000" y="3810000"/>
              <a:ext cx="5935663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3"/>
          <p:cNvGrpSpPr/>
          <p:nvPr/>
        </p:nvGrpSpPr>
        <p:grpSpPr>
          <a:xfrm>
            <a:off x="-1219200" y="4038600"/>
            <a:ext cx="10134600" cy="1066800"/>
            <a:chOff x="-1219200" y="4038600"/>
            <a:chExt cx="10134600" cy="10668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4419600" y="4408487"/>
              <a:ext cx="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 l="19256" r="19123" b="28000"/>
            <a:stretch>
              <a:fillRect/>
            </a:stretch>
          </p:blipFill>
          <p:spPr bwMode="auto">
            <a:xfrm>
              <a:off x="228600" y="4332287"/>
              <a:ext cx="365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8" cstate="print"/>
            <a:srcRect l="16689" t="-17329" r="15271"/>
            <a:stretch>
              <a:fillRect/>
            </a:stretch>
          </p:blipFill>
          <p:spPr bwMode="auto">
            <a:xfrm>
              <a:off x="4876800" y="4256087"/>
              <a:ext cx="4038600" cy="515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-1219200" y="4789487"/>
              <a:ext cx="5935663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10" cstate="print"/>
            <a:srcRect l="33244" t="-24120" r="32094"/>
            <a:stretch>
              <a:fillRect/>
            </a:stretch>
          </p:blipFill>
          <p:spPr bwMode="auto">
            <a:xfrm>
              <a:off x="5410200" y="4637087"/>
              <a:ext cx="2057400" cy="392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TextBox 53"/>
            <p:cNvSpPr txBox="1"/>
            <p:nvPr/>
          </p:nvSpPr>
          <p:spPr>
            <a:xfrm flipH="1">
              <a:off x="0" y="4038600"/>
              <a:ext cx="15552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In </a:t>
              </a:r>
              <a:r>
                <a:rPr lang="en-US" sz="1600" b="1" i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x</a:t>
              </a:r>
              <a:r>
                <a:rPr lang="en-US" sz="1600" b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 direction:</a:t>
              </a:r>
              <a:endParaRPr lang="en-US" sz="2000" b="1" dirty="0">
                <a:solidFill>
                  <a:srgbClr val="FFFF00"/>
                </a:solidFill>
                <a:latin typeface="Trebuchet MS" pitchFamily="34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9880" y="5096119"/>
            <a:ext cx="8590320" cy="1609481"/>
            <a:chOff x="629880" y="5096119"/>
            <a:chExt cx="8590320" cy="1609481"/>
          </a:xfrm>
        </p:grpSpPr>
        <p:sp>
          <p:nvSpPr>
            <p:cNvPr id="59" name="Rectangle 58"/>
            <p:cNvSpPr/>
            <p:nvPr/>
          </p:nvSpPr>
          <p:spPr>
            <a:xfrm>
              <a:off x="3091544" y="6172200"/>
              <a:ext cx="3537856" cy="38100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65" name="Picture 1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81200" y="5486400"/>
              <a:ext cx="5935663" cy="315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6" name="Picture 18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057400" y="5791200"/>
              <a:ext cx="5935663" cy="315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29880" y="6248400"/>
              <a:ext cx="859032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TextBox 55"/>
            <p:cNvSpPr txBox="1"/>
            <p:nvPr/>
          </p:nvSpPr>
          <p:spPr>
            <a:xfrm flipH="1">
              <a:off x="3581400" y="5096119"/>
              <a:ext cx="24128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  <a:latin typeface="Trebuchet MS" pitchFamily="34" charset="0"/>
                  <a:cs typeface="Times New Roman" pitchFamily="18" charset="0"/>
                </a:rPr>
                <a:t>Adding both equations:</a:t>
              </a:r>
              <a:endParaRPr lang="en-US" sz="2000" b="1" dirty="0">
                <a:solidFill>
                  <a:srgbClr val="FFFF00"/>
                </a:solidFill>
                <a:latin typeface="Trebuchet MS" pitchFamily="34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75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33400" y="150246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" r="36043"/>
          <a:stretch/>
        </p:blipFill>
        <p:spPr bwMode="auto">
          <a:xfrm>
            <a:off x="2514600" y="4948654"/>
            <a:ext cx="6248401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 flipH="1">
            <a:off x="304799" y="5029200"/>
            <a:ext cx="6832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Trebuchet MS" pitchFamily="34" charset="0"/>
                <a:cs typeface="Times New Roman" pitchFamily="18" charset="0"/>
              </a:rPr>
              <a:t>FYI: if you want the car to pull over a heavy object, just  let</a:t>
            </a:r>
            <a:endParaRPr lang="en-US" sz="2000" b="1" dirty="0">
              <a:solidFill>
                <a:schemeClr val="bg1"/>
              </a:solidFill>
              <a:latin typeface="Trebuchet MS" pitchFamily="34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38200" y="942079"/>
            <a:ext cx="9144000" cy="911062"/>
            <a:chOff x="-609600" y="384338"/>
            <a:chExt cx="9144000" cy="911062"/>
          </a:xfrm>
        </p:grpSpPr>
        <p:grpSp>
          <p:nvGrpSpPr>
            <p:cNvPr id="11" name="Group 10"/>
            <p:cNvGrpSpPr/>
            <p:nvPr/>
          </p:nvGrpSpPr>
          <p:grpSpPr>
            <a:xfrm>
              <a:off x="-55920" y="390754"/>
              <a:ext cx="8590320" cy="904646"/>
              <a:chOff x="-55920" y="323091"/>
              <a:chExt cx="8590320" cy="904646"/>
            </a:xfrm>
          </p:grpSpPr>
          <p:pic>
            <p:nvPicPr>
              <p:cNvPr id="22" name="Picture 2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55920" y="323091"/>
                <a:ext cx="859032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5920" y="770537"/>
                <a:ext cx="8590293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 flipH="1">
              <a:off x="-609600" y="384338"/>
              <a:ext cx="29482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Trebuchet MS" pitchFamily="34" charset="0"/>
                  <a:cs typeface="Times New Roman" pitchFamily="18" charset="0"/>
                </a:rPr>
                <a:t> Now we know that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559299" y="1295400"/>
            <a:ext cx="8179299" cy="1662570"/>
            <a:chOff x="-2107701" y="710039"/>
            <a:chExt cx="8179299" cy="1662570"/>
          </a:xfrm>
        </p:grpSpPr>
        <p:pic>
          <p:nvPicPr>
            <p:cNvPr id="72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 rot="16200000">
              <a:off x="3109424" y="39016"/>
              <a:ext cx="578193" cy="1920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3" name="Group 72"/>
            <p:cNvGrpSpPr/>
            <p:nvPr/>
          </p:nvGrpSpPr>
          <p:grpSpPr>
            <a:xfrm>
              <a:off x="-2107701" y="1371771"/>
              <a:ext cx="8179299" cy="1000838"/>
              <a:chOff x="-738896" y="2209800"/>
              <a:chExt cx="8179299" cy="1000838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-738896" y="2209800"/>
                <a:ext cx="8179299" cy="1000838"/>
                <a:chOff x="-1653296" y="2580562"/>
                <a:chExt cx="8179299" cy="1000838"/>
              </a:xfrm>
            </p:grpSpPr>
            <p:sp>
              <p:nvSpPr>
                <p:cNvPr id="77" name="Down Arrow 76"/>
                <p:cNvSpPr/>
                <p:nvPr/>
              </p:nvSpPr>
              <p:spPr>
                <a:xfrm>
                  <a:off x="3754467" y="2580562"/>
                  <a:ext cx="152400" cy="457200"/>
                </a:xfrm>
                <a:prstGeom prst="down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78" name="Picture 6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653296" y="3124200"/>
                  <a:ext cx="8179299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75" name="Rectangle 74"/>
              <p:cNvSpPr/>
              <p:nvPr/>
            </p:nvSpPr>
            <p:spPr>
              <a:xfrm>
                <a:off x="1013704" y="2753438"/>
                <a:ext cx="403602" cy="294562"/>
              </a:xfrm>
              <a:prstGeom prst="rect">
                <a:avLst/>
              </a:prstGeom>
              <a:noFill/>
              <a:ln w="127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680704" y="2758557"/>
                <a:ext cx="2167705" cy="294562"/>
              </a:xfrm>
              <a:prstGeom prst="rect">
                <a:avLst/>
              </a:prstGeom>
              <a:noFill/>
              <a:ln w="127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1267454" y="3304279"/>
            <a:ext cx="4066546" cy="734321"/>
            <a:chOff x="2166185" y="2879125"/>
            <a:chExt cx="4066546" cy="734321"/>
          </a:xfrm>
        </p:grpSpPr>
        <p:grpSp>
          <p:nvGrpSpPr>
            <p:cNvPr id="42" name="Group 41"/>
            <p:cNvGrpSpPr/>
            <p:nvPr/>
          </p:nvGrpSpPr>
          <p:grpSpPr>
            <a:xfrm flipH="1">
              <a:off x="3080585" y="3047617"/>
              <a:ext cx="3152146" cy="565829"/>
              <a:chOff x="457200" y="2878290"/>
              <a:chExt cx="8686800" cy="1236510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457200" y="2878290"/>
                <a:ext cx="8686800" cy="1236510"/>
                <a:chOff x="228600" y="2725890"/>
                <a:chExt cx="8686800" cy="1236510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>
                  <a:off x="3875856" y="3059768"/>
                  <a:ext cx="2819400" cy="76199"/>
                </a:xfrm>
                <a:prstGeom prst="line">
                  <a:avLst/>
                </a:prstGeom>
                <a:ln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0" name="Rectangle 3"/>
                <p:cNvSpPr>
                  <a:spLocks noChangeArrowheads="1"/>
                </p:cNvSpPr>
                <p:nvPr/>
              </p:nvSpPr>
              <p:spPr bwMode="auto">
                <a:xfrm rot="736477">
                  <a:off x="1627940" y="2725890"/>
                  <a:ext cx="2385918" cy="496573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Oval 4"/>
                <p:cNvSpPr>
                  <a:spLocks noChangeArrowheads="1"/>
                </p:cNvSpPr>
                <p:nvPr/>
              </p:nvSpPr>
              <p:spPr bwMode="auto">
                <a:xfrm>
                  <a:off x="1290657" y="2864882"/>
                  <a:ext cx="992846" cy="99314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5B3D7"/>
                    </a:gs>
                    <a:gs pos="50000">
                      <a:srgbClr val="4F81BD"/>
                    </a:gs>
                    <a:gs pos="100000">
                      <a:srgbClr val="95B3D7"/>
                    </a:gs>
                  </a:gsLst>
                  <a:lin ang="5400000" scaled="1"/>
                </a:gradFill>
                <a:ln w="12700">
                  <a:solidFill>
                    <a:srgbClr val="4F81BD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/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Oval 5"/>
                <p:cNvSpPr>
                  <a:spLocks noChangeArrowheads="1"/>
                </p:cNvSpPr>
                <p:nvPr/>
              </p:nvSpPr>
              <p:spPr bwMode="auto">
                <a:xfrm>
                  <a:off x="3585124" y="3352800"/>
                  <a:ext cx="529676" cy="52983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Oval 6"/>
                <p:cNvSpPr>
                  <a:spLocks noChangeArrowheads="1"/>
                </p:cNvSpPr>
                <p:nvPr/>
              </p:nvSpPr>
              <p:spPr bwMode="auto">
                <a:xfrm>
                  <a:off x="1688508" y="3299681"/>
                  <a:ext cx="199519" cy="16156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BD4B4"/>
                    </a:gs>
                  </a:gsLst>
                  <a:lin ang="5400000" scaled="1"/>
                </a:gradFill>
                <a:ln w="12700">
                  <a:solidFill>
                    <a:srgbClr val="FABF8F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AutoShape 7"/>
                <p:cNvSpPr>
                  <a:spLocks noChangeArrowheads="1"/>
                </p:cNvSpPr>
                <p:nvPr/>
              </p:nvSpPr>
              <p:spPr bwMode="auto">
                <a:xfrm rot="16705618" flipH="1">
                  <a:off x="1241875" y="3223689"/>
                  <a:ext cx="596363" cy="257712"/>
                </a:xfrm>
                <a:prstGeom prst="curvedDownArrow">
                  <a:avLst>
                    <a:gd name="adj1" fmla="val 46267"/>
                    <a:gd name="adj2" fmla="val 92535"/>
                    <a:gd name="adj3" fmla="val 3333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Rectangle 10" descr="Horizontal brick"/>
                <p:cNvSpPr>
                  <a:spLocks noChangeArrowheads="1"/>
                </p:cNvSpPr>
                <p:nvPr/>
              </p:nvSpPr>
              <p:spPr bwMode="auto">
                <a:xfrm>
                  <a:off x="409703" y="3858028"/>
                  <a:ext cx="8505697" cy="104372"/>
                </a:xfrm>
                <a:prstGeom prst="rect">
                  <a:avLst/>
                </a:prstGeom>
                <a:pattFill prst="horzBrick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Up Arrow 63"/>
                <p:cNvSpPr/>
                <p:nvPr/>
              </p:nvSpPr>
              <p:spPr>
                <a:xfrm rot="16200000">
                  <a:off x="914400" y="2590800"/>
                  <a:ext cx="228600" cy="1600200"/>
                </a:xfrm>
                <a:prstGeom prst="upArrow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6" name="Up Arrow 45"/>
              <p:cNvSpPr/>
              <p:nvPr/>
            </p:nvSpPr>
            <p:spPr>
              <a:xfrm rot="5400000">
                <a:off x="2057400" y="3505201"/>
                <a:ext cx="228600" cy="838200"/>
              </a:xfrm>
              <a:prstGeom prst="upArrow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1047" name="Picture 23" descr="C:\Users\Irina Igel\Desktop\NC26133Cl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80903">
              <a:off x="2724441" y="2320869"/>
              <a:ext cx="712288" cy="1828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13636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743200" y="4495800"/>
            <a:ext cx="3185842" cy="381000"/>
            <a:chOff x="1690958" y="3417739"/>
            <a:chExt cx="3185842" cy="381000"/>
          </a:xfrm>
        </p:grpSpPr>
        <p:sp>
          <p:nvSpPr>
            <p:cNvPr id="6" name="Rectangle 5"/>
            <p:cNvSpPr/>
            <p:nvPr/>
          </p:nvSpPr>
          <p:spPr>
            <a:xfrm>
              <a:off x="1690958" y="3417739"/>
              <a:ext cx="3185842" cy="381000"/>
            </a:xfrm>
            <a:prstGeom prst="rect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 l="33378" r="33244" b="31100"/>
            <a:stretch>
              <a:fillRect/>
            </a:stretch>
          </p:blipFill>
          <p:spPr bwMode="auto">
            <a:xfrm>
              <a:off x="1706880" y="3425359"/>
              <a:ext cx="3169920" cy="36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74" name="Group 73"/>
          <p:cNvGrpSpPr/>
          <p:nvPr/>
        </p:nvGrpSpPr>
        <p:grpSpPr>
          <a:xfrm>
            <a:off x="1588373" y="423446"/>
            <a:ext cx="6260227" cy="3081754"/>
            <a:chOff x="0" y="152400"/>
            <a:chExt cx="6260227" cy="3081754"/>
          </a:xfrm>
        </p:grpSpPr>
        <p:grpSp>
          <p:nvGrpSpPr>
            <p:cNvPr id="75" name="Group 74"/>
            <p:cNvGrpSpPr/>
            <p:nvPr/>
          </p:nvGrpSpPr>
          <p:grpSpPr>
            <a:xfrm>
              <a:off x="194965" y="533400"/>
              <a:ext cx="6016490" cy="2359986"/>
              <a:chOff x="228600" y="1447800"/>
              <a:chExt cx="8686800" cy="3352800"/>
            </a:xfrm>
          </p:grpSpPr>
          <p:grpSp>
            <p:nvGrpSpPr>
              <p:cNvPr id="85" name="Group 84"/>
              <p:cNvGrpSpPr/>
              <p:nvPr/>
            </p:nvGrpSpPr>
            <p:grpSpPr>
              <a:xfrm flipH="1">
                <a:off x="228600" y="1447800"/>
                <a:ext cx="8686800" cy="3352800"/>
                <a:chOff x="457200" y="1524000"/>
                <a:chExt cx="8686800" cy="3352800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457200" y="1524000"/>
                  <a:ext cx="8686800" cy="3352800"/>
                  <a:chOff x="228600" y="1371600"/>
                  <a:chExt cx="8686800" cy="3352800"/>
                </a:xfrm>
              </p:grpSpPr>
              <p:sp>
                <p:nvSpPr>
                  <p:cNvPr id="89" name="Up Arrow 88"/>
                  <p:cNvSpPr/>
                  <p:nvPr/>
                </p:nvSpPr>
                <p:spPr>
                  <a:xfrm rot="16200000" flipH="1">
                    <a:off x="5715000" y="2819401"/>
                    <a:ext cx="228600" cy="838200"/>
                  </a:xfrm>
                  <a:prstGeom prst="upArrow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0" name="Up Arrow 89"/>
                  <p:cNvSpPr/>
                  <p:nvPr/>
                </p:nvSpPr>
                <p:spPr>
                  <a:xfrm rot="5400000">
                    <a:off x="4267200" y="2819400"/>
                    <a:ext cx="228600" cy="838200"/>
                  </a:xfrm>
                  <a:prstGeom prst="upArrow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3429000" y="3200400"/>
                    <a:ext cx="2819400" cy="7620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2" name="Rectangle 3"/>
                  <p:cNvSpPr>
                    <a:spLocks noChangeArrowheads="1"/>
                  </p:cNvSpPr>
                  <p:nvPr/>
                </p:nvSpPr>
                <p:spPr bwMode="auto">
                  <a:xfrm rot="736477">
                    <a:off x="1627940" y="2725890"/>
                    <a:ext cx="2385918" cy="49657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B8CCE4"/>
                      </a:gs>
                    </a:gsLst>
                    <a:lin ang="5400000" scaled="1"/>
                  </a:gradFill>
                  <a:ln w="12700">
                    <a:solidFill>
                      <a:srgbClr val="95B3D7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3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1290657" y="2864882"/>
                    <a:ext cx="992846" cy="99314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5B3D7"/>
                      </a:gs>
                      <a:gs pos="50000">
                        <a:srgbClr val="4F81BD"/>
                      </a:gs>
                      <a:gs pos="100000">
                        <a:srgbClr val="95B3D7"/>
                      </a:gs>
                    </a:gsLst>
                    <a:lin ang="5400000" scaled="1"/>
                  </a:gradFill>
                  <a:ln w="12700">
                    <a:solidFill>
                      <a:srgbClr val="4F81BD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/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4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3585124" y="3352800"/>
                    <a:ext cx="529676" cy="5298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alpha val="0"/>
                        </a:srgbClr>
                      </a:gs>
                      <a:gs pos="100000">
                        <a:srgbClr val="B8CCE4"/>
                      </a:gs>
                    </a:gsLst>
                    <a:lin ang="5400000" scaled="1"/>
                  </a:gradFill>
                  <a:ln w="12700">
                    <a:solidFill>
                      <a:srgbClr val="95B3D7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5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1688508" y="3299681"/>
                    <a:ext cx="199519" cy="16156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FABF8F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6" name="AutoShape 7"/>
                  <p:cNvSpPr>
                    <a:spLocks noChangeArrowheads="1"/>
                  </p:cNvSpPr>
                  <p:nvPr/>
                </p:nvSpPr>
                <p:spPr bwMode="auto">
                  <a:xfrm rot="16705618" flipH="1">
                    <a:off x="1241875" y="3223689"/>
                    <a:ext cx="596363" cy="257712"/>
                  </a:xfrm>
                  <a:prstGeom prst="curvedDownArrow">
                    <a:avLst>
                      <a:gd name="adj1" fmla="val 46267"/>
                      <a:gd name="adj2" fmla="val 92535"/>
                      <a:gd name="adj3" fmla="val 3333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7" name="Rectangle 9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6264707" y="2438400"/>
                    <a:ext cx="1736293" cy="1419628"/>
                  </a:xfrm>
                  <a:prstGeom prst="rect">
                    <a:avLst/>
                  </a:prstGeom>
                  <a:pattFill prst="wdUpDiag">
                    <a:fgClr>
                      <a:srgbClr val="C2D69B"/>
                    </a:fgClr>
                    <a:bgClr>
                      <a:srgbClr val="9BBB59"/>
                    </a:bgClr>
                  </a:pattFill>
                  <a:ln w="12700">
                    <a:solidFill>
                      <a:srgbClr val="9BBB59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4E6128"/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Rectangle 10" descr="Horizontal brick"/>
                  <p:cNvSpPr>
                    <a:spLocks noChangeArrowheads="1"/>
                  </p:cNvSpPr>
                  <p:nvPr/>
                </p:nvSpPr>
                <p:spPr bwMode="auto">
                  <a:xfrm>
                    <a:off x="409703" y="3858028"/>
                    <a:ext cx="8505697" cy="104372"/>
                  </a:xfrm>
                  <a:prstGeom prst="rect">
                    <a:avLst/>
                  </a:prstGeom>
                  <a:pattFill prst="horzBrick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9" name="Up Arrow 98"/>
                  <p:cNvSpPr/>
                  <p:nvPr/>
                </p:nvSpPr>
                <p:spPr>
                  <a:xfrm>
                    <a:off x="2667000" y="13716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Up Arrow 99"/>
                  <p:cNvSpPr/>
                  <p:nvPr/>
                </p:nvSpPr>
                <p:spPr>
                  <a:xfrm>
                    <a:off x="7086600" y="15240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Up Arrow 100"/>
                  <p:cNvSpPr/>
                  <p:nvPr/>
                </p:nvSpPr>
                <p:spPr>
                  <a:xfrm rot="10800000">
                    <a:off x="7086600" y="31242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2" name="Up Arrow 101"/>
                  <p:cNvSpPr/>
                  <p:nvPr/>
                </p:nvSpPr>
                <p:spPr>
                  <a:xfrm rot="16200000">
                    <a:off x="914400" y="2590800"/>
                    <a:ext cx="228600" cy="1600200"/>
                  </a:xfrm>
                  <a:prstGeom prst="upArrow">
                    <a:avLst/>
                  </a:prstGeom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Up Arrow 102"/>
                  <p:cNvSpPr/>
                  <p:nvPr/>
                </p:nvSpPr>
                <p:spPr>
                  <a:xfrm rot="5400000">
                    <a:off x="8115300" y="3086100"/>
                    <a:ext cx="228600" cy="1371600"/>
                  </a:xfrm>
                  <a:prstGeom prst="upArrow">
                    <a:avLst/>
                  </a:prstGeom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88" name="Up Arrow 87"/>
                <p:cNvSpPr/>
                <p:nvPr/>
              </p:nvSpPr>
              <p:spPr>
                <a:xfrm rot="5400000">
                  <a:off x="2057400" y="3505201"/>
                  <a:ext cx="228600" cy="838200"/>
                </a:xfrm>
                <a:prstGeom prst="upArrow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6" name="Up Arrow 85"/>
              <p:cNvSpPr/>
              <p:nvPr/>
            </p:nvSpPr>
            <p:spPr>
              <a:xfrm rot="10800000" flipH="1">
                <a:off x="6248400" y="3071645"/>
                <a:ext cx="228600" cy="1600200"/>
              </a:xfrm>
              <a:prstGeom prst="up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 flipH="1">
              <a:off x="4191000" y="2895600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 flipH="1">
              <a:off x="1066800" y="2895600"/>
              <a:ext cx="7104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 flipH="1">
              <a:off x="5562600" y="144780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motor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 flipH="1">
              <a:off x="4724400" y="2362200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wheelFriction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0" y="2362200"/>
              <a:ext cx="11865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blockFriction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38200" y="228600"/>
              <a:ext cx="6751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block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4187073" y="152400"/>
              <a:ext cx="537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200" b="1" i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car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2057400" y="1371600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3200400" y="1371600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 flipH="1">
            <a:off x="304800" y="3733800"/>
            <a:ext cx="815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latin typeface="Trebuchet MS" pitchFamily="34" charset="0"/>
              </a:rPr>
              <a:t>We just found out that: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itchFamily="34" charset="0"/>
                <a:cs typeface="Times New Roman" pitchFamily="18" charset="0"/>
              </a:rPr>
              <a:t>The pulling force of the car measured using a spring scale can be expressed as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  <a:latin typeface="Trebuchet MS" pitchFamily="34" charset="0"/>
                <a:cs typeface="Times New Roman" pitchFamily="18" charset="0"/>
              </a:rPr>
              <a:t>To move a block from rest, the pulling force must be greater than the force of static friction on the block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8907" y="5623987"/>
            <a:ext cx="8590293" cy="472013"/>
            <a:chOff x="803325" y="5090587"/>
            <a:chExt cx="8590293" cy="47201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325" y="5105400"/>
              <a:ext cx="859029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5" name="Rectangle 104"/>
            <p:cNvSpPr/>
            <p:nvPr/>
          </p:nvSpPr>
          <p:spPr>
            <a:xfrm>
              <a:off x="3233908" y="5090587"/>
              <a:ext cx="3538562" cy="294562"/>
            </a:xfrm>
            <a:prstGeom prst="rect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05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2423</TotalTime>
  <Words>539</Words>
  <Application>Microsoft Office PowerPoint</Application>
  <PresentationFormat>On-screen Show (4:3)</PresentationFormat>
  <Paragraphs>79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How to Pull Something Heavy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Irina Igel</dc:creator>
  <cp:lastModifiedBy>denise</cp:lastModifiedBy>
  <cp:revision>205</cp:revision>
  <dcterms:created xsi:type="dcterms:W3CDTF">2011-10-12T19:47:56Z</dcterms:created>
  <dcterms:modified xsi:type="dcterms:W3CDTF">2012-07-05T23:33:43Z</dcterms:modified>
</cp:coreProperties>
</file>