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65" r:id="rId3"/>
    <p:sldId id="262" r:id="rId4"/>
    <p:sldId id="266" r:id="rId5"/>
    <p:sldId id="263" r:id="rId6"/>
    <p:sldId id="267" r:id="rId7"/>
    <p:sldId id="268" r:id="rId8"/>
    <p:sldId id="270" r:id="rId9"/>
    <p:sldId id="272" r:id="rId10"/>
    <p:sldId id="273" r:id="rId11"/>
    <p:sldId id="274" r:id="rId12"/>
    <p:sldId id="275" r:id="rId13"/>
    <p:sldId id="256" r:id="rId14"/>
    <p:sldId id="276" r:id="rId15"/>
    <p:sldId id="277" r:id="rId16"/>
    <p:sldId id="259" r:id="rId17"/>
    <p:sldId id="258" r:id="rId18"/>
    <p:sldId id="260" r:id="rId19"/>
    <p:sldId id="271" r:id="rId20"/>
    <p:sldId id="261" r:id="rId21"/>
    <p:sldId id="278" r:id="rId22"/>
    <p:sldId id="279" r:id="rId23"/>
    <p:sldId id="28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C7C7E"/>
    <a:srgbClr val="FBFF92"/>
    <a:srgbClr val="FFF85E"/>
    <a:srgbClr val="63D8E2"/>
    <a:srgbClr val="E9E24F"/>
    <a:srgbClr val="9CA3AC"/>
    <a:srgbClr val="01275B"/>
    <a:srgbClr val="113952"/>
    <a:srgbClr val="C55A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97" autoAdjust="0"/>
    <p:restoredTop sz="94660"/>
  </p:normalViewPr>
  <p:slideViewPr>
    <p:cSldViewPr snapToGrid="0">
      <p:cViewPr varScale="1">
        <p:scale>
          <a:sx n="52" d="100"/>
          <a:sy n="52" d="100"/>
        </p:scale>
        <p:origin x="576"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83A06E-E870-412F-8BA2-869C6E85FF91}"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A990D-E3FE-49F6-9062-678DD1A3D1B6}" type="slidenum">
              <a:rPr lang="en-US" smtClean="0"/>
              <a:t>‹#›</a:t>
            </a:fld>
            <a:endParaRPr lang="en-US"/>
          </a:p>
        </p:txBody>
      </p:sp>
    </p:spTree>
    <p:extLst>
      <p:ext uri="{BB962C8B-B14F-4D97-AF65-F5344CB8AC3E}">
        <p14:creationId xmlns:p14="http://schemas.microsoft.com/office/powerpoint/2010/main" val="4223031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83A06E-E870-412F-8BA2-869C6E85FF91}"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A990D-E3FE-49F6-9062-678DD1A3D1B6}" type="slidenum">
              <a:rPr lang="en-US" smtClean="0"/>
              <a:t>‹#›</a:t>
            </a:fld>
            <a:endParaRPr lang="en-US"/>
          </a:p>
        </p:txBody>
      </p:sp>
    </p:spTree>
    <p:extLst>
      <p:ext uri="{BB962C8B-B14F-4D97-AF65-F5344CB8AC3E}">
        <p14:creationId xmlns:p14="http://schemas.microsoft.com/office/powerpoint/2010/main" val="2710487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83A06E-E870-412F-8BA2-869C6E85FF91}"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A990D-E3FE-49F6-9062-678DD1A3D1B6}" type="slidenum">
              <a:rPr lang="en-US" smtClean="0"/>
              <a:t>‹#›</a:t>
            </a:fld>
            <a:endParaRPr lang="en-US"/>
          </a:p>
        </p:txBody>
      </p:sp>
    </p:spTree>
    <p:extLst>
      <p:ext uri="{BB962C8B-B14F-4D97-AF65-F5344CB8AC3E}">
        <p14:creationId xmlns:p14="http://schemas.microsoft.com/office/powerpoint/2010/main" val="412115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83A06E-E870-412F-8BA2-869C6E85FF91}"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A990D-E3FE-49F6-9062-678DD1A3D1B6}" type="slidenum">
              <a:rPr lang="en-US" smtClean="0"/>
              <a:t>‹#›</a:t>
            </a:fld>
            <a:endParaRPr lang="en-US"/>
          </a:p>
        </p:txBody>
      </p:sp>
    </p:spTree>
    <p:extLst>
      <p:ext uri="{BB962C8B-B14F-4D97-AF65-F5344CB8AC3E}">
        <p14:creationId xmlns:p14="http://schemas.microsoft.com/office/powerpoint/2010/main" val="361816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E83A06E-E870-412F-8BA2-869C6E85FF91}"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A990D-E3FE-49F6-9062-678DD1A3D1B6}" type="slidenum">
              <a:rPr lang="en-US" smtClean="0"/>
              <a:t>‹#›</a:t>
            </a:fld>
            <a:endParaRPr lang="en-US"/>
          </a:p>
        </p:txBody>
      </p:sp>
    </p:spTree>
    <p:extLst>
      <p:ext uri="{BB962C8B-B14F-4D97-AF65-F5344CB8AC3E}">
        <p14:creationId xmlns:p14="http://schemas.microsoft.com/office/powerpoint/2010/main" val="2416633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83A06E-E870-412F-8BA2-869C6E85FF91}"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BA990D-E3FE-49F6-9062-678DD1A3D1B6}" type="slidenum">
              <a:rPr lang="en-US" smtClean="0"/>
              <a:t>‹#›</a:t>
            </a:fld>
            <a:endParaRPr lang="en-US"/>
          </a:p>
        </p:txBody>
      </p:sp>
    </p:spTree>
    <p:extLst>
      <p:ext uri="{BB962C8B-B14F-4D97-AF65-F5344CB8AC3E}">
        <p14:creationId xmlns:p14="http://schemas.microsoft.com/office/powerpoint/2010/main" val="4155201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83A06E-E870-412F-8BA2-869C6E85FF91}" type="datetimeFigureOut">
              <a:rPr lang="en-US" smtClean="0"/>
              <a:t>6/22/2023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BA990D-E3FE-49F6-9062-678DD1A3D1B6}" type="slidenum">
              <a:rPr lang="en-US" smtClean="0"/>
              <a:t>‹#›</a:t>
            </a:fld>
            <a:endParaRPr lang="en-US"/>
          </a:p>
        </p:txBody>
      </p:sp>
    </p:spTree>
    <p:extLst>
      <p:ext uri="{BB962C8B-B14F-4D97-AF65-F5344CB8AC3E}">
        <p14:creationId xmlns:p14="http://schemas.microsoft.com/office/powerpoint/2010/main" val="1074250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83A06E-E870-412F-8BA2-869C6E85FF91}" type="datetimeFigureOut">
              <a:rPr lang="en-US" smtClean="0"/>
              <a:t>6/22/2023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BA990D-E3FE-49F6-9062-678DD1A3D1B6}" type="slidenum">
              <a:rPr lang="en-US" smtClean="0"/>
              <a:t>‹#›</a:t>
            </a:fld>
            <a:endParaRPr lang="en-US"/>
          </a:p>
        </p:txBody>
      </p:sp>
    </p:spTree>
    <p:extLst>
      <p:ext uri="{BB962C8B-B14F-4D97-AF65-F5344CB8AC3E}">
        <p14:creationId xmlns:p14="http://schemas.microsoft.com/office/powerpoint/2010/main" val="3521589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83A06E-E870-412F-8BA2-869C6E85FF91}" type="datetimeFigureOut">
              <a:rPr lang="en-US" smtClean="0"/>
              <a:t>6/22/2023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BA990D-E3FE-49F6-9062-678DD1A3D1B6}" type="slidenum">
              <a:rPr lang="en-US" smtClean="0"/>
              <a:t>‹#›</a:t>
            </a:fld>
            <a:endParaRPr lang="en-US"/>
          </a:p>
        </p:txBody>
      </p:sp>
    </p:spTree>
    <p:extLst>
      <p:ext uri="{BB962C8B-B14F-4D97-AF65-F5344CB8AC3E}">
        <p14:creationId xmlns:p14="http://schemas.microsoft.com/office/powerpoint/2010/main" val="2452320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83A06E-E870-412F-8BA2-869C6E85FF91}"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BA990D-E3FE-49F6-9062-678DD1A3D1B6}" type="slidenum">
              <a:rPr lang="en-US" smtClean="0"/>
              <a:t>‹#›</a:t>
            </a:fld>
            <a:endParaRPr lang="en-US"/>
          </a:p>
        </p:txBody>
      </p:sp>
    </p:spTree>
    <p:extLst>
      <p:ext uri="{BB962C8B-B14F-4D97-AF65-F5344CB8AC3E}">
        <p14:creationId xmlns:p14="http://schemas.microsoft.com/office/powerpoint/2010/main" val="4270714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83A06E-E870-412F-8BA2-869C6E85FF91}"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BA990D-E3FE-49F6-9062-678DD1A3D1B6}" type="slidenum">
              <a:rPr lang="en-US" smtClean="0"/>
              <a:t>‹#›</a:t>
            </a:fld>
            <a:endParaRPr lang="en-US"/>
          </a:p>
        </p:txBody>
      </p:sp>
    </p:spTree>
    <p:extLst>
      <p:ext uri="{BB962C8B-B14F-4D97-AF65-F5344CB8AC3E}">
        <p14:creationId xmlns:p14="http://schemas.microsoft.com/office/powerpoint/2010/main" val="4088430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83A06E-E870-412F-8BA2-869C6E85FF91}" type="datetimeFigureOut">
              <a:rPr lang="en-US" smtClean="0"/>
              <a:t>6/22/2023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A990D-E3FE-49F6-9062-678DD1A3D1B6}" type="slidenum">
              <a:rPr lang="en-US" smtClean="0"/>
              <a:t>‹#›</a:t>
            </a:fld>
            <a:endParaRPr lang="en-US"/>
          </a:p>
        </p:txBody>
      </p:sp>
    </p:spTree>
    <p:extLst>
      <p:ext uri="{BB962C8B-B14F-4D97-AF65-F5344CB8AC3E}">
        <p14:creationId xmlns:p14="http://schemas.microsoft.com/office/powerpoint/2010/main" val="466633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 Id="rId5" Type="http://schemas.openxmlformats.org/officeDocument/2006/relationships/image" Target="../media/image33.jp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ircuit board&#10;&#10;Description generated with high confidence">
            <a:extLst>
              <a:ext uri="{FF2B5EF4-FFF2-40B4-BE49-F238E27FC236}">
                <a16:creationId xmlns:a16="http://schemas.microsoft.com/office/drawing/2014/main" id="{5C321B23-C55F-430C-BB42-B8D7FD497733}"/>
              </a:ext>
            </a:extLst>
          </p:cNvPr>
          <p:cNvPicPr>
            <a:picLocks noChangeAspect="1"/>
          </p:cNvPicPr>
          <p:nvPr/>
        </p:nvPicPr>
        <p:blipFill rotWithShape="1">
          <a:blip r:embed="rId2">
            <a:extLst>
              <a:ext uri="{28A0092B-C50C-407E-A947-70E740481C1C}">
                <a14:useLocalDpi xmlns:a14="http://schemas.microsoft.com/office/drawing/2010/main" val="0"/>
              </a:ext>
            </a:extLst>
          </a:blip>
          <a:srcRect l="27027"/>
          <a:stretch/>
        </p:blipFill>
        <p:spPr>
          <a:xfrm>
            <a:off x="0" y="10"/>
            <a:ext cx="8896807" cy="6857990"/>
          </a:xfrm>
          <a:custGeom>
            <a:avLst/>
            <a:gdLst>
              <a:gd name="connsiteX0" fmla="*/ 0 w 11862435"/>
              <a:gd name="connsiteY0" fmla="*/ 0 h 6858000"/>
              <a:gd name="connsiteX1" fmla="*/ 2537458 w 11862435"/>
              <a:gd name="connsiteY1" fmla="*/ 0 h 6858000"/>
              <a:gd name="connsiteX2" fmla="*/ 3074669 w 11862435"/>
              <a:gd name="connsiteY2" fmla="*/ 0 h 6858000"/>
              <a:gd name="connsiteX3" fmla="*/ 3784383 w 11862435"/>
              <a:gd name="connsiteY3" fmla="*/ 0 h 6858000"/>
              <a:gd name="connsiteX4" fmla="*/ 8686282 w 11862435"/>
              <a:gd name="connsiteY4" fmla="*/ 0 h 6858000"/>
              <a:gd name="connsiteX5" fmla="*/ 11862435 w 11862435"/>
              <a:gd name="connsiteY5" fmla="*/ 6857999 h 6858000"/>
              <a:gd name="connsiteX6" fmla="*/ 5896483 w 11862435"/>
              <a:gd name="connsiteY6" fmla="*/ 6857999 h 6858000"/>
              <a:gd name="connsiteX7" fmla="*/ 5896483 w 11862435"/>
              <a:gd name="connsiteY7" fmla="*/ 6858000 h 6858000"/>
              <a:gd name="connsiteX8" fmla="*/ 3074669 w 11862435"/>
              <a:gd name="connsiteY8" fmla="*/ 6858000 h 6858000"/>
              <a:gd name="connsiteX9" fmla="*/ 2537458 w 11862435"/>
              <a:gd name="connsiteY9" fmla="*/ 6858000 h 6858000"/>
              <a:gd name="connsiteX10" fmla="*/ 0 w 11862435"/>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2435" h="6858000">
                <a:moveTo>
                  <a:pt x="0" y="0"/>
                </a:moveTo>
                <a:lnTo>
                  <a:pt x="2537458" y="0"/>
                </a:lnTo>
                <a:lnTo>
                  <a:pt x="3074669" y="0"/>
                </a:lnTo>
                <a:lnTo>
                  <a:pt x="3784383" y="0"/>
                </a:lnTo>
                <a:lnTo>
                  <a:pt x="8686282" y="0"/>
                </a:lnTo>
                <a:lnTo>
                  <a:pt x="11862435" y="6857999"/>
                </a:lnTo>
                <a:lnTo>
                  <a:pt x="5896483" y="6857999"/>
                </a:lnTo>
                <a:lnTo>
                  <a:pt x="5896483" y="6858000"/>
                </a:lnTo>
                <a:lnTo>
                  <a:pt x="3074669" y="6858000"/>
                </a:lnTo>
                <a:lnTo>
                  <a:pt x="2537458" y="6858000"/>
                </a:lnTo>
                <a:lnTo>
                  <a:pt x="0" y="6858000"/>
                </a:lnTo>
                <a:close/>
              </a:path>
            </a:pathLst>
          </a:custGeom>
        </p:spPr>
      </p:pic>
      <p:sp>
        <p:nvSpPr>
          <p:cNvPr id="11" name="Freeform: Shape 7">
            <a:extLst>
              <a:ext uri="{FF2B5EF4-FFF2-40B4-BE49-F238E27FC236}">
                <a16:creationId xmlns:a16="http://schemas.microsoft.com/office/drawing/2014/main" id="{A4D1609B-102A-4C77-86A2-ACB29FB96D5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5879962" y="0"/>
            <a:ext cx="3264038" cy="6858478"/>
          </a:xfrm>
          <a:custGeom>
            <a:avLst/>
            <a:gdLst>
              <a:gd name="connsiteX0" fmla="*/ 4352050 w 4352050"/>
              <a:gd name="connsiteY0" fmla="*/ 6858478 h 6858478"/>
              <a:gd name="connsiteX1" fmla="*/ 0 w 4352050"/>
              <a:gd name="connsiteY1" fmla="*/ 6858478 h 6858478"/>
              <a:gd name="connsiteX2" fmla="*/ 0 w 4352050"/>
              <a:gd name="connsiteY2" fmla="*/ 0 h 6858478"/>
              <a:gd name="connsiteX3" fmla="*/ 103870 w 4352050"/>
              <a:gd name="connsiteY3" fmla="*/ 0 h 6858478"/>
              <a:gd name="connsiteX4" fmla="*/ 1170098 w 4352050"/>
              <a:gd name="connsiteY4" fmla="*/ 0 h 6858478"/>
              <a:gd name="connsiteX5" fmla="*/ 1175675 w 435205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2050" h="6858478">
                <a:moveTo>
                  <a:pt x="4352050" y="6858478"/>
                </a:moveTo>
                <a:lnTo>
                  <a:pt x="0" y="6858478"/>
                </a:lnTo>
                <a:lnTo>
                  <a:pt x="0" y="0"/>
                </a:lnTo>
                <a:lnTo>
                  <a:pt x="103870" y="0"/>
                </a:lnTo>
                <a:lnTo>
                  <a:pt x="1170098" y="0"/>
                </a:lnTo>
                <a:lnTo>
                  <a:pt x="1175675" y="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1F706-C94E-46D4-BAAE-BAFD1AD976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6500962" y="0"/>
            <a:ext cx="2643038" cy="6858478"/>
          </a:xfrm>
          <a:custGeom>
            <a:avLst/>
            <a:gdLst>
              <a:gd name="connsiteX0" fmla="*/ 3524051 w 3524051"/>
              <a:gd name="connsiteY0" fmla="*/ 6858478 h 6858478"/>
              <a:gd name="connsiteX1" fmla="*/ 0 w 3524051"/>
              <a:gd name="connsiteY1" fmla="*/ 6858478 h 6858478"/>
              <a:gd name="connsiteX2" fmla="*/ 0 w 3524051"/>
              <a:gd name="connsiteY2" fmla="*/ 0 h 6858478"/>
              <a:gd name="connsiteX3" fmla="*/ 342099 w 3524051"/>
              <a:gd name="connsiteY3" fmla="*/ 0 h 6858478"/>
              <a:gd name="connsiteX4" fmla="*/ 347676 w 3524051"/>
              <a:gd name="connsiteY4" fmla="*/ 0 h 6858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051" h="6858478">
                <a:moveTo>
                  <a:pt x="3524051" y="6858478"/>
                </a:moveTo>
                <a:lnTo>
                  <a:pt x="0" y="6858478"/>
                </a:lnTo>
                <a:lnTo>
                  <a:pt x="0" y="0"/>
                </a:lnTo>
                <a:lnTo>
                  <a:pt x="342099" y="0"/>
                </a:lnTo>
                <a:lnTo>
                  <a:pt x="347676"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a:extLst>
              <a:ext uri="{FF2B5EF4-FFF2-40B4-BE49-F238E27FC236}">
                <a16:creationId xmlns:a16="http://schemas.microsoft.com/office/drawing/2014/main" id="{049F1C86-9EA7-4922-8437-D3382299C407}"/>
              </a:ext>
            </a:extLst>
          </p:cNvPr>
          <p:cNvSpPr/>
          <p:nvPr/>
        </p:nvSpPr>
        <p:spPr>
          <a:xfrm rot="4213093">
            <a:off x="5456496" y="1972127"/>
            <a:ext cx="4911474" cy="923330"/>
          </a:xfrm>
          <a:prstGeom prst="rect">
            <a:avLst/>
          </a:prstGeom>
          <a:noFill/>
        </p:spPr>
        <p:txBody>
          <a:bodyPr wrap="none" lIns="91440" tIns="45720" rIns="91440" bIns="45720">
            <a:prstTxWarp prst="textPlain">
              <a:avLst/>
            </a:prstTxWarp>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Nanotechnology</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174420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C15EC2-E4A0-4824-8C0A-7D73671B529F}"/>
              </a:ext>
            </a:extLst>
          </p:cNvPr>
          <p:cNvSpPr/>
          <p:nvPr/>
        </p:nvSpPr>
        <p:spPr>
          <a:xfrm>
            <a:off x="1813907" y="779429"/>
            <a:ext cx="5516189" cy="738664"/>
          </a:xfrm>
          <a:prstGeom prst="rect">
            <a:avLst/>
          </a:prstGeom>
        </p:spPr>
        <p:txBody>
          <a:bodyPr wrap="none">
            <a:spAutoFit/>
          </a:bodyPr>
          <a:lstStyle/>
          <a:p>
            <a:pPr algn="ctr"/>
            <a:r>
              <a:rPr lang="en-US" sz="2400" b="1" dirty="0"/>
              <a:t>DENDRIMER</a:t>
            </a:r>
          </a:p>
          <a:p>
            <a:pPr algn="ctr"/>
            <a:r>
              <a:rPr lang="en-US" dirty="0"/>
              <a:t>(a synthetic polymer with a branching, treelike structure)</a:t>
            </a:r>
            <a:endParaRPr lang="en-US" sz="2400" b="1" dirty="0"/>
          </a:p>
        </p:txBody>
      </p:sp>
      <p:pic>
        <p:nvPicPr>
          <p:cNvPr id="4" name="Picture 3" descr="A picture containing text, map&#10;&#10;Description generated with very high confidence">
            <a:extLst>
              <a:ext uri="{FF2B5EF4-FFF2-40B4-BE49-F238E27FC236}">
                <a16:creationId xmlns:a16="http://schemas.microsoft.com/office/drawing/2014/main" id="{9810B459-8B30-476A-A89E-B9C1DA9BC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965" y="1842052"/>
            <a:ext cx="7377675" cy="2981739"/>
          </a:xfrm>
          <a:prstGeom prst="rect">
            <a:avLst/>
          </a:prstGeom>
        </p:spPr>
      </p:pic>
    </p:spTree>
    <p:extLst>
      <p:ext uri="{BB962C8B-B14F-4D97-AF65-F5344CB8AC3E}">
        <p14:creationId xmlns:p14="http://schemas.microsoft.com/office/powerpoint/2010/main" val="215328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969A3E-2E02-418A-9E18-05DA489C1D6B}"/>
              </a:ext>
            </a:extLst>
          </p:cNvPr>
          <p:cNvSpPr/>
          <p:nvPr/>
        </p:nvSpPr>
        <p:spPr>
          <a:xfrm>
            <a:off x="3708944" y="567395"/>
            <a:ext cx="1726114" cy="461665"/>
          </a:xfrm>
          <a:prstGeom prst="rect">
            <a:avLst/>
          </a:prstGeom>
        </p:spPr>
        <p:txBody>
          <a:bodyPr wrap="none">
            <a:spAutoFit/>
          </a:bodyPr>
          <a:lstStyle/>
          <a:p>
            <a:pPr algn="ctr"/>
            <a:r>
              <a:rPr lang="en-US" sz="2400" b="1" dirty="0"/>
              <a:t>COMPOSITE</a:t>
            </a:r>
          </a:p>
        </p:txBody>
      </p:sp>
      <p:pic>
        <p:nvPicPr>
          <p:cNvPr id="4" name="Picture 3" descr="A close up of a logo&#10;&#10;Description generated with high confidence">
            <a:extLst>
              <a:ext uri="{FF2B5EF4-FFF2-40B4-BE49-F238E27FC236}">
                <a16:creationId xmlns:a16="http://schemas.microsoft.com/office/drawing/2014/main" id="{C4C66AB4-99A6-43F0-9AA9-FDD06484A0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9702" y="1378769"/>
            <a:ext cx="4739723" cy="4911836"/>
          </a:xfrm>
          <a:prstGeom prst="rect">
            <a:avLst/>
          </a:prstGeom>
        </p:spPr>
      </p:pic>
    </p:spTree>
    <p:extLst>
      <p:ext uri="{BB962C8B-B14F-4D97-AF65-F5344CB8AC3E}">
        <p14:creationId xmlns:p14="http://schemas.microsoft.com/office/powerpoint/2010/main" val="3275531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4276B25-2116-4BB0-8F69-19DE7E490CFA}"/>
              </a:ext>
            </a:extLst>
          </p:cNvPr>
          <p:cNvSpPr/>
          <p:nvPr/>
        </p:nvSpPr>
        <p:spPr>
          <a:xfrm>
            <a:off x="1120973" y="300175"/>
            <a:ext cx="7355988" cy="830997"/>
          </a:xfrm>
          <a:prstGeom prst="rect">
            <a:avLst/>
          </a:prstGeom>
        </p:spPr>
        <p:txBody>
          <a:bodyPr wrap="none">
            <a:spAutoFit/>
          </a:bodyPr>
          <a:lstStyle/>
          <a:p>
            <a:r>
              <a:rPr lang="en-US" sz="4800" dirty="0">
                <a:solidFill>
                  <a:prstClr val="black"/>
                </a:solidFill>
              </a:rPr>
              <a:t>Photocatalytic Nanoparticles</a:t>
            </a:r>
            <a:endParaRPr lang="en-US" dirty="0"/>
          </a:p>
        </p:txBody>
      </p:sp>
      <p:sp>
        <p:nvSpPr>
          <p:cNvPr id="6" name="TextBox 5">
            <a:extLst>
              <a:ext uri="{FF2B5EF4-FFF2-40B4-BE49-F238E27FC236}">
                <a16:creationId xmlns:a16="http://schemas.microsoft.com/office/drawing/2014/main" id="{F4B73859-8E34-4C09-A12D-4FD2E7675875}"/>
              </a:ext>
            </a:extLst>
          </p:cNvPr>
          <p:cNvSpPr txBox="1"/>
          <p:nvPr/>
        </p:nvSpPr>
        <p:spPr>
          <a:xfrm>
            <a:off x="1215558" y="1314334"/>
            <a:ext cx="7166817" cy="1200329"/>
          </a:xfrm>
          <a:prstGeom prst="rect">
            <a:avLst/>
          </a:prstGeom>
          <a:noFill/>
        </p:spPr>
        <p:txBody>
          <a:bodyPr wrap="square" rtlCol="0">
            <a:spAutoFit/>
          </a:bodyPr>
          <a:lstStyle/>
          <a:p>
            <a:r>
              <a:rPr lang="en-US" dirty="0"/>
              <a:t>Some nanoparticles have photocatalytic properties that scientists can engineer to speed up reactions using a light source. Photocatalytic nanoparticles are organic, may have antimicrobial properties, and are considered cost-effective.</a:t>
            </a:r>
          </a:p>
        </p:txBody>
      </p:sp>
      <p:pic>
        <p:nvPicPr>
          <p:cNvPr id="10" name="Picture 9">
            <a:extLst>
              <a:ext uri="{FF2B5EF4-FFF2-40B4-BE49-F238E27FC236}">
                <a16:creationId xmlns:a16="http://schemas.microsoft.com/office/drawing/2014/main" id="{EDC4A8E3-17FA-47AA-8F70-CFD66DD76C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662" y="2420826"/>
            <a:ext cx="4733891" cy="2285793"/>
          </a:xfrm>
          <a:prstGeom prst="rect">
            <a:avLst/>
          </a:prstGeom>
        </p:spPr>
      </p:pic>
      <p:pic>
        <p:nvPicPr>
          <p:cNvPr id="14" name="Picture 13" descr="A picture containing sky&#10;&#10;Description generated with very high confidence">
            <a:extLst>
              <a:ext uri="{FF2B5EF4-FFF2-40B4-BE49-F238E27FC236}">
                <a16:creationId xmlns:a16="http://schemas.microsoft.com/office/drawing/2014/main" id="{1A36A2DE-18F3-4BD0-AF25-C692BA98AA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0569" y="3093607"/>
            <a:ext cx="3873769" cy="3226024"/>
          </a:xfrm>
          <a:prstGeom prst="rect">
            <a:avLst/>
          </a:prstGeom>
        </p:spPr>
      </p:pic>
    </p:spTree>
    <p:extLst>
      <p:ext uri="{BB962C8B-B14F-4D97-AF65-F5344CB8AC3E}">
        <p14:creationId xmlns:p14="http://schemas.microsoft.com/office/powerpoint/2010/main" val="290160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B037F-47EC-4135-9142-832111CF977C}"/>
              </a:ext>
            </a:extLst>
          </p:cNvPr>
          <p:cNvSpPr>
            <a:spLocks noGrp="1"/>
          </p:cNvSpPr>
          <p:nvPr>
            <p:ph type="ctrTitle"/>
          </p:nvPr>
        </p:nvSpPr>
        <p:spPr>
          <a:xfrm>
            <a:off x="685800" y="698292"/>
            <a:ext cx="7772400" cy="6497638"/>
          </a:xfrm>
        </p:spPr>
        <p:txBody>
          <a:bodyPr>
            <a:normAutofit fontScale="90000"/>
          </a:bodyPr>
          <a:lstStyle/>
          <a:p>
            <a:r>
              <a:rPr lang="en-US" u="sng" dirty="0">
                <a:solidFill>
                  <a:schemeClr val="bg1"/>
                </a:solidFill>
              </a:rPr>
              <a:t>Photocatalysis</a:t>
            </a:r>
            <a:br>
              <a:rPr lang="en-US" dirty="0">
                <a:solidFill>
                  <a:schemeClr val="bg1"/>
                </a:solidFill>
              </a:rPr>
            </a:br>
            <a:br>
              <a:rPr lang="en-US" dirty="0">
                <a:solidFill>
                  <a:schemeClr val="bg1"/>
                </a:solidFill>
              </a:rPr>
            </a:br>
            <a:r>
              <a:rPr lang="en-US" sz="5300" dirty="0">
                <a:solidFill>
                  <a:schemeClr val="bg1"/>
                </a:solidFill>
              </a:rPr>
              <a:t>photo = light</a:t>
            </a:r>
            <a:br>
              <a:rPr lang="en-US" sz="5300" dirty="0">
                <a:solidFill>
                  <a:schemeClr val="bg1"/>
                </a:solidFill>
              </a:rPr>
            </a:br>
            <a:r>
              <a:rPr lang="en-US" sz="5300" dirty="0">
                <a:solidFill>
                  <a:schemeClr val="bg1"/>
                </a:solidFill>
              </a:rPr>
              <a:t>catalysis = using a catalyst</a:t>
            </a:r>
            <a:br>
              <a:rPr lang="en-US" sz="5300" dirty="0">
                <a:solidFill>
                  <a:schemeClr val="bg1"/>
                </a:solidFill>
              </a:rPr>
            </a:br>
            <a:br>
              <a:rPr lang="en-US" sz="5300" dirty="0">
                <a:solidFill>
                  <a:schemeClr val="bg1"/>
                </a:solidFill>
              </a:rPr>
            </a:br>
            <a:r>
              <a:rPr lang="en-US" sz="5300" dirty="0" err="1">
                <a:solidFill>
                  <a:schemeClr val="bg1"/>
                </a:solidFill>
                <a:sym typeface="Wingdings" panose="05000000000000000000" pitchFamily="2" charset="2"/>
              </a:rPr>
              <a:t>catalyst</a:t>
            </a:r>
            <a:r>
              <a:rPr lang="en-US" sz="5300" dirty="0">
                <a:solidFill>
                  <a:schemeClr val="bg1"/>
                </a:solidFill>
                <a:sym typeface="Wingdings" panose="05000000000000000000" pitchFamily="2" charset="2"/>
              </a:rPr>
              <a:t> = decreases activation energy to speed up a reaction</a:t>
            </a:r>
            <a:br>
              <a:rPr lang="en-US" dirty="0">
                <a:solidFill>
                  <a:schemeClr val="bg1"/>
                </a:solidFill>
              </a:rPr>
            </a:b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4268875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F9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AE07F4-F91B-4B6E-8FA5-100F25AC013C}"/>
              </a:ext>
            </a:extLst>
          </p:cNvPr>
          <p:cNvSpPr txBox="1"/>
          <p:nvPr/>
        </p:nvSpPr>
        <p:spPr>
          <a:xfrm>
            <a:off x="848139" y="477080"/>
            <a:ext cx="7447722" cy="830997"/>
          </a:xfrm>
          <a:prstGeom prst="rect">
            <a:avLst/>
          </a:prstGeom>
          <a:noFill/>
        </p:spPr>
        <p:txBody>
          <a:bodyPr wrap="square" rtlCol="0">
            <a:spAutoFit/>
          </a:bodyPr>
          <a:lstStyle/>
          <a:p>
            <a:pPr lvl="0"/>
            <a:r>
              <a:rPr lang="en-US" sz="4800" dirty="0">
                <a:solidFill>
                  <a:prstClr val="black"/>
                </a:solidFill>
              </a:rPr>
              <a:t>Photocatalytic Nanoparticles</a:t>
            </a:r>
            <a:endParaRPr lang="en-US" dirty="0">
              <a:solidFill>
                <a:prstClr val="black"/>
              </a:solidFill>
            </a:endParaRPr>
          </a:p>
        </p:txBody>
      </p:sp>
      <p:sp>
        <p:nvSpPr>
          <p:cNvPr id="5" name="TextBox 4">
            <a:extLst>
              <a:ext uri="{FF2B5EF4-FFF2-40B4-BE49-F238E27FC236}">
                <a16:creationId xmlns:a16="http://schemas.microsoft.com/office/drawing/2014/main" id="{87C62EE3-4B03-444E-A1A5-5E7DA86CEFFE}"/>
              </a:ext>
            </a:extLst>
          </p:cNvPr>
          <p:cNvSpPr txBox="1"/>
          <p:nvPr/>
        </p:nvSpPr>
        <p:spPr>
          <a:xfrm>
            <a:off x="1464365" y="1470992"/>
            <a:ext cx="6215270" cy="923330"/>
          </a:xfrm>
          <a:prstGeom prst="rect">
            <a:avLst/>
          </a:prstGeom>
          <a:noFill/>
        </p:spPr>
        <p:txBody>
          <a:bodyPr wrap="square" rtlCol="0">
            <a:spAutoFit/>
          </a:bodyPr>
          <a:lstStyle/>
          <a:p>
            <a:pPr lvl="0"/>
            <a:r>
              <a:rPr lang="en-US" dirty="0">
                <a:solidFill>
                  <a:prstClr val="black"/>
                </a:solidFill>
              </a:rPr>
              <a:t>These specific nanoparticles have the unique property of acting as a catalyst and speeding up a reaction using a light source (usually UV light).</a:t>
            </a:r>
          </a:p>
        </p:txBody>
      </p:sp>
      <p:pic>
        <p:nvPicPr>
          <p:cNvPr id="7" name="Picture 6">
            <a:extLst>
              <a:ext uri="{FF2B5EF4-FFF2-40B4-BE49-F238E27FC236}">
                <a16:creationId xmlns:a16="http://schemas.microsoft.com/office/drawing/2014/main" id="{E1D4D759-F774-4C04-A65B-22B2F4AA10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062" y="2557237"/>
            <a:ext cx="5523395" cy="3550754"/>
          </a:xfrm>
          <a:prstGeom prst="rect">
            <a:avLst/>
          </a:prstGeom>
        </p:spPr>
      </p:pic>
    </p:spTree>
    <p:extLst>
      <p:ext uri="{BB962C8B-B14F-4D97-AF65-F5344CB8AC3E}">
        <p14:creationId xmlns:p14="http://schemas.microsoft.com/office/powerpoint/2010/main" val="2742946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sunset in the background&#10;&#10;Description generated with very high confidence">
            <a:extLst>
              <a:ext uri="{FF2B5EF4-FFF2-40B4-BE49-F238E27FC236}">
                <a16:creationId xmlns:a16="http://schemas.microsoft.com/office/drawing/2014/main" id="{0ED2DF68-D6C1-4798-9503-E8589763A6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796" y="9939"/>
            <a:ext cx="3615082" cy="3615082"/>
          </a:xfrm>
          <a:prstGeom prst="rect">
            <a:avLst/>
          </a:prstGeom>
        </p:spPr>
      </p:pic>
      <p:sp useBgFill="1">
        <p:nvSpPr>
          <p:cNvPr id="2" name="TextBox 1">
            <a:extLst>
              <a:ext uri="{FF2B5EF4-FFF2-40B4-BE49-F238E27FC236}">
                <a16:creationId xmlns:a16="http://schemas.microsoft.com/office/drawing/2014/main" id="{A7591E11-CAAA-483B-A627-A630C2E2262C}"/>
              </a:ext>
            </a:extLst>
          </p:cNvPr>
          <p:cNvSpPr txBox="1"/>
          <p:nvPr/>
        </p:nvSpPr>
        <p:spPr>
          <a:xfrm>
            <a:off x="662660" y="3365413"/>
            <a:ext cx="3615082" cy="2308324"/>
          </a:xfrm>
          <a:prstGeom prst="rect">
            <a:avLst/>
          </a:prstGeom>
        </p:spPr>
        <p:txBody>
          <a:bodyPr wrap="square" rtlCol="0">
            <a:spAutoFit/>
          </a:bodyPr>
          <a:lstStyle/>
          <a:p>
            <a:r>
              <a:rPr lang="en-US" dirty="0">
                <a:solidFill>
                  <a:schemeClr val="bg1"/>
                </a:solidFill>
              </a:rPr>
              <a:t>Through this process, nanoparticles such as titanium dioxide, act as organic destroyers and degrade organic toxins in the process of hydroxylation. (A chemical process that introduces a oxygen bonded to hydrogen—or a hydroxyl group—</a:t>
            </a:r>
          </a:p>
          <a:p>
            <a:r>
              <a:rPr lang="en-US" dirty="0">
                <a:solidFill>
                  <a:schemeClr val="bg1"/>
                </a:solidFill>
              </a:rPr>
              <a:t>into an organic compound.)</a:t>
            </a:r>
          </a:p>
        </p:txBody>
      </p:sp>
      <p:pic>
        <p:nvPicPr>
          <p:cNvPr id="6" name="Picture 5" descr="A picture containing nature&#10;&#10;Description generated with high confidence">
            <a:extLst>
              <a:ext uri="{FF2B5EF4-FFF2-40B4-BE49-F238E27FC236}">
                <a16:creationId xmlns:a16="http://schemas.microsoft.com/office/drawing/2014/main" id="{4D40E4B8-9B96-46F8-80C9-8A5E2528D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5500" y="3788970"/>
            <a:ext cx="4320209" cy="2881546"/>
          </a:xfrm>
          <a:prstGeom prst="rect">
            <a:avLst/>
          </a:prstGeom>
        </p:spPr>
      </p:pic>
      <p:sp>
        <p:nvSpPr>
          <p:cNvPr id="8" name="Rectangle 7">
            <a:extLst>
              <a:ext uri="{FF2B5EF4-FFF2-40B4-BE49-F238E27FC236}">
                <a16:creationId xmlns:a16="http://schemas.microsoft.com/office/drawing/2014/main" id="{AC30EBC2-41D4-4313-8F3C-52C2E18845B2}"/>
              </a:ext>
            </a:extLst>
          </p:cNvPr>
          <p:cNvSpPr/>
          <p:nvPr/>
        </p:nvSpPr>
        <p:spPr>
          <a:xfrm>
            <a:off x="4134678" y="50705"/>
            <a:ext cx="3885487" cy="1569660"/>
          </a:xfrm>
          <a:prstGeom prst="rect">
            <a:avLst/>
          </a:prstGeom>
        </p:spPr>
        <p:txBody>
          <a:bodyPr wrap="none">
            <a:spAutoFit/>
          </a:bodyPr>
          <a:lstStyle/>
          <a:p>
            <a:r>
              <a:rPr lang="en-US" sz="4800" dirty="0">
                <a:solidFill>
                  <a:schemeClr val="bg1"/>
                </a:solidFill>
              </a:rPr>
              <a:t>Photocatalytic </a:t>
            </a:r>
          </a:p>
          <a:p>
            <a:r>
              <a:rPr lang="en-US" sz="4800" dirty="0">
                <a:solidFill>
                  <a:schemeClr val="bg1"/>
                </a:solidFill>
              </a:rPr>
              <a:t>Nanoparticles</a:t>
            </a:r>
            <a:endParaRPr lang="en-US" dirty="0">
              <a:solidFill>
                <a:schemeClr val="bg1"/>
              </a:solidFill>
            </a:endParaRPr>
          </a:p>
        </p:txBody>
      </p:sp>
    </p:spTree>
    <p:extLst>
      <p:ext uri="{BB962C8B-B14F-4D97-AF65-F5344CB8AC3E}">
        <p14:creationId xmlns:p14="http://schemas.microsoft.com/office/powerpoint/2010/main" val="886778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E822E-8555-4D70-A7A0-BE4D6C47F984}"/>
              </a:ext>
            </a:extLst>
          </p:cNvPr>
          <p:cNvSpPr>
            <a:spLocks noGrp="1"/>
          </p:cNvSpPr>
          <p:nvPr>
            <p:ph type="title"/>
          </p:nvPr>
        </p:nvSpPr>
        <p:spPr>
          <a:xfrm>
            <a:off x="628650" y="265768"/>
            <a:ext cx="7886700" cy="1325563"/>
          </a:xfrm>
        </p:spPr>
        <p:txBody>
          <a:bodyPr/>
          <a:lstStyle/>
          <a:p>
            <a:pPr algn="ctr"/>
            <a:r>
              <a:rPr lang="en-US">
                <a:latin typeface="Abadi Extra Light" panose="020B0604020202020204" pitchFamily="34" charset="0"/>
              </a:rPr>
              <a:t>Titanium Dioxide Nanoparticle</a:t>
            </a:r>
            <a:br>
              <a:rPr lang="en-US">
                <a:latin typeface="Abadi Extra Light" panose="020B0604020202020204" pitchFamily="34" charset="0"/>
              </a:rPr>
            </a:br>
            <a:r>
              <a:rPr lang="en-US">
                <a:latin typeface="Abadi Extra Light" panose="020B0604020202020204" pitchFamily="34" charset="0"/>
              </a:rPr>
              <a:t>Photocatalytic Activity</a:t>
            </a:r>
            <a:endParaRPr lang="en-US" dirty="0">
              <a:latin typeface="Abadi Extra Light" panose="020B0604020202020204" pitchFamily="34" charset="0"/>
            </a:endParaRPr>
          </a:p>
        </p:txBody>
      </p:sp>
      <p:pic>
        <p:nvPicPr>
          <p:cNvPr id="4" name="Content Placeholder 3">
            <a:extLst>
              <a:ext uri="{FF2B5EF4-FFF2-40B4-BE49-F238E27FC236}">
                <a16:creationId xmlns:a16="http://schemas.microsoft.com/office/drawing/2014/main" id="{8425DF9E-3383-4632-96F8-48DA9E12B4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5704" y="1774974"/>
            <a:ext cx="6652591" cy="3766283"/>
          </a:xfrm>
          <a:prstGeom prst="rect">
            <a:avLst/>
          </a:prstGeom>
        </p:spPr>
      </p:pic>
      <p:sp>
        <p:nvSpPr>
          <p:cNvPr id="5" name="TextBox 4">
            <a:extLst>
              <a:ext uri="{FF2B5EF4-FFF2-40B4-BE49-F238E27FC236}">
                <a16:creationId xmlns:a16="http://schemas.microsoft.com/office/drawing/2014/main" id="{45F6F505-29CD-4F76-84BE-AB1394DA3F96}"/>
              </a:ext>
            </a:extLst>
          </p:cNvPr>
          <p:cNvSpPr txBox="1"/>
          <p:nvPr/>
        </p:nvSpPr>
        <p:spPr>
          <a:xfrm>
            <a:off x="192156" y="5724900"/>
            <a:ext cx="8759686" cy="646331"/>
          </a:xfrm>
          <a:prstGeom prst="rect">
            <a:avLst/>
          </a:prstGeom>
          <a:noFill/>
        </p:spPr>
        <p:txBody>
          <a:bodyPr wrap="square" rtlCol="0">
            <a:spAutoFit/>
          </a:bodyPr>
          <a:lstStyle/>
          <a:p>
            <a:pPr algn="ctr"/>
            <a:r>
              <a:rPr lang="en-US" dirty="0"/>
              <a:t>Organic Compounds</a:t>
            </a:r>
            <a:r>
              <a:rPr lang="en-US" dirty="0">
                <a:sym typeface="Wingdings" panose="05000000000000000000" pitchFamily="2" charset="2"/>
              </a:rPr>
              <a:t> photocatalyzed by TiO</a:t>
            </a:r>
            <a:r>
              <a:rPr lang="en-US" baseline="-25000" dirty="0">
                <a:sym typeface="Wingdings" panose="05000000000000000000" pitchFamily="2" charset="2"/>
              </a:rPr>
              <a:t>2</a:t>
            </a:r>
            <a:r>
              <a:rPr lang="en-US" dirty="0">
                <a:sym typeface="Wingdings" panose="05000000000000000000" pitchFamily="2" charset="2"/>
              </a:rPr>
              <a:t> with UV light to produce H</a:t>
            </a:r>
            <a:r>
              <a:rPr lang="en-US" baseline="-25000" dirty="0">
                <a:sym typeface="Wingdings" panose="05000000000000000000" pitchFamily="2" charset="2"/>
              </a:rPr>
              <a:t>2</a:t>
            </a:r>
            <a:r>
              <a:rPr lang="en-US" dirty="0">
                <a:sym typeface="Wingdings" panose="05000000000000000000" pitchFamily="2" charset="2"/>
              </a:rPr>
              <a:t>0 and CO</a:t>
            </a:r>
            <a:r>
              <a:rPr lang="en-US" baseline="-25000" dirty="0">
                <a:sym typeface="Wingdings" panose="05000000000000000000" pitchFamily="2" charset="2"/>
              </a:rPr>
              <a:t>2</a:t>
            </a:r>
          </a:p>
          <a:p>
            <a:pPr algn="ctr"/>
            <a:r>
              <a:rPr lang="en-US" dirty="0">
                <a:sym typeface="Wingdings" panose="05000000000000000000" pitchFamily="2" charset="2"/>
              </a:rPr>
              <a:t>Organic Compoundsdegraded/destroyed in the process through hydroxylation</a:t>
            </a:r>
            <a:endParaRPr lang="en-US" dirty="0"/>
          </a:p>
        </p:txBody>
      </p:sp>
    </p:spTree>
    <p:extLst>
      <p:ext uri="{BB962C8B-B14F-4D97-AF65-F5344CB8AC3E}">
        <p14:creationId xmlns:p14="http://schemas.microsoft.com/office/powerpoint/2010/main" val="2635080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6CF29CD-38B8-4924-BA11-6D60517487E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9144000" cy="26151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62DA320-FC2B-4FDC-A2EA-414A3345E2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4127" y="643464"/>
            <a:ext cx="5983522" cy="3275978"/>
          </a:xfrm>
          <a:prstGeom prst="rect">
            <a:avLst/>
          </a:prstGeom>
        </p:spPr>
      </p:pic>
      <p:sp>
        <p:nvSpPr>
          <p:cNvPr id="2" name="Title 1">
            <a:extLst>
              <a:ext uri="{FF2B5EF4-FFF2-40B4-BE49-F238E27FC236}">
                <a16:creationId xmlns:a16="http://schemas.microsoft.com/office/drawing/2014/main" id="{F4017A5D-64A5-41DF-800B-55FFA2177C01}"/>
              </a:ext>
            </a:extLst>
          </p:cNvPr>
          <p:cNvSpPr>
            <a:spLocks noGrp="1"/>
          </p:cNvSpPr>
          <p:nvPr>
            <p:ph type="title"/>
          </p:nvPr>
        </p:nvSpPr>
        <p:spPr>
          <a:xfrm>
            <a:off x="538859" y="4242816"/>
            <a:ext cx="8074057" cy="1207269"/>
          </a:xfrm>
        </p:spPr>
        <p:txBody>
          <a:bodyPr vert="horz" lIns="91440" tIns="45720" rIns="91440" bIns="45720" rtlCol="0" anchor="b">
            <a:normAutofit/>
          </a:bodyPr>
          <a:lstStyle/>
          <a:p>
            <a:pPr algn="ctr"/>
            <a:r>
              <a:rPr lang="en-US" kern="1200" dirty="0">
                <a:solidFill>
                  <a:schemeClr val="bg1"/>
                </a:solidFill>
                <a:latin typeface="+mj-lt"/>
                <a:ea typeface="+mj-ea"/>
                <a:cs typeface="+mj-cs"/>
              </a:rPr>
              <a:t>Photocatalytic Process</a:t>
            </a:r>
          </a:p>
        </p:txBody>
      </p:sp>
      <p:sp>
        <p:nvSpPr>
          <p:cNvPr id="3" name="Text Placeholder 2">
            <a:extLst>
              <a:ext uri="{FF2B5EF4-FFF2-40B4-BE49-F238E27FC236}">
                <a16:creationId xmlns:a16="http://schemas.microsoft.com/office/drawing/2014/main" id="{2FE99E34-8DDD-460A-9CF0-BF01A3E99603}"/>
              </a:ext>
            </a:extLst>
          </p:cNvPr>
          <p:cNvSpPr>
            <a:spLocks noGrp="1"/>
          </p:cNvSpPr>
          <p:nvPr>
            <p:ph type="body" idx="1"/>
          </p:nvPr>
        </p:nvSpPr>
        <p:spPr>
          <a:xfrm>
            <a:off x="1032234" y="5450085"/>
            <a:ext cx="7070105" cy="1207269"/>
          </a:xfrm>
        </p:spPr>
        <p:txBody>
          <a:bodyPr vert="horz" lIns="91440" tIns="45720" rIns="91440" bIns="45720" rtlCol="0">
            <a:normAutofit fontScale="92500" lnSpcReduction="20000"/>
          </a:bodyPr>
          <a:lstStyle/>
          <a:p>
            <a:pPr algn="ctr"/>
            <a:r>
              <a:rPr lang="en-US" sz="2600" kern="1200" dirty="0">
                <a:solidFill>
                  <a:schemeClr val="bg2"/>
                </a:solidFill>
                <a:latin typeface="+mn-lt"/>
                <a:ea typeface="+mn-ea"/>
                <a:cs typeface="+mn-cs"/>
              </a:rPr>
              <a:t>Photocatalysts create a strong oxidation agent and electronic holes to break down </a:t>
            </a:r>
            <a:r>
              <a:rPr lang="en-US" sz="2600" strike="sngStrike" kern="1200" dirty="0">
                <a:solidFill>
                  <a:schemeClr val="bg2"/>
                </a:solidFill>
                <a:latin typeface="+mn-lt"/>
                <a:ea typeface="+mn-ea"/>
                <a:cs typeface="+mn-cs"/>
              </a:rPr>
              <a:t>the</a:t>
            </a:r>
            <a:r>
              <a:rPr lang="en-US" sz="2600" kern="1200" dirty="0">
                <a:solidFill>
                  <a:schemeClr val="bg2"/>
                </a:solidFill>
                <a:latin typeface="+mn-lt"/>
                <a:ea typeface="+mn-ea"/>
                <a:cs typeface="+mn-cs"/>
              </a:rPr>
              <a:t> organic matter into carbon dioxide and water when in the presence of </a:t>
            </a:r>
            <a:r>
              <a:rPr lang="en-US" sz="2600" kern="1200" dirty="0" err="1">
                <a:solidFill>
                  <a:schemeClr val="bg2"/>
                </a:solidFill>
                <a:latin typeface="+mn-lt"/>
                <a:ea typeface="+mn-ea"/>
                <a:cs typeface="+mn-cs"/>
              </a:rPr>
              <a:t>photocatalysts</a:t>
            </a:r>
            <a:r>
              <a:rPr lang="en-US" sz="2600" kern="1200" dirty="0">
                <a:solidFill>
                  <a:schemeClr val="bg2"/>
                </a:solidFill>
                <a:latin typeface="+mn-lt"/>
                <a:ea typeface="+mn-ea"/>
                <a:cs typeface="+mn-cs"/>
              </a:rPr>
              <a:t> such as light and water</a:t>
            </a:r>
          </a:p>
          <a:p>
            <a:pPr algn="ctr"/>
            <a:endParaRPr lang="en-US" sz="1500" kern="1200" dirty="0">
              <a:solidFill>
                <a:schemeClr val="bg2"/>
              </a:solidFill>
              <a:latin typeface="+mn-lt"/>
              <a:ea typeface="+mn-ea"/>
              <a:cs typeface="+mn-cs"/>
            </a:endParaRPr>
          </a:p>
        </p:txBody>
      </p:sp>
    </p:spTree>
    <p:extLst>
      <p:ext uri="{BB962C8B-B14F-4D97-AF65-F5344CB8AC3E}">
        <p14:creationId xmlns:p14="http://schemas.microsoft.com/office/powerpoint/2010/main" val="3739024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9">
            <a:extLst>
              <a:ext uri="{FF2B5EF4-FFF2-40B4-BE49-F238E27FC236}">
                <a16:creationId xmlns:a16="http://schemas.microsoft.com/office/drawing/2014/main" id="{74426AB7-D619-4515-962A-BC83909EC01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E47DF98-723F-4AAC-ABCF-CACBC438F78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880" y="256540"/>
            <a:ext cx="8778240" cy="63652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24" name="Straight Connector 23">
            <a:extLst>
              <a:ext uri="{FF2B5EF4-FFF2-40B4-BE49-F238E27FC236}">
                <a16:creationId xmlns:a16="http://schemas.microsoft.com/office/drawing/2014/main" id="{EA29FC7C-9308-4FDE-8DCA-405668055B0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71700" y="5768204"/>
            <a:ext cx="48006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DD30DC-8E4B-405D-A31B-34629B911918}"/>
              </a:ext>
            </a:extLst>
          </p:cNvPr>
          <p:cNvPicPr>
            <a:picLocks noChangeAspect="1"/>
          </p:cNvPicPr>
          <p:nvPr/>
        </p:nvPicPr>
        <p:blipFill rotWithShape="1">
          <a:blip r:embed="rId2">
            <a:extLst>
              <a:ext uri="{28A0092B-C50C-407E-A947-70E740481C1C}">
                <a14:useLocalDpi xmlns:a14="http://schemas.microsoft.com/office/drawing/2010/main" val="0"/>
              </a:ext>
            </a:extLst>
          </a:blip>
          <a:srcRect r="3806" b="1"/>
          <a:stretch/>
        </p:blipFill>
        <p:spPr>
          <a:xfrm>
            <a:off x="182880" y="256540"/>
            <a:ext cx="8778240" cy="3764276"/>
          </a:xfrm>
          <a:prstGeom prst="rect">
            <a:avLst/>
          </a:prstGeom>
        </p:spPr>
      </p:pic>
      <p:sp>
        <p:nvSpPr>
          <p:cNvPr id="6" name="TextBox 5">
            <a:extLst>
              <a:ext uri="{FF2B5EF4-FFF2-40B4-BE49-F238E27FC236}">
                <a16:creationId xmlns:a16="http://schemas.microsoft.com/office/drawing/2014/main" id="{62F32237-EC1D-4407-BAFF-272DF71278BA}"/>
              </a:ext>
            </a:extLst>
          </p:cNvPr>
          <p:cNvSpPr txBox="1"/>
          <p:nvPr/>
        </p:nvSpPr>
        <p:spPr>
          <a:xfrm>
            <a:off x="832485" y="4277356"/>
            <a:ext cx="7475220" cy="1560320"/>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4600" dirty="0">
                <a:solidFill>
                  <a:schemeClr val="accent1"/>
                </a:solidFill>
                <a:latin typeface="+mj-lt"/>
                <a:ea typeface="+mj-ea"/>
                <a:cs typeface="+mj-cs"/>
              </a:rPr>
              <a:t>HYDROXYLATION TO DESTROY ORGANIC COMPOUNDS</a:t>
            </a:r>
          </a:p>
        </p:txBody>
      </p:sp>
    </p:spTree>
    <p:extLst>
      <p:ext uri="{BB962C8B-B14F-4D97-AF65-F5344CB8AC3E}">
        <p14:creationId xmlns:p14="http://schemas.microsoft.com/office/powerpoint/2010/main" val="2074423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generated with high confidence">
            <a:extLst>
              <a:ext uri="{FF2B5EF4-FFF2-40B4-BE49-F238E27FC236}">
                <a16:creationId xmlns:a16="http://schemas.microsoft.com/office/drawing/2014/main" id="{12C59C59-85C8-41B9-B7ED-3960ADE696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087" y="0"/>
            <a:ext cx="7941826" cy="6858000"/>
          </a:xfrm>
          <a:prstGeom prst="rect">
            <a:avLst/>
          </a:prstGeom>
        </p:spPr>
      </p:pic>
      <p:sp>
        <p:nvSpPr>
          <p:cNvPr id="4" name="TextBox 3">
            <a:extLst>
              <a:ext uri="{FF2B5EF4-FFF2-40B4-BE49-F238E27FC236}">
                <a16:creationId xmlns:a16="http://schemas.microsoft.com/office/drawing/2014/main" id="{DAF64D42-F405-4C6E-A998-43AC79EE94D1}"/>
              </a:ext>
            </a:extLst>
          </p:cNvPr>
          <p:cNvSpPr txBox="1"/>
          <p:nvPr/>
        </p:nvSpPr>
        <p:spPr>
          <a:xfrm>
            <a:off x="5247861" y="742122"/>
            <a:ext cx="2743200" cy="369332"/>
          </a:xfrm>
          <a:prstGeom prst="rect">
            <a:avLst/>
          </a:prstGeom>
          <a:noFill/>
        </p:spPr>
        <p:txBody>
          <a:bodyPr wrap="square" rtlCol="0">
            <a:spAutoFit/>
          </a:bodyPr>
          <a:lstStyle/>
          <a:p>
            <a:r>
              <a:rPr lang="en-US" dirty="0"/>
              <a:t>OF TITANIUM DIOXIDE</a:t>
            </a:r>
          </a:p>
        </p:txBody>
      </p:sp>
    </p:spTree>
    <p:extLst>
      <p:ext uri="{BB962C8B-B14F-4D97-AF65-F5344CB8AC3E}">
        <p14:creationId xmlns:p14="http://schemas.microsoft.com/office/powerpoint/2010/main" val="2428528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119CC8-5537-4BC2-819C-6482B7808A15}"/>
              </a:ext>
            </a:extLst>
          </p:cNvPr>
          <p:cNvSpPr txBox="1"/>
          <p:nvPr/>
        </p:nvSpPr>
        <p:spPr>
          <a:xfrm>
            <a:off x="2173516" y="556590"/>
            <a:ext cx="4351023" cy="830997"/>
          </a:xfrm>
          <a:prstGeom prst="rect">
            <a:avLst/>
          </a:prstGeom>
          <a:noFill/>
        </p:spPr>
        <p:txBody>
          <a:bodyPr wrap="square" rtlCol="0">
            <a:spAutoFit/>
          </a:bodyPr>
          <a:lstStyle/>
          <a:p>
            <a:r>
              <a:rPr lang="en-US" sz="4800" dirty="0"/>
              <a:t>Nanotechnology </a:t>
            </a:r>
          </a:p>
        </p:txBody>
      </p:sp>
      <p:sp>
        <p:nvSpPr>
          <p:cNvPr id="4" name="TextBox 3">
            <a:extLst>
              <a:ext uri="{FF2B5EF4-FFF2-40B4-BE49-F238E27FC236}">
                <a16:creationId xmlns:a16="http://schemas.microsoft.com/office/drawing/2014/main" id="{704247C2-C0DA-4B42-8AF2-CE245772F6BC}"/>
              </a:ext>
            </a:extLst>
          </p:cNvPr>
          <p:cNvSpPr txBox="1"/>
          <p:nvPr/>
        </p:nvSpPr>
        <p:spPr>
          <a:xfrm>
            <a:off x="940887" y="1226811"/>
            <a:ext cx="6875563" cy="1477328"/>
          </a:xfrm>
          <a:prstGeom prst="rect">
            <a:avLst/>
          </a:prstGeom>
          <a:noFill/>
        </p:spPr>
        <p:txBody>
          <a:bodyPr wrap="square" rtlCol="0">
            <a:spAutoFit/>
          </a:bodyPr>
          <a:lstStyle/>
          <a:p>
            <a:pPr algn="just"/>
            <a:r>
              <a:rPr lang="en-US" dirty="0">
                <a:solidFill>
                  <a:prstClr val="black"/>
                </a:solidFill>
                <a:latin typeface="Times New Roman" panose="02020603050405020304" pitchFamily="18" charset="0"/>
                <a:cs typeface="Times New Roman" panose="02020603050405020304" pitchFamily="18" charset="0"/>
              </a:rPr>
              <a:t>Nanotechnology is the manipulation of matter at the near-atomic and molecular (or </a:t>
            </a:r>
            <a:r>
              <a:rPr lang="en-US" b="1" dirty="0">
                <a:solidFill>
                  <a:prstClr val="black"/>
                </a:solidFill>
                <a:latin typeface="Times New Roman" panose="02020603050405020304" pitchFamily="18" charset="0"/>
                <a:cs typeface="Times New Roman" panose="02020603050405020304" pitchFamily="18" charset="0"/>
              </a:rPr>
              <a:t>nanoscale</a:t>
            </a:r>
            <a:r>
              <a:rPr lang="en-US" dirty="0">
                <a:solidFill>
                  <a:prstClr val="black"/>
                </a:solidFill>
                <a:latin typeface="Times New Roman" panose="02020603050405020304" pitchFamily="18" charset="0"/>
                <a:cs typeface="Times New Roman" panose="02020603050405020304" pitchFamily="18" charset="0"/>
              </a:rPr>
              <a:t>) level through engineering and scientific design. Nanotechnology is essential in the production of new materials, structures, systems and devices and seeks to improve functions and reactions of products.</a:t>
            </a:r>
            <a:endParaRPr lang="en-US" strike="sngStrike" dirty="0">
              <a:latin typeface="Times New Roman" panose="02020603050405020304" pitchFamily="18" charset="0"/>
              <a:cs typeface="Times New Roman" panose="02020603050405020304" pitchFamily="18" charset="0"/>
            </a:endParaRPr>
          </a:p>
        </p:txBody>
      </p:sp>
      <p:pic>
        <p:nvPicPr>
          <p:cNvPr id="6" name="Picture 5" descr="A picture containing invertebrate, animal&#10;&#10;Description generated with very high confidence">
            <a:extLst>
              <a:ext uri="{FF2B5EF4-FFF2-40B4-BE49-F238E27FC236}">
                <a16:creationId xmlns:a16="http://schemas.microsoft.com/office/drawing/2014/main" id="{67AFBFE5-6524-40A0-8DCB-CBCB663C1D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1230" y="2909711"/>
            <a:ext cx="5835594" cy="3677781"/>
          </a:xfrm>
          <a:prstGeom prst="rect">
            <a:avLst/>
          </a:prstGeom>
        </p:spPr>
      </p:pic>
    </p:spTree>
    <p:extLst>
      <p:ext uri="{BB962C8B-B14F-4D97-AF65-F5344CB8AC3E}">
        <p14:creationId xmlns:p14="http://schemas.microsoft.com/office/powerpoint/2010/main" val="1006812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64DECD-5DFF-4060-B254-41EC681EE894}"/>
              </a:ext>
            </a:extLst>
          </p:cNvPr>
          <p:cNvSpPr txBox="1"/>
          <p:nvPr/>
        </p:nvSpPr>
        <p:spPr>
          <a:xfrm>
            <a:off x="185530" y="61514"/>
            <a:ext cx="8481392" cy="1569660"/>
          </a:xfrm>
          <a:prstGeom prst="rect">
            <a:avLst/>
          </a:prstGeom>
          <a:noFill/>
        </p:spPr>
        <p:txBody>
          <a:bodyPr wrap="square" rtlCol="0">
            <a:spAutoFit/>
          </a:bodyPr>
          <a:lstStyle/>
          <a:p>
            <a:pPr algn="ctr"/>
            <a:r>
              <a:rPr lang="en-US" sz="4800" dirty="0"/>
              <a:t>Uses of Photocatalytic Nanoparticles</a:t>
            </a:r>
          </a:p>
        </p:txBody>
      </p:sp>
      <p:sp>
        <p:nvSpPr>
          <p:cNvPr id="4" name="Rectangle 3">
            <a:extLst>
              <a:ext uri="{FF2B5EF4-FFF2-40B4-BE49-F238E27FC236}">
                <a16:creationId xmlns:a16="http://schemas.microsoft.com/office/drawing/2014/main" id="{4839F99B-1062-4C52-9675-D6D04852CA80}"/>
              </a:ext>
            </a:extLst>
          </p:cNvPr>
          <p:cNvSpPr/>
          <p:nvPr/>
        </p:nvSpPr>
        <p:spPr>
          <a:xfrm>
            <a:off x="330516" y="1514424"/>
            <a:ext cx="8481392" cy="923330"/>
          </a:xfrm>
          <a:prstGeom prst="rect">
            <a:avLst/>
          </a:prstGeom>
        </p:spPr>
        <p:txBody>
          <a:bodyPr wrap="square">
            <a:spAutoFit/>
          </a:bodyPr>
          <a:lstStyle/>
          <a:p>
            <a:r>
              <a:rPr lang="en-US" dirty="0">
                <a:solidFill>
                  <a:prstClr val="black"/>
                </a:solidFill>
              </a:rPr>
              <a:t>Nanoparticles are essential in industries such as such as water sanitation and purification. They are also used in products from antimicrobial agents, cosmetics, and sunscreens to semiconductor systems.</a:t>
            </a:r>
            <a:endParaRPr lang="en-US" dirty="0"/>
          </a:p>
        </p:txBody>
      </p:sp>
      <p:pic>
        <p:nvPicPr>
          <p:cNvPr id="8" name="Picture 7" descr="A picture containing animal, invertebrate, turtle&#10;&#10;Description generated with high confidence">
            <a:extLst>
              <a:ext uri="{FF2B5EF4-FFF2-40B4-BE49-F238E27FC236}">
                <a16:creationId xmlns:a16="http://schemas.microsoft.com/office/drawing/2014/main" id="{96FB277C-275B-4B26-9B1C-7B538B68CB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6704" y="5053411"/>
            <a:ext cx="2619375" cy="1743075"/>
          </a:xfrm>
          <a:prstGeom prst="rect">
            <a:avLst/>
          </a:prstGeom>
        </p:spPr>
      </p:pic>
      <p:pic>
        <p:nvPicPr>
          <p:cNvPr id="12" name="Picture 11" descr="A picture containing person, man, outdoor&#10;&#10;Description generated with high confidence">
            <a:extLst>
              <a:ext uri="{FF2B5EF4-FFF2-40B4-BE49-F238E27FC236}">
                <a16:creationId xmlns:a16="http://schemas.microsoft.com/office/drawing/2014/main" id="{CD5AC8FF-A258-4109-A283-4E069AC5D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77" y="3268750"/>
            <a:ext cx="4181733" cy="2362201"/>
          </a:xfrm>
          <a:prstGeom prst="rect">
            <a:avLst/>
          </a:prstGeom>
        </p:spPr>
      </p:pic>
      <p:pic>
        <p:nvPicPr>
          <p:cNvPr id="14" name="Picture 13" descr="A circuit board&#10;&#10;Description generated with very high confidence">
            <a:extLst>
              <a:ext uri="{FF2B5EF4-FFF2-40B4-BE49-F238E27FC236}">
                <a16:creationId xmlns:a16="http://schemas.microsoft.com/office/drawing/2014/main" id="{8DFE8375-D3DC-4FF9-8757-C448E093D7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588" y="4955010"/>
            <a:ext cx="2858743" cy="1841476"/>
          </a:xfrm>
          <a:prstGeom prst="rect">
            <a:avLst/>
          </a:prstGeom>
        </p:spPr>
      </p:pic>
      <p:pic>
        <p:nvPicPr>
          <p:cNvPr id="16" name="Picture 15" descr="A close up of a person&#10;&#10;Description generated with high confidence">
            <a:extLst>
              <a:ext uri="{FF2B5EF4-FFF2-40B4-BE49-F238E27FC236}">
                <a16:creationId xmlns:a16="http://schemas.microsoft.com/office/drawing/2014/main" id="{C1B15760-CE93-427B-9515-DF78C3B6FE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9917" y="3345033"/>
            <a:ext cx="2460843" cy="1533694"/>
          </a:xfrm>
          <a:prstGeom prst="rect">
            <a:avLst/>
          </a:prstGeom>
        </p:spPr>
      </p:pic>
    </p:spTree>
    <p:extLst>
      <p:ext uri="{BB962C8B-B14F-4D97-AF65-F5344CB8AC3E}">
        <p14:creationId xmlns:p14="http://schemas.microsoft.com/office/powerpoint/2010/main" val="269720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C7C7E"/>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B6496E-99BA-44B9-9A35-A7AFAFE14B0D}"/>
              </a:ext>
            </a:extLst>
          </p:cNvPr>
          <p:cNvPicPr>
            <a:picLocks noChangeAspect="1"/>
          </p:cNvPicPr>
          <p:nvPr/>
        </p:nvPicPr>
        <p:blipFill>
          <a:blip r:embed="rId2"/>
          <a:stretch>
            <a:fillRect/>
          </a:stretch>
        </p:blipFill>
        <p:spPr>
          <a:xfrm>
            <a:off x="1658169" y="2541562"/>
            <a:ext cx="4767485" cy="2328874"/>
          </a:xfrm>
          <a:prstGeom prst="rect">
            <a:avLst/>
          </a:prstGeom>
        </p:spPr>
      </p:pic>
      <p:sp>
        <p:nvSpPr>
          <p:cNvPr id="3" name="Rectangle 2">
            <a:extLst>
              <a:ext uri="{FF2B5EF4-FFF2-40B4-BE49-F238E27FC236}">
                <a16:creationId xmlns:a16="http://schemas.microsoft.com/office/drawing/2014/main" id="{AD6E718A-6A8E-45AE-AD84-9EA9BD62A83B}"/>
              </a:ext>
            </a:extLst>
          </p:cNvPr>
          <p:cNvSpPr/>
          <p:nvPr/>
        </p:nvSpPr>
        <p:spPr>
          <a:xfrm>
            <a:off x="331304" y="1341233"/>
            <a:ext cx="8004313" cy="1200329"/>
          </a:xfrm>
          <a:prstGeom prst="rect">
            <a:avLst/>
          </a:prstGeom>
        </p:spPr>
        <p:txBody>
          <a:bodyPr wrap="square">
            <a:spAutoFit/>
          </a:bodyPr>
          <a:lstStyle/>
          <a:p>
            <a:pPr lvl="0" algn="just"/>
            <a:r>
              <a:rPr lang="en-US" dirty="0">
                <a:solidFill>
                  <a:schemeClr val="bg1"/>
                </a:solidFill>
              </a:rPr>
              <a:t>Photocatalytic nanoparticles are currently being doped (an approach to modulate the electronic and optical properties of nanoparticles) and manipulated to trigger specific properties for nanoparticles in order to build an effective material. </a:t>
            </a:r>
          </a:p>
          <a:p>
            <a:pPr lvl="0"/>
            <a:endParaRPr lang="en-US" dirty="0">
              <a:solidFill>
                <a:prstClr val="black"/>
              </a:solidFill>
            </a:endParaRPr>
          </a:p>
        </p:txBody>
      </p:sp>
      <p:sp>
        <p:nvSpPr>
          <p:cNvPr id="4" name="TextBox 3">
            <a:extLst>
              <a:ext uri="{FF2B5EF4-FFF2-40B4-BE49-F238E27FC236}">
                <a16:creationId xmlns:a16="http://schemas.microsoft.com/office/drawing/2014/main" id="{141BF00C-33E6-4E4D-8E9E-3576CC0D214F}"/>
              </a:ext>
            </a:extLst>
          </p:cNvPr>
          <p:cNvSpPr txBox="1"/>
          <p:nvPr/>
        </p:nvSpPr>
        <p:spPr>
          <a:xfrm>
            <a:off x="331304" y="5253452"/>
            <a:ext cx="7421217" cy="646331"/>
          </a:xfrm>
          <a:prstGeom prst="rect">
            <a:avLst/>
          </a:prstGeom>
          <a:noFill/>
        </p:spPr>
        <p:txBody>
          <a:bodyPr wrap="square" rtlCol="0">
            <a:spAutoFit/>
          </a:bodyPr>
          <a:lstStyle/>
          <a:p>
            <a:pPr lvl="0" algn="just"/>
            <a:r>
              <a:rPr lang="en-US" dirty="0">
                <a:solidFill>
                  <a:schemeClr val="bg1"/>
                </a:solidFill>
              </a:rPr>
              <a:t>Researching, developing, and utilizing these properties is at the heart of engineering nanoscale technologies.</a:t>
            </a:r>
          </a:p>
        </p:txBody>
      </p:sp>
      <p:sp>
        <p:nvSpPr>
          <p:cNvPr id="5" name="Rectangle 4">
            <a:extLst>
              <a:ext uri="{FF2B5EF4-FFF2-40B4-BE49-F238E27FC236}">
                <a16:creationId xmlns:a16="http://schemas.microsoft.com/office/drawing/2014/main" id="{8595367D-EE05-4661-B2BB-1C3E4838B98D}"/>
              </a:ext>
            </a:extLst>
          </p:cNvPr>
          <p:cNvSpPr/>
          <p:nvPr/>
        </p:nvSpPr>
        <p:spPr>
          <a:xfrm>
            <a:off x="2333596" y="318728"/>
            <a:ext cx="4234685" cy="830997"/>
          </a:xfrm>
          <a:prstGeom prst="rect">
            <a:avLst/>
          </a:prstGeom>
        </p:spPr>
        <p:txBody>
          <a:bodyPr wrap="none">
            <a:spAutoFit/>
          </a:bodyPr>
          <a:lstStyle/>
          <a:p>
            <a:r>
              <a:rPr lang="en-US" sz="4800" dirty="0">
                <a:solidFill>
                  <a:schemeClr val="bg1"/>
                </a:solidFill>
              </a:rPr>
              <a:t>Future Research</a:t>
            </a:r>
            <a:endParaRPr lang="en-US" dirty="0">
              <a:solidFill>
                <a:schemeClr val="bg1"/>
              </a:solidFill>
            </a:endParaRPr>
          </a:p>
        </p:txBody>
      </p:sp>
    </p:spTree>
    <p:extLst>
      <p:ext uri="{BB962C8B-B14F-4D97-AF65-F5344CB8AC3E}">
        <p14:creationId xmlns:p14="http://schemas.microsoft.com/office/powerpoint/2010/main" val="3828370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9DC9F41-8671-4FA9-96B5-4B845309DCAD}"/>
              </a:ext>
            </a:extLst>
          </p:cNvPr>
          <p:cNvGraphicFramePr>
            <a:graphicFrameLocks noGrp="1"/>
          </p:cNvGraphicFramePr>
          <p:nvPr>
            <p:extLst>
              <p:ext uri="{D42A27DB-BD31-4B8C-83A1-F6EECF244321}">
                <p14:modId xmlns:p14="http://schemas.microsoft.com/office/powerpoint/2010/main" val="229358673"/>
              </p:ext>
            </p:extLst>
          </p:nvPr>
        </p:nvGraphicFramePr>
        <p:xfrm>
          <a:off x="178903" y="742122"/>
          <a:ext cx="8786191" cy="5865593"/>
        </p:xfrm>
        <a:graphic>
          <a:graphicData uri="http://schemas.openxmlformats.org/drawingml/2006/table">
            <a:tbl>
              <a:tblPr firstRow="1" bandRow="1">
                <a:tableStyleId>{5C22544A-7EE6-4342-B048-85BDC9FD1C3A}</a:tableStyleId>
              </a:tblPr>
              <a:tblGrid>
                <a:gridCol w="834887">
                  <a:extLst>
                    <a:ext uri="{9D8B030D-6E8A-4147-A177-3AD203B41FA5}">
                      <a16:colId xmlns:a16="http://schemas.microsoft.com/office/drawing/2014/main" val="1356427108"/>
                    </a:ext>
                  </a:extLst>
                </a:gridCol>
                <a:gridCol w="1934817">
                  <a:extLst>
                    <a:ext uri="{9D8B030D-6E8A-4147-A177-3AD203B41FA5}">
                      <a16:colId xmlns:a16="http://schemas.microsoft.com/office/drawing/2014/main" val="1646470845"/>
                    </a:ext>
                  </a:extLst>
                </a:gridCol>
                <a:gridCol w="1855304">
                  <a:extLst>
                    <a:ext uri="{9D8B030D-6E8A-4147-A177-3AD203B41FA5}">
                      <a16:colId xmlns:a16="http://schemas.microsoft.com/office/drawing/2014/main" val="1253659062"/>
                    </a:ext>
                  </a:extLst>
                </a:gridCol>
                <a:gridCol w="2819533">
                  <a:extLst>
                    <a:ext uri="{9D8B030D-6E8A-4147-A177-3AD203B41FA5}">
                      <a16:colId xmlns:a16="http://schemas.microsoft.com/office/drawing/2014/main" val="3280408489"/>
                    </a:ext>
                  </a:extLst>
                </a:gridCol>
                <a:gridCol w="1341650">
                  <a:extLst>
                    <a:ext uri="{9D8B030D-6E8A-4147-A177-3AD203B41FA5}">
                      <a16:colId xmlns:a16="http://schemas.microsoft.com/office/drawing/2014/main" val="2774459931"/>
                    </a:ext>
                  </a:extLst>
                </a:gridCol>
              </a:tblGrid>
              <a:tr h="372332">
                <a:tc>
                  <a:txBody>
                    <a:bodyPr/>
                    <a:lstStyle/>
                    <a:p>
                      <a:pPr algn="ctr"/>
                      <a:r>
                        <a:rPr lang="en-US" dirty="0"/>
                        <a:t>Slide #</a:t>
                      </a:r>
                    </a:p>
                  </a:txBody>
                  <a:tcPr/>
                </a:tc>
                <a:tc>
                  <a:txBody>
                    <a:bodyPr/>
                    <a:lstStyle/>
                    <a:p>
                      <a:pPr algn="ctr"/>
                      <a:r>
                        <a:rPr lang="en-US" dirty="0"/>
                        <a:t>Image 1</a:t>
                      </a:r>
                    </a:p>
                  </a:txBody>
                  <a:tcPr/>
                </a:tc>
                <a:tc>
                  <a:txBody>
                    <a:bodyPr/>
                    <a:lstStyle/>
                    <a:p>
                      <a:pPr algn="ctr"/>
                      <a:r>
                        <a:rPr lang="en-US" dirty="0"/>
                        <a:t>Image 2</a:t>
                      </a:r>
                    </a:p>
                  </a:txBody>
                  <a:tcPr/>
                </a:tc>
                <a:tc>
                  <a:txBody>
                    <a:bodyPr/>
                    <a:lstStyle/>
                    <a:p>
                      <a:pPr algn="ctr"/>
                      <a:r>
                        <a:rPr lang="en-US" dirty="0"/>
                        <a:t>Image 3</a:t>
                      </a:r>
                    </a:p>
                  </a:txBody>
                  <a:tcPr/>
                </a:tc>
                <a:tc>
                  <a:txBody>
                    <a:bodyPr/>
                    <a:lstStyle/>
                    <a:p>
                      <a:pPr algn="ctr"/>
                      <a:r>
                        <a:rPr lang="en-US" dirty="0"/>
                        <a:t>Image 4</a:t>
                      </a:r>
                    </a:p>
                  </a:txBody>
                  <a:tcPr/>
                </a:tc>
                <a:extLst>
                  <a:ext uri="{0D108BD9-81ED-4DB2-BD59-A6C34878D82A}">
                    <a16:rowId xmlns:a16="http://schemas.microsoft.com/office/drawing/2014/main" val="3861059116"/>
                  </a:ext>
                </a:extLst>
              </a:tr>
              <a:tr h="587029">
                <a:tc>
                  <a:txBody>
                    <a:bodyPr/>
                    <a:lstStyle/>
                    <a:p>
                      <a:pPr algn="ctr"/>
                      <a:r>
                        <a:rPr lang="en-US" dirty="0"/>
                        <a:t>1</a:t>
                      </a:r>
                    </a:p>
                  </a:txBody>
                  <a:tcPr/>
                </a:tc>
                <a:tc>
                  <a:txBody>
                    <a:bodyPr/>
                    <a:lstStyle/>
                    <a:p>
                      <a:r>
                        <a:rPr lang="en-US" sz="1100" dirty="0"/>
                        <a:t>http://nanodome.info</a:t>
                      </a:r>
                    </a:p>
                    <a:p>
                      <a:endParaRPr lang="en-US" sz="1100" dirty="0"/>
                    </a:p>
                  </a:txBody>
                  <a:tcPr/>
                </a:tc>
                <a:tc>
                  <a:txBody>
                    <a:bodyPr/>
                    <a:lstStyle/>
                    <a:p>
                      <a:endParaRPr lang="en-US" sz="1050"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207951831"/>
                  </a:ext>
                </a:extLst>
              </a:tr>
              <a:tr h="570314">
                <a:tc>
                  <a:txBody>
                    <a:bodyPr/>
                    <a:lstStyle/>
                    <a:p>
                      <a:pPr algn="ctr"/>
                      <a:r>
                        <a:rPr lang="en-US" dirty="0"/>
                        <a:t>2</a:t>
                      </a:r>
                    </a:p>
                  </a:txBody>
                  <a:tcPr/>
                </a:tc>
                <a:tc>
                  <a:txBody>
                    <a:bodyPr/>
                    <a:lstStyle/>
                    <a:p>
                      <a:r>
                        <a:rPr lang="en-US" sz="1050" dirty="0"/>
                        <a:t>https://dornsife.usc.edu/news/stories/1111/analyzing-life-on-a-molecular-level/ </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77173524"/>
                  </a:ext>
                </a:extLst>
              </a:tr>
              <a:tr h="372332">
                <a:tc>
                  <a:txBody>
                    <a:bodyPr/>
                    <a:lstStyle/>
                    <a:p>
                      <a:pPr algn="ctr"/>
                      <a:r>
                        <a:rPr lang="en-US" dirty="0"/>
                        <a:t>3</a:t>
                      </a:r>
                    </a:p>
                  </a:txBody>
                  <a:tcPr/>
                </a:tc>
                <a:tc>
                  <a:txBody>
                    <a:bodyPr/>
                    <a:lstStyle/>
                    <a:p>
                      <a:r>
                        <a:rPr lang="en-US" sz="1050" dirty="0"/>
                        <a:t>http://www.drrnlahotipolytechnic.com/course/computer-technology </a:t>
                      </a:r>
                    </a:p>
                  </a:txBody>
                  <a:tcPr/>
                </a:tc>
                <a:tc>
                  <a:txBody>
                    <a:bodyPr/>
                    <a:lstStyle/>
                    <a:p>
                      <a:r>
                        <a:rPr lang="en-US" sz="1000" dirty="0"/>
                        <a:t>http://www.european-coatings.com/Raw-materials-technologies/Technologies/Nanotechnology/Layer-by-layer-deposition-of-nano-patterned-thin-films-optimised </a:t>
                      </a:r>
                    </a:p>
                  </a:txBody>
                  <a:tcPr/>
                </a:tc>
                <a:tc>
                  <a:txBody>
                    <a:bodyPr/>
                    <a:lstStyle/>
                    <a:p>
                      <a:r>
                        <a:rPr lang="en-US" sz="800" dirty="0"/>
                        <a:t>https://www.quora.com/What-invention-if-it-were-invented-today-would-quantum-leap-human-technology-by-several-decades-if-not-centuries-overnight</a:t>
                      </a:r>
                    </a:p>
                    <a:p>
                      <a:endParaRPr lang="en-US" sz="800" dirty="0"/>
                    </a:p>
                  </a:txBody>
                  <a:tcPr/>
                </a:tc>
                <a:tc>
                  <a:txBody>
                    <a:bodyPr/>
                    <a:lstStyle/>
                    <a:p>
                      <a:r>
                        <a:rPr lang="en-US" sz="1000" dirty="0"/>
                        <a:t>https://www.hopkinsmedicine.org/wilmer/research/retina/lutty/nano.html</a:t>
                      </a:r>
                    </a:p>
                    <a:p>
                      <a:endParaRPr lang="en-US" sz="1000" dirty="0"/>
                    </a:p>
                  </a:txBody>
                  <a:tcPr/>
                </a:tc>
                <a:extLst>
                  <a:ext uri="{0D108BD9-81ED-4DB2-BD59-A6C34878D82A}">
                    <a16:rowId xmlns:a16="http://schemas.microsoft.com/office/drawing/2014/main" val="2626781853"/>
                  </a:ext>
                </a:extLst>
              </a:tr>
              <a:tr h="372332">
                <a:tc>
                  <a:txBody>
                    <a:bodyPr/>
                    <a:lstStyle/>
                    <a:p>
                      <a:pPr algn="ctr"/>
                      <a:r>
                        <a:rPr lang="en-US" dirty="0"/>
                        <a:t>4</a:t>
                      </a:r>
                    </a:p>
                  </a:txBody>
                  <a:tcPr/>
                </a:tc>
                <a:tc>
                  <a:txBody>
                    <a:bodyPr/>
                    <a:lstStyle/>
                    <a:p>
                      <a:r>
                        <a:rPr lang="en-US" sz="1000" dirty="0"/>
                        <a:t>https://futurism.com/in-the-future-cells-reprogrammed-inside-our-bodies-will-fight-cancer-for-us/ </a:t>
                      </a:r>
                    </a:p>
                  </a:txBody>
                  <a:tcPr/>
                </a:tc>
                <a:tc>
                  <a:txBody>
                    <a:bodyPr/>
                    <a:lstStyle/>
                    <a:p>
                      <a:r>
                        <a:rPr lang="en-US" sz="1000" dirty="0"/>
                        <a:t>http://www.energydigital.com/sustainability/no-limits-total-abundance-transparent-solar-windows </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886411095"/>
                  </a:ext>
                </a:extLst>
              </a:tr>
              <a:tr h="372332">
                <a:tc>
                  <a:txBody>
                    <a:bodyPr/>
                    <a:lstStyle/>
                    <a:p>
                      <a:pPr algn="ctr"/>
                      <a:r>
                        <a:rPr lang="en-US" dirty="0"/>
                        <a:t>5</a:t>
                      </a:r>
                    </a:p>
                  </a:txBody>
                  <a:tcPr/>
                </a:tc>
                <a:tc>
                  <a:txBody>
                    <a:bodyPr/>
                    <a:lstStyle/>
                    <a:p>
                      <a:r>
                        <a:rPr lang="en-US" sz="1000" dirty="0"/>
                        <a:t>https://news.wisc.edu/new-nanoparticle-catalyst-brings-fuel-cell-cars-closer-to-showroom/ </a:t>
                      </a:r>
                    </a:p>
                  </a:txBody>
                  <a:tcPr/>
                </a:tc>
                <a:tc>
                  <a:txBody>
                    <a:bodyPr/>
                    <a:lstStyle/>
                    <a:p>
                      <a:r>
                        <a:rPr lang="en-US" sz="1000" dirty="0"/>
                        <a:t>https://nanofixit.wordpress.com/2015/04/28/nanotech-foods-will-nanotechnology-change-what-you-eat/ </a:t>
                      </a:r>
                    </a:p>
                  </a:txBody>
                  <a:tcPr/>
                </a:tc>
                <a:tc>
                  <a:txBody>
                    <a:bodyPr/>
                    <a:lstStyle/>
                    <a:p>
                      <a:r>
                        <a:rPr lang="en-US" sz="1000" dirty="0"/>
                        <a:t>http://www.european-coatings.com/Raw-materials-technologies/Technologies/Nanotechnology/What-do-people-know-about-nanotechnology </a:t>
                      </a:r>
                    </a:p>
                  </a:txBody>
                  <a:tcPr/>
                </a:tc>
                <a:tc>
                  <a:txBody>
                    <a:bodyPr/>
                    <a:lstStyle/>
                    <a:p>
                      <a:r>
                        <a:rPr lang="en-US" sz="900" dirty="0"/>
                        <a:t>https://www.101newsmedia.com/news/16693</a:t>
                      </a:r>
                    </a:p>
                    <a:p>
                      <a:endParaRPr lang="en-US" sz="900" dirty="0"/>
                    </a:p>
                  </a:txBody>
                  <a:tcPr/>
                </a:tc>
                <a:extLst>
                  <a:ext uri="{0D108BD9-81ED-4DB2-BD59-A6C34878D82A}">
                    <a16:rowId xmlns:a16="http://schemas.microsoft.com/office/drawing/2014/main" val="1907583055"/>
                  </a:ext>
                </a:extLst>
              </a:tr>
              <a:tr h="372332">
                <a:tc>
                  <a:txBody>
                    <a:bodyPr/>
                    <a:lstStyle/>
                    <a:p>
                      <a:pPr algn="ctr"/>
                      <a:r>
                        <a:rPr lang="en-US" dirty="0"/>
                        <a:t>6</a:t>
                      </a:r>
                    </a:p>
                  </a:txBody>
                  <a:tcPr/>
                </a:tc>
                <a:tc>
                  <a:txBody>
                    <a:bodyPr/>
                    <a:lstStyle/>
                    <a:p>
                      <a:r>
                        <a:rPr lang="en-US" sz="900" dirty="0"/>
                        <a:t>http://blogs.iu.edu/sciu/2017/03/28/nanomaterials-bacteria/ </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46825227"/>
                  </a:ext>
                </a:extLst>
              </a:tr>
              <a:tr h="372332">
                <a:tc>
                  <a:txBody>
                    <a:bodyPr/>
                    <a:lstStyle/>
                    <a:p>
                      <a:pPr algn="ctr"/>
                      <a:r>
                        <a:rPr lang="en-US" dirty="0"/>
                        <a:t>7</a:t>
                      </a:r>
                    </a:p>
                  </a:txBody>
                  <a:tcPr/>
                </a:tc>
                <a:tc>
                  <a:txBody>
                    <a:bodyPr/>
                    <a:lstStyle/>
                    <a:p>
                      <a:r>
                        <a:rPr lang="en-US" sz="1000" dirty="0"/>
                        <a:t>https://www.nano.gov/nanotech-101/special </a:t>
                      </a:r>
                    </a:p>
                  </a:txBody>
                  <a:tcPr/>
                </a:tc>
                <a:tc>
                  <a:txBody>
                    <a:bodyPr/>
                    <a:lstStyle/>
                    <a:p>
                      <a:r>
                        <a:rPr lang="en-US" sz="1000" dirty="0"/>
                        <a:t>https://www.asme.org/engineering-topics/articles/nanotechnology/nano-advancement-repels-liquids </a:t>
                      </a:r>
                    </a:p>
                  </a:txBody>
                  <a:tcPr/>
                </a:tc>
                <a:tc>
                  <a:txBody>
                    <a:bodyPr/>
                    <a:lstStyle/>
                    <a:p>
                      <a:r>
                        <a:rPr lang="en-US" sz="1000" dirty="0"/>
                        <a:t>https://www.acast.com/pulseoftheplanet/nanoparticles-awholelotofsurface15may17</a:t>
                      </a:r>
                    </a:p>
                    <a:p>
                      <a:endParaRPr lang="en-US" sz="1000" dirty="0"/>
                    </a:p>
                  </a:txBody>
                  <a:tcPr/>
                </a:tc>
                <a:tc>
                  <a:txBody>
                    <a:bodyPr/>
                    <a:lstStyle/>
                    <a:p>
                      <a:endParaRPr lang="en-US" dirty="0"/>
                    </a:p>
                  </a:txBody>
                  <a:tcPr/>
                </a:tc>
                <a:extLst>
                  <a:ext uri="{0D108BD9-81ED-4DB2-BD59-A6C34878D82A}">
                    <a16:rowId xmlns:a16="http://schemas.microsoft.com/office/drawing/2014/main" val="1899281487"/>
                  </a:ext>
                </a:extLst>
              </a:tr>
              <a:tr h="372332">
                <a:tc>
                  <a:txBody>
                    <a:bodyPr/>
                    <a:lstStyle/>
                    <a:p>
                      <a:pPr algn="ctr"/>
                      <a:r>
                        <a:rPr lang="en-US" dirty="0"/>
                        <a:t>8</a:t>
                      </a:r>
                    </a:p>
                  </a:txBody>
                  <a:tcPr/>
                </a:tc>
                <a:tc>
                  <a:txBody>
                    <a:bodyPr/>
                    <a:lstStyle/>
                    <a:p>
                      <a:r>
                        <a:rPr lang="en-US" sz="1000" dirty="0"/>
                        <a:t>https://www.cd-bioparticles.com/t/Properties-and-Applications-of-Carbon-Nanoparticles_61.html </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61603186"/>
                  </a:ext>
                </a:extLst>
              </a:tr>
            </a:tbl>
          </a:graphicData>
        </a:graphic>
      </p:graphicFrame>
      <p:sp>
        <p:nvSpPr>
          <p:cNvPr id="3" name="TextBox 2">
            <a:extLst>
              <a:ext uri="{FF2B5EF4-FFF2-40B4-BE49-F238E27FC236}">
                <a16:creationId xmlns:a16="http://schemas.microsoft.com/office/drawing/2014/main" id="{244D48B8-6B66-4D87-9795-3CF55FEBCDEF}"/>
              </a:ext>
            </a:extLst>
          </p:cNvPr>
          <p:cNvSpPr txBox="1"/>
          <p:nvPr/>
        </p:nvSpPr>
        <p:spPr>
          <a:xfrm>
            <a:off x="1537252" y="163664"/>
            <a:ext cx="6069495" cy="646331"/>
          </a:xfrm>
          <a:prstGeom prst="rect">
            <a:avLst/>
          </a:prstGeom>
          <a:noFill/>
        </p:spPr>
        <p:txBody>
          <a:bodyPr wrap="square" rtlCol="0">
            <a:spAutoFit/>
          </a:bodyPr>
          <a:lstStyle/>
          <a:p>
            <a:pPr algn="ctr"/>
            <a:r>
              <a:rPr lang="en-US" b="1" i="1" dirty="0"/>
              <a:t>Image links for each slide (from left to right on the page)</a:t>
            </a:r>
          </a:p>
          <a:p>
            <a:pPr algn="ctr"/>
            <a:r>
              <a:rPr lang="en-US" b="1" i="1" dirty="0"/>
              <a:t>®PowerPoint slides and images are for classroom use only</a:t>
            </a:r>
          </a:p>
        </p:txBody>
      </p:sp>
    </p:spTree>
    <p:extLst>
      <p:ext uri="{BB962C8B-B14F-4D97-AF65-F5344CB8AC3E}">
        <p14:creationId xmlns:p14="http://schemas.microsoft.com/office/powerpoint/2010/main" val="330383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7B83C43-460C-49E2-A766-F9E4102C3D1C}"/>
              </a:ext>
            </a:extLst>
          </p:cNvPr>
          <p:cNvGraphicFramePr>
            <a:graphicFrameLocks noGrp="1"/>
          </p:cNvGraphicFramePr>
          <p:nvPr>
            <p:extLst>
              <p:ext uri="{D42A27DB-BD31-4B8C-83A1-F6EECF244321}">
                <p14:modId xmlns:p14="http://schemas.microsoft.com/office/powerpoint/2010/main" val="3735020998"/>
              </p:ext>
            </p:extLst>
          </p:nvPr>
        </p:nvGraphicFramePr>
        <p:xfrm>
          <a:off x="1" y="92392"/>
          <a:ext cx="9143999" cy="6673215"/>
        </p:xfrm>
        <a:graphic>
          <a:graphicData uri="http://schemas.openxmlformats.org/drawingml/2006/table">
            <a:tbl>
              <a:tblPr firstRow="1" bandRow="1">
                <a:tableStyleId>{5C22544A-7EE6-4342-B048-85BDC9FD1C3A}</a:tableStyleId>
              </a:tblPr>
              <a:tblGrid>
                <a:gridCol w="895407">
                  <a:extLst>
                    <a:ext uri="{9D8B030D-6E8A-4147-A177-3AD203B41FA5}">
                      <a16:colId xmlns:a16="http://schemas.microsoft.com/office/drawing/2014/main" val="1356427108"/>
                    </a:ext>
                  </a:extLst>
                </a:gridCol>
                <a:gridCol w="2849020">
                  <a:extLst>
                    <a:ext uri="{9D8B030D-6E8A-4147-A177-3AD203B41FA5}">
                      <a16:colId xmlns:a16="http://schemas.microsoft.com/office/drawing/2014/main" val="1646470845"/>
                    </a:ext>
                  </a:extLst>
                </a:gridCol>
                <a:gridCol w="2157116">
                  <a:extLst>
                    <a:ext uri="{9D8B030D-6E8A-4147-A177-3AD203B41FA5}">
                      <a16:colId xmlns:a16="http://schemas.microsoft.com/office/drawing/2014/main" val="1253659062"/>
                    </a:ext>
                  </a:extLst>
                </a:gridCol>
                <a:gridCol w="1684480">
                  <a:extLst>
                    <a:ext uri="{9D8B030D-6E8A-4147-A177-3AD203B41FA5}">
                      <a16:colId xmlns:a16="http://schemas.microsoft.com/office/drawing/2014/main" val="3280408489"/>
                    </a:ext>
                  </a:extLst>
                </a:gridCol>
                <a:gridCol w="1557976">
                  <a:extLst>
                    <a:ext uri="{9D8B030D-6E8A-4147-A177-3AD203B41FA5}">
                      <a16:colId xmlns:a16="http://schemas.microsoft.com/office/drawing/2014/main" val="2774459931"/>
                    </a:ext>
                  </a:extLst>
                </a:gridCol>
              </a:tblGrid>
              <a:tr h="398268">
                <a:tc>
                  <a:txBody>
                    <a:bodyPr/>
                    <a:lstStyle/>
                    <a:p>
                      <a:r>
                        <a:rPr lang="en-US" dirty="0"/>
                        <a:t>Slide #</a:t>
                      </a:r>
                    </a:p>
                  </a:txBody>
                  <a:tcPr/>
                </a:tc>
                <a:tc>
                  <a:txBody>
                    <a:bodyPr/>
                    <a:lstStyle/>
                    <a:p>
                      <a:r>
                        <a:rPr lang="en-US" dirty="0"/>
                        <a:t>Image 1</a:t>
                      </a:r>
                    </a:p>
                  </a:txBody>
                  <a:tcPr/>
                </a:tc>
                <a:tc>
                  <a:txBody>
                    <a:bodyPr/>
                    <a:lstStyle/>
                    <a:p>
                      <a:r>
                        <a:rPr lang="en-US" dirty="0"/>
                        <a:t>Image 2</a:t>
                      </a:r>
                    </a:p>
                  </a:txBody>
                  <a:tcPr/>
                </a:tc>
                <a:tc>
                  <a:txBody>
                    <a:bodyPr/>
                    <a:lstStyle/>
                    <a:p>
                      <a:r>
                        <a:rPr lang="en-US" dirty="0"/>
                        <a:t>Image 3</a:t>
                      </a:r>
                    </a:p>
                  </a:txBody>
                  <a:tcPr/>
                </a:tc>
                <a:tc>
                  <a:txBody>
                    <a:bodyPr/>
                    <a:lstStyle/>
                    <a:p>
                      <a:r>
                        <a:rPr lang="en-US" dirty="0"/>
                        <a:t>Image 4</a:t>
                      </a:r>
                    </a:p>
                  </a:txBody>
                  <a:tcPr/>
                </a:tc>
                <a:extLst>
                  <a:ext uri="{0D108BD9-81ED-4DB2-BD59-A6C34878D82A}">
                    <a16:rowId xmlns:a16="http://schemas.microsoft.com/office/drawing/2014/main" val="3861059116"/>
                  </a:ext>
                </a:extLst>
              </a:tr>
              <a:tr h="372586">
                <a:tc>
                  <a:txBody>
                    <a:bodyPr/>
                    <a:lstStyle/>
                    <a:p>
                      <a:pPr algn="ctr"/>
                      <a:r>
                        <a:rPr lang="en-US" dirty="0"/>
                        <a:t>9</a:t>
                      </a:r>
                    </a:p>
                  </a:txBody>
                  <a:tcPr/>
                </a:tc>
                <a:tc>
                  <a:txBody>
                    <a:bodyPr/>
                    <a:lstStyle/>
                    <a:p>
                      <a:r>
                        <a:rPr lang="en-US" sz="800" dirty="0"/>
                        <a:t>http://composite.kaist.ac.kr/cgi-bin/reseng2.pl?metalnano </a:t>
                      </a:r>
                    </a:p>
                  </a:txBody>
                  <a:tcPr/>
                </a:tc>
                <a:tc>
                  <a:txBody>
                    <a:bodyPr/>
                    <a:lstStyle/>
                    <a:p>
                      <a:endParaRPr lang="en-US" sz="800" dirty="0"/>
                    </a:p>
                  </a:txBody>
                  <a:tcPr/>
                </a:tc>
                <a:tc>
                  <a:txBody>
                    <a:bodyPr/>
                    <a:lstStyle/>
                    <a:p>
                      <a:endParaRPr lang="en-US" sz="800"/>
                    </a:p>
                  </a:txBody>
                  <a:tcPr/>
                </a:tc>
                <a:tc>
                  <a:txBody>
                    <a:bodyPr/>
                    <a:lstStyle/>
                    <a:p>
                      <a:endParaRPr lang="en-US" sz="800"/>
                    </a:p>
                  </a:txBody>
                  <a:tcPr/>
                </a:tc>
                <a:extLst>
                  <a:ext uri="{0D108BD9-81ED-4DB2-BD59-A6C34878D82A}">
                    <a16:rowId xmlns:a16="http://schemas.microsoft.com/office/drawing/2014/main" val="2207951831"/>
                  </a:ext>
                </a:extLst>
              </a:tr>
              <a:tr h="398268">
                <a:tc>
                  <a:txBody>
                    <a:bodyPr/>
                    <a:lstStyle/>
                    <a:p>
                      <a:pPr algn="ctr"/>
                      <a:r>
                        <a:rPr lang="en-US" dirty="0"/>
                        <a:t>10</a:t>
                      </a:r>
                    </a:p>
                  </a:txBody>
                  <a:tcPr/>
                </a:tc>
                <a:tc>
                  <a:txBody>
                    <a:bodyPr/>
                    <a:lstStyle/>
                    <a:p>
                      <a:r>
                        <a:rPr lang="en-US" sz="800" dirty="0"/>
                        <a:t>https://chemeng.adelaide.edu.au/qiao/publications/previous/ </a:t>
                      </a:r>
                    </a:p>
                  </a:txBody>
                  <a:tcPr/>
                </a:tc>
                <a:tc>
                  <a:txBody>
                    <a:bodyPr/>
                    <a:lstStyle/>
                    <a:p>
                      <a:endParaRPr lang="en-US" sz="800"/>
                    </a:p>
                  </a:txBody>
                  <a:tcPr/>
                </a:tc>
                <a:tc>
                  <a:txBody>
                    <a:bodyPr/>
                    <a:lstStyle/>
                    <a:p>
                      <a:endParaRPr lang="en-US" sz="800"/>
                    </a:p>
                  </a:txBody>
                  <a:tcPr/>
                </a:tc>
                <a:tc>
                  <a:txBody>
                    <a:bodyPr/>
                    <a:lstStyle/>
                    <a:p>
                      <a:endParaRPr lang="en-US" sz="800"/>
                    </a:p>
                  </a:txBody>
                  <a:tcPr/>
                </a:tc>
                <a:extLst>
                  <a:ext uri="{0D108BD9-81ED-4DB2-BD59-A6C34878D82A}">
                    <a16:rowId xmlns:a16="http://schemas.microsoft.com/office/drawing/2014/main" val="377173524"/>
                  </a:ext>
                </a:extLst>
              </a:tr>
              <a:tr h="401525">
                <a:tc>
                  <a:txBody>
                    <a:bodyPr/>
                    <a:lstStyle/>
                    <a:p>
                      <a:pPr algn="ctr"/>
                      <a:r>
                        <a:rPr lang="en-US" dirty="0"/>
                        <a:t>11</a:t>
                      </a:r>
                    </a:p>
                  </a:txBody>
                  <a:tcPr/>
                </a:tc>
                <a:tc>
                  <a:txBody>
                    <a:bodyPr/>
                    <a:lstStyle/>
                    <a:p>
                      <a:r>
                        <a:rPr lang="en-US" sz="800" dirty="0"/>
                        <a:t>https://www.laas.fr/public/en/dna-nano-engineered-reactive-materials </a:t>
                      </a:r>
                    </a:p>
                  </a:txBody>
                  <a:tcPr/>
                </a:tc>
                <a:tc>
                  <a:txBody>
                    <a:bodyPr/>
                    <a:lstStyle/>
                    <a:p>
                      <a:endParaRPr lang="en-US" sz="800"/>
                    </a:p>
                  </a:txBody>
                  <a:tcPr/>
                </a:tc>
                <a:tc>
                  <a:txBody>
                    <a:bodyPr/>
                    <a:lstStyle/>
                    <a:p>
                      <a:endParaRPr lang="en-US" sz="800"/>
                    </a:p>
                  </a:txBody>
                  <a:tcPr/>
                </a:tc>
                <a:tc>
                  <a:txBody>
                    <a:bodyPr/>
                    <a:lstStyle/>
                    <a:p>
                      <a:endParaRPr lang="en-US" sz="800"/>
                    </a:p>
                  </a:txBody>
                  <a:tcPr/>
                </a:tc>
                <a:extLst>
                  <a:ext uri="{0D108BD9-81ED-4DB2-BD59-A6C34878D82A}">
                    <a16:rowId xmlns:a16="http://schemas.microsoft.com/office/drawing/2014/main" val="2626781853"/>
                  </a:ext>
                </a:extLst>
              </a:tr>
              <a:tr h="515889">
                <a:tc>
                  <a:txBody>
                    <a:bodyPr/>
                    <a:lstStyle/>
                    <a:p>
                      <a:pPr algn="ctr"/>
                      <a:r>
                        <a:rPr lang="en-US" dirty="0"/>
                        <a:t>12</a:t>
                      </a:r>
                    </a:p>
                  </a:txBody>
                  <a:tcPr/>
                </a:tc>
                <a:tc>
                  <a:txBody>
                    <a:bodyPr/>
                    <a:lstStyle/>
                    <a:p>
                      <a:r>
                        <a:rPr lang="en-US" sz="800" dirty="0"/>
                        <a:t>http://iopscience.iop.org/article/10.1088/2043-6262/6/3/033002 </a:t>
                      </a:r>
                    </a:p>
                  </a:txBody>
                  <a:tcPr/>
                </a:tc>
                <a:tc>
                  <a:txBody>
                    <a:bodyPr/>
                    <a:lstStyle/>
                    <a:p>
                      <a:r>
                        <a:rPr lang="en-US" sz="800" dirty="0"/>
                        <a:t>http://pubs.rsc.org/en/content/articlelanding/2013/cp/c3cp43938k/unauth#!divAbstract </a:t>
                      </a:r>
                    </a:p>
                  </a:txBody>
                  <a:tcPr/>
                </a:tc>
                <a:tc>
                  <a:txBody>
                    <a:bodyPr/>
                    <a:lstStyle/>
                    <a:p>
                      <a:endParaRPr lang="en-US" sz="800"/>
                    </a:p>
                  </a:txBody>
                  <a:tcPr/>
                </a:tc>
                <a:tc>
                  <a:txBody>
                    <a:bodyPr/>
                    <a:lstStyle/>
                    <a:p>
                      <a:endParaRPr lang="en-US" sz="800"/>
                    </a:p>
                  </a:txBody>
                  <a:tcPr/>
                </a:tc>
                <a:extLst>
                  <a:ext uri="{0D108BD9-81ED-4DB2-BD59-A6C34878D82A}">
                    <a16:rowId xmlns:a16="http://schemas.microsoft.com/office/drawing/2014/main" val="886411095"/>
                  </a:ext>
                </a:extLst>
              </a:tr>
              <a:tr h="354995">
                <a:tc>
                  <a:txBody>
                    <a:bodyPr/>
                    <a:lstStyle/>
                    <a:p>
                      <a:pPr algn="ctr"/>
                      <a:r>
                        <a:rPr lang="en-US" dirty="0"/>
                        <a:t>13</a:t>
                      </a:r>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a:p>
                  </a:txBody>
                  <a:tcPr/>
                </a:tc>
                <a:extLst>
                  <a:ext uri="{0D108BD9-81ED-4DB2-BD59-A6C34878D82A}">
                    <a16:rowId xmlns:a16="http://schemas.microsoft.com/office/drawing/2014/main" val="1907583055"/>
                  </a:ext>
                </a:extLst>
              </a:tr>
              <a:tr h="354995">
                <a:tc>
                  <a:txBody>
                    <a:bodyPr/>
                    <a:lstStyle/>
                    <a:p>
                      <a:pPr algn="ctr"/>
                      <a:r>
                        <a:rPr lang="en-US" dirty="0"/>
                        <a:t>14</a:t>
                      </a:r>
                    </a:p>
                  </a:txBody>
                  <a:tcPr/>
                </a:tc>
                <a:tc>
                  <a:txBody>
                    <a:bodyPr/>
                    <a:lstStyle/>
                    <a:p>
                      <a:r>
                        <a:rPr lang="en-US" sz="800" dirty="0"/>
                        <a:t>http://www.mdpi.com/2073-4344/3/1/189  </a:t>
                      </a:r>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2046825227"/>
                  </a:ext>
                </a:extLst>
              </a:tr>
              <a:tr h="659191">
                <a:tc>
                  <a:txBody>
                    <a:bodyPr/>
                    <a:lstStyle/>
                    <a:p>
                      <a:pPr algn="ctr"/>
                      <a:r>
                        <a:rPr lang="en-US" dirty="0"/>
                        <a:t>15</a:t>
                      </a:r>
                    </a:p>
                  </a:txBody>
                  <a:tcPr/>
                </a:tc>
                <a:tc>
                  <a:txBody>
                    <a:bodyPr/>
                    <a:lstStyle/>
                    <a:p>
                      <a:r>
                        <a:rPr lang="en-US" sz="800" dirty="0"/>
                        <a:t>https://www.birminghammail.co.uk/news/midlands-news/live-why-sun-red-today-13767276 </a:t>
                      </a:r>
                    </a:p>
                  </a:txBody>
                  <a:tcPr/>
                </a:tc>
                <a:tc>
                  <a:txBody>
                    <a:bodyPr/>
                    <a:lstStyle/>
                    <a:p>
                      <a:r>
                        <a:rPr lang="en-US" sz="800" dirty="0"/>
                        <a:t>https://www.popularwoodworking.com/woodworking-blogs/flexner-on-finishing-woodworking-blogs/titanium-dioxide-a-carcinogen </a:t>
                      </a:r>
                    </a:p>
                  </a:txBody>
                  <a:tcPr/>
                </a:tc>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1899281487"/>
                  </a:ext>
                </a:extLst>
              </a:tr>
              <a:tr h="504861">
                <a:tc>
                  <a:txBody>
                    <a:bodyPr/>
                    <a:lstStyle/>
                    <a:p>
                      <a:pPr algn="ctr"/>
                      <a:r>
                        <a:rPr lang="en-US" dirty="0"/>
                        <a:t>16</a:t>
                      </a:r>
                    </a:p>
                  </a:txBody>
                  <a:tcPr/>
                </a:tc>
                <a:tc>
                  <a:txBody>
                    <a:bodyPr/>
                    <a:lstStyle/>
                    <a:p>
                      <a:r>
                        <a:rPr lang="en-US" sz="800" dirty="0"/>
                        <a:t>http://pubs.rsc.org/en/content/articlelanding/2011/cs/c1cs15065k/unauth#!divAbstract </a:t>
                      </a:r>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1761603186"/>
                  </a:ext>
                </a:extLst>
              </a:tr>
              <a:tr h="372586">
                <a:tc>
                  <a:txBody>
                    <a:bodyPr/>
                    <a:lstStyle/>
                    <a:p>
                      <a:pPr algn="ctr"/>
                      <a:r>
                        <a:rPr lang="en-US" dirty="0"/>
                        <a:t>17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https://www.researchgate.net/profile/Chin_Wei_Lai2 </a:t>
                      </a:r>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2588938771"/>
                  </a:ext>
                </a:extLst>
              </a:tr>
              <a:tr h="398268">
                <a:tc>
                  <a:txBody>
                    <a:bodyPr/>
                    <a:lstStyle/>
                    <a:p>
                      <a:pPr algn="ctr"/>
                      <a:r>
                        <a:rPr lang="en-US" dirty="0"/>
                        <a:t>18</a:t>
                      </a:r>
                    </a:p>
                  </a:txBody>
                  <a:tcPr/>
                </a:tc>
                <a:tc>
                  <a:txBody>
                    <a:bodyPr/>
                    <a:lstStyle/>
                    <a:p>
                      <a:r>
                        <a:rPr lang="en-US" sz="800" dirty="0"/>
                        <a:t>https://sciencedatacloud.wordpress.com/2013/11/22/photocatalyst-technology/ </a:t>
                      </a:r>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511482893"/>
                  </a:ext>
                </a:extLst>
              </a:tr>
              <a:tr h="515889">
                <a:tc>
                  <a:txBody>
                    <a:bodyPr/>
                    <a:lstStyle/>
                    <a:p>
                      <a:pPr algn="ctr"/>
                      <a:r>
                        <a:rPr lang="en-US" dirty="0"/>
                        <a:t>19</a:t>
                      </a:r>
                    </a:p>
                  </a:txBody>
                  <a:tcPr/>
                </a:tc>
                <a:tc>
                  <a:txBody>
                    <a:bodyPr/>
                    <a:lstStyle/>
                    <a:p>
                      <a:r>
                        <a:rPr lang="en-US" sz="800" dirty="0"/>
                        <a:t>https://www.researchgate.net/figure/Mechanism-of-titanium-dioxide-photocatalytic-degradation-process_fig3_215721240 </a:t>
                      </a:r>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3222453962"/>
                  </a:ext>
                </a:extLst>
              </a:tr>
              <a:tr h="802494">
                <a:tc>
                  <a:txBody>
                    <a:bodyPr/>
                    <a:lstStyle/>
                    <a:p>
                      <a:pPr algn="ctr"/>
                      <a:r>
                        <a:rPr lang="en-US" dirty="0"/>
                        <a:t>20</a:t>
                      </a:r>
                    </a:p>
                  </a:txBody>
                  <a:tcPr/>
                </a:tc>
                <a:tc>
                  <a:txBody>
                    <a:bodyPr/>
                    <a:lstStyle/>
                    <a:p>
                      <a:r>
                        <a:rPr lang="en-US" sz="800" dirty="0"/>
                        <a:t>https://www.cdc.gov/healthywater/global/index.html</a:t>
                      </a:r>
                    </a:p>
                    <a:p>
                      <a:endParaRPr lang="en-US" sz="800" dirty="0"/>
                    </a:p>
                  </a:txBody>
                  <a:tcPr/>
                </a:tc>
                <a:tc>
                  <a:txBody>
                    <a:bodyPr/>
                    <a:lstStyle/>
                    <a:p>
                      <a:r>
                        <a:rPr lang="en-US" sz="800" dirty="0"/>
                        <a:t>https://www.medexpressrx.com/blog/kids-shouldnt-avoid-using-sunscreen.aspx </a:t>
                      </a:r>
                    </a:p>
                  </a:txBody>
                  <a:tcPr/>
                </a:tc>
                <a:tc>
                  <a:txBody>
                    <a:bodyPr/>
                    <a:lstStyle/>
                    <a:p>
                      <a:r>
                        <a:rPr lang="en-US" sz="800" dirty="0"/>
                        <a:t>https://csl.illinois.edu/news/metagenomic-research-studies-effects-microbial-populations </a:t>
                      </a:r>
                    </a:p>
                  </a:txBody>
                  <a:tcPr/>
                </a:tc>
                <a:tc>
                  <a:txBody>
                    <a:bodyPr/>
                    <a:lstStyle/>
                    <a:p>
                      <a:r>
                        <a:rPr lang="en-US" sz="800" dirty="0"/>
                        <a:t>http://www.voicendata.com/worldwide-semiconductor-revenue-grew-2-6-percent-in-2016-gartner-results/ </a:t>
                      </a:r>
                    </a:p>
                  </a:txBody>
                  <a:tcPr/>
                </a:tc>
                <a:extLst>
                  <a:ext uri="{0D108BD9-81ED-4DB2-BD59-A6C34878D82A}">
                    <a16:rowId xmlns:a16="http://schemas.microsoft.com/office/drawing/2014/main" val="3517965687"/>
                  </a:ext>
                </a:extLst>
              </a:tr>
              <a:tr h="601870">
                <a:tc>
                  <a:txBody>
                    <a:bodyPr/>
                    <a:lstStyle/>
                    <a:p>
                      <a:pPr algn="ctr"/>
                      <a:r>
                        <a:rPr lang="en-US" dirty="0"/>
                        <a:t>21</a:t>
                      </a:r>
                    </a:p>
                  </a:txBody>
                  <a:tcPr/>
                </a:tc>
                <a:tc>
                  <a:txBody>
                    <a:bodyPr/>
                    <a:lstStyle/>
                    <a:p>
                      <a:r>
                        <a:rPr lang="en-US" sz="800" dirty="0"/>
                        <a:t>http://www.lnls.cnpem.br/successful-oxidation-induced-doping-of-nanoparticles-revealed-by-in-situ-xas/</a:t>
                      </a:r>
                    </a:p>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1259419141"/>
                  </a:ext>
                </a:extLst>
              </a:tr>
            </a:tbl>
          </a:graphicData>
        </a:graphic>
      </p:graphicFrame>
    </p:spTree>
    <p:extLst>
      <p:ext uri="{BB962C8B-B14F-4D97-AF65-F5344CB8AC3E}">
        <p14:creationId xmlns:p14="http://schemas.microsoft.com/office/powerpoint/2010/main" val="1285314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useBgFill="1">
        <p:nvSpPr>
          <p:cNvPr id="2" name="TextBox 1">
            <a:extLst>
              <a:ext uri="{FF2B5EF4-FFF2-40B4-BE49-F238E27FC236}">
                <a16:creationId xmlns:a16="http://schemas.microsoft.com/office/drawing/2014/main" id="{9214FABA-43E3-4384-8069-487617769284}"/>
              </a:ext>
            </a:extLst>
          </p:cNvPr>
          <p:cNvSpPr txBox="1"/>
          <p:nvPr/>
        </p:nvSpPr>
        <p:spPr>
          <a:xfrm>
            <a:off x="1453110" y="911747"/>
            <a:ext cx="6479239" cy="369332"/>
          </a:xfrm>
          <a:prstGeom prst="rect">
            <a:avLst/>
          </a:prstGeom>
        </p:spPr>
        <p:txBody>
          <a:bodyPr wrap="square" rtlCol="0">
            <a:spAutoFit/>
          </a:bodyPr>
          <a:lstStyle/>
          <a:p>
            <a:r>
              <a:rPr lang="en-US" dirty="0"/>
              <a:t>… has potential in a variety of industrial applications such as: </a:t>
            </a:r>
          </a:p>
        </p:txBody>
      </p:sp>
      <p:pic>
        <p:nvPicPr>
          <p:cNvPr id="4" name="Picture 3" descr="A picture containing electronics, circuit&#10;&#10;Description generated with very high confidence">
            <a:extLst>
              <a:ext uri="{FF2B5EF4-FFF2-40B4-BE49-F238E27FC236}">
                <a16:creationId xmlns:a16="http://schemas.microsoft.com/office/drawing/2014/main" id="{BB1F07A0-7EB7-47EA-9087-BC9A40DEE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389" y="1574044"/>
            <a:ext cx="4253959" cy="1834520"/>
          </a:xfrm>
          <a:prstGeom prst="rect">
            <a:avLst/>
          </a:prstGeom>
        </p:spPr>
      </p:pic>
      <p:pic>
        <p:nvPicPr>
          <p:cNvPr id="6" name="Picture 5" descr="A picture containing indoor, table, red, sitting&#10;&#10;Description generated with very high confidence">
            <a:extLst>
              <a:ext uri="{FF2B5EF4-FFF2-40B4-BE49-F238E27FC236}">
                <a16:creationId xmlns:a16="http://schemas.microsoft.com/office/drawing/2014/main" id="{460B7AE0-468C-4CAE-886C-EE528CC47D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452" y="3786176"/>
            <a:ext cx="4655571" cy="2482971"/>
          </a:xfrm>
          <a:prstGeom prst="rect">
            <a:avLst/>
          </a:prstGeom>
        </p:spPr>
      </p:pic>
      <p:pic>
        <p:nvPicPr>
          <p:cNvPr id="8" name="Picture 7">
            <a:extLst>
              <a:ext uri="{FF2B5EF4-FFF2-40B4-BE49-F238E27FC236}">
                <a16:creationId xmlns:a16="http://schemas.microsoft.com/office/drawing/2014/main" id="{456DE9C3-2B50-44DB-BE92-2DA9541ACD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6389" y="4063566"/>
            <a:ext cx="3975652" cy="1928193"/>
          </a:xfrm>
          <a:prstGeom prst="rect">
            <a:avLst/>
          </a:prstGeom>
        </p:spPr>
      </p:pic>
      <p:sp>
        <p:nvSpPr>
          <p:cNvPr id="11" name="TextBox 10">
            <a:extLst>
              <a:ext uri="{FF2B5EF4-FFF2-40B4-BE49-F238E27FC236}">
                <a16:creationId xmlns:a16="http://schemas.microsoft.com/office/drawing/2014/main" id="{A3D6EE91-B907-4CB9-BDF0-E883A1F61024}"/>
              </a:ext>
            </a:extLst>
          </p:cNvPr>
          <p:cNvSpPr txBox="1"/>
          <p:nvPr/>
        </p:nvSpPr>
        <p:spPr>
          <a:xfrm>
            <a:off x="2380225" y="280699"/>
            <a:ext cx="4625008" cy="830997"/>
          </a:xfrm>
          <a:prstGeom prst="rect">
            <a:avLst/>
          </a:prstGeom>
          <a:noFill/>
        </p:spPr>
        <p:txBody>
          <a:bodyPr wrap="square" rtlCol="0">
            <a:spAutoFit/>
          </a:bodyPr>
          <a:lstStyle/>
          <a:p>
            <a:r>
              <a:rPr lang="en-US" sz="4800" dirty="0"/>
              <a:t>Nanotechnology</a:t>
            </a:r>
          </a:p>
        </p:txBody>
      </p:sp>
      <p:sp>
        <p:nvSpPr>
          <p:cNvPr id="12" name="TextBox 11">
            <a:extLst>
              <a:ext uri="{FF2B5EF4-FFF2-40B4-BE49-F238E27FC236}">
                <a16:creationId xmlns:a16="http://schemas.microsoft.com/office/drawing/2014/main" id="{6CBC8DA1-4B66-4FF5-87B4-8361452A149E}"/>
              </a:ext>
            </a:extLst>
          </p:cNvPr>
          <p:cNvSpPr txBox="1"/>
          <p:nvPr/>
        </p:nvSpPr>
        <p:spPr>
          <a:xfrm>
            <a:off x="3162103" y="3441972"/>
            <a:ext cx="3339559" cy="369332"/>
          </a:xfrm>
          <a:prstGeom prst="rect">
            <a:avLst/>
          </a:prstGeom>
          <a:noFill/>
        </p:spPr>
        <p:txBody>
          <a:bodyPr wrap="square" rtlCol="0">
            <a:spAutoFit/>
          </a:bodyPr>
          <a:lstStyle/>
          <a:p>
            <a:r>
              <a:rPr lang="en-US" dirty="0"/>
              <a:t>advanced engineering materials</a:t>
            </a:r>
          </a:p>
        </p:txBody>
      </p:sp>
      <p:sp>
        <p:nvSpPr>
          <p:cNvPr id="13" name="TextBox 12">
            <a:extLst>
              <a:ext uri="{FF2B5EF4-FFF2-40B4-BE49-F238E27FC236}">
                <a16:creationId xmlns:a16="http://schemas.microsoft.com/office/drawing/2014/main" id="{2FA52FFC-659A-4615-8C78-85580E0394E4}"/>
              </a:ext>
            </a:extLst>
          </p:cNvPr>
          <p:cNvSpPr txBox="1"/>
          <p:nvPr/>
        </p:nvSpPr>
        <p:spPr>
          <a:xfrm>
            <a:off x="1598347" y="6361091"/>
            <a:ext cx="1563756" cy="369332"/>
          </a:xfrm>
          <a:prstGeom prst="rect">
            <a:avLst/>
          </a:prstGeom>
          <a:noFill/>
        </p:spPr>
        <p:txBody>
          <a:bodyPr wrap="square" rtlCol="0">
            <a:spAutoFit/>
          </a:bodyPr>
          <a:lstStyle/>
          <a:p>
            <a:r>
              <a:rPr lang="en-US" dirty="0"/>
              <a:t>nanomedicine</a:t>
            </a:r>
          </a:p>
        </p:txBody>
      </p:sp>
      <p:sp>
        <p:nvSpPr>
          <p:cNvPr id="14" name="TextBox 13">
            <a:extLst>
              <a:ext uri="{FF2B5EF4-FFF2-40B4-BE49-F238E27FC236}">
                <a16:creationId xmlns:a16="http://schemas.microsoft.com/office/drawing/2014/main" id="{9C31B2B3-DAF8-4D2A-9EAE-B9EEF0B93D6E}"/>
              </a:ext>
            </a:extLst>
          </p:cNvPr>
          <p:cNvSpPr txBox="1"/>
          <p:nvPr/>
        </p:nvSpPr>
        <p:spPr>
          <a:xfrm>
            <a:off x="6016486" y="5991759"/>
            <a:ext cx="2491409" cy="369332"/>
          </a:xfrm>
          <a:prstGeom prst="rect">
            <a:avLst/>
          </a:prstGeom>
          <a:noFill/>
        </p:spPr>
        <p:txBody>
          <a:bodyPr wrap="square" rtlCol="0">
            <a:spAutoFit/>
          </a:bodyPr>
          <a:lstStyle/>
          <a:p>
            <a:r>
              <a:rPr lang="en-US" dirty="0"/>
              <a:t>drug and gene delivery</a:t>
            </a:r>
          </a:p>
        </p:txBody>
      </p:sp>
      <p:pic>
        <p:nvPicPr>
          <p:cNvPr id="15" name="Picture 14" descr="A close up of a necklace&#10;&#10;Description generated with high confidence">
            <a:extLst>
              <a:ext uri="{FF2B5EF4-FFF2-40B4-BE49-F238E27FC236}">
                <a16:creationId xmlns:a16="http://schemas.microsoft.com/office/drawing/2014/main" id="{68E51709-8C29-47AD-AAC3-CFBC9B947C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3706" y="1512559"/>
            <a:ext cx="2398643" cy="1913447"/>
          </a:xfrm>
          <a:prstGeom prst="rect">
            <a:avLst/>
          </a:prstGeom>
        </p:spPr>
      </p:pic>
    </p:spTree>
    <p:extLst>
      <p:ext uri="{BB962C8B-B14F-4D97-AF65-F5344CB8AC3E}">
        <p14:creationId xmlns:p14="http://schemas.microsoft.com/office/powerpoint/2010/main" val="2348689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55A81"/>
        </a:solidFill>
        <a:effectLst/>
      </p:bgPr>
    </p:bg>
    <p:spTree>
      <p:nvGrpSpPr>
        <p:cNvPr id="1" name=""/>
        <p:cNvGrpSpPr/>
        <p:nvPr/>
      </p:nvGrpSpPr>
      <p:grpSpPr>
        <a:xfrm>
          <a:off x="0" y="0"/>
          <a:ext cx="0" cy="0"/>
          <a:chOff x="0" y="0"/>
          <a:chExt cx="0" cy="0"/>
        </a:xfrm>
      </p:grpSpPr>
      <p:pic>
        <p:nvPicPr>
          <p:cNvPr id="3" name="Picture 2" descr="A screenshot of a cell phone&#10;&#10;Description generated with high confidence">
            <a:extLst>
              <a:ext uri="{FF2B5EF4-FFF2-40B4-BE49-F238E27FC236}">
                <a16:creationId xmlns:a16="http://schemas.microsoft.com/office/drawing/2014/main" id="{7007B980-4EF5-42FB-A51D-57921529DE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804" y="1437069"/>
            <a:ext cx="3972342" cy="3972342"/>
          </a:xfrm>
          <a:prstGeom prst="rect">
            <a:avLst/>
          </a:prstGeom>
        </p:spPr>
      </p:pic>
      <p:sp>
        <p:nvSpPr>
          <p:cNvPr id="4" name="TextBox 3">
            <a:extLst>
              <a:ext uri="{FF2B5EF4-FFF2-40B4-BE49-F238E27FC236}">
                <a16:creationId xmlns:a16="http://schemas.microsoft.com/office/drawing/2014/main" id="{439AFE85-F119-4988-8F45-105FF4C34FF2}"/>
              </a:ext>
            </a:extLst>
          </p:cNvPr>
          <p:cNvSpPr txBox="1"/>
          <p:nvPr/>
        </p:nvSpPr>
        <p:spPr>
          <a:xfrm>
            <a:off x="1007166" y="5420931"/>
            <a:ext cx="2239618" cy="369332"/>
          </a:xfrm>
          <a:prstGeom prst="rect">
            <a:avLst/>
          </a:prstGeom>
          <a:noFill/>
        </p:spPr>
        <p:txBody>
          <a:bodyPr wrap="square" rtlCol="0">
            <a:spAutoFit/>
          </a:bodyPr>
          <a:lstStyle/>
          <a:p>
            <a:r>
              <a:rPr lang="en-US" dirty="0"/>
              <a:t>imaging and sensors</a:t>
            </a:r>
          </a:p>
        </p:txBody>
      </p:sp>
      <p:pic>
        <p:nvPicPr>
          <p:cNvPr id="5" name="Picture 4" descr="A picture containing sky, person, outdoor, holding&#10;&#10;Description generated with very high confidence">
            <a:extLst>
              <a:ext uri="{FF2B5EF4-FFF2-40B4-BE49-F238E27FC236}">
                <a16:creationId xmlns:a16="http://schemas.microsoft.com/office/drawing/2014/main" id="{51672372-8BFA-41F6-9A27-80C5B23D7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3146" y="2744908"/>
            <a:ext cx="5004908" cy="3332317"/>
          </a:xfrm>
          <a:prstGeom prst="rect">
            <a:avLst/>
          </a:prstGeom>
        </p:spPr>
      </p:pic>
      <p:sp>
        <p:nvSpPr>
          <p:cNvPr id="6" name="TextBox 5">
            <a:extLst>
              <a:ext uri="{FF2B5EF4-FFF2-40B4-BE49-F238E27FC236}">
                <a16:creationId xmlns:a16="http://schemas.microsoft.com/office/drawing/2014/main" id="{365EE08E-EC1C-4863-AA66-0EDAE21D28D8}"/>
              </a:ext>
            </a:extLst>
          </p:cNvPr>
          <p:cNvSpPr txBox="1"/>
          <p:nvPr/>
        </p:nvSpPr>
        <p:spPr>
          <a:xfrm>
            <a:off x="4933121" y="6077225"/>
            <a:ext cx="3972341" cy="369332"/>
          </a:xfrm>
          <a:prstGeom prst="rect">
            <a:avLst/>
          </a:prstGeom>
          <a:noFill/>
        </p:spPr>
        <p:txBody>
          <a:bodyPr wrap="square" rtlCol="0">
            <a:spAutoFit/>
          </a:bodyPr>
          <a:lstStyle/>
          <a:p>
            <a:r>
              <a:rPr lang="en-US" dirty="0"/>
              <a:t>energy generation and storage materials</a:t>
            </a:r>
          </a:p>
        </p:txBody>
      </p:sp>
    </p:spTree>
    <p:extLst>
      <p:ext uri="{BB962C8B-B14F-4D97-AF65-F5344CB8AC3E}">
        <p14:creationId xmlns:p14="http://schemas.microsoft.com/office/powerpoint/2010/main" val="2891911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3D8E2"/>
        </a:solidFill>
        <a:effectLst/>
      </p:bgPr>
    </p:bg>
    <p:spTree>
      <p:nvGrpSpPr>
        <p:cNvPr id="1" name=""/>
        <p:cNvGrpSpPr/>
        <p:nvPr/>
      </p:nvGrpSpPr>
      <p:grpSpPr>
        <a:xfrm>
          <a:off x="0" y="0"/>
          <a:ext cx="0" cy="0"/>
          <a:chOff x="0" y="0"/>
          <a:chExt cx="0" cy="0"/>
        </a:xfrm>
      </p:grpSpPr>
      <p:pic>
        <p:nvPicPr>
          <p:cNvPr id="16" name="Picture 15" descr="A close up of a logo&#10;&#10;Description generated with high confidence">
            <a:extLst>
              <a:ext uri="{FF2B5EF4-FFF2-40B4-BE49-F238E27FC236}">
                <a16:creationId xmlns:a16="http://schemas.microsoft.com/office/drawing/2014/main" id="{5B1E1215-C791-405B-A6B7-A8752F47A7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7645" y="4627123"/>
            <a:ext cx="2976355" cy="1978131"/>
          </a:xfrm>
          <a:prstGeom prst="rect">
            <a:avLst/>
          </a:prstGeom>
        </p:spPr>
      </p:pic>
      <p:sp>
        <p:nvSpPr>
          <p:cNvPr id="6" name="TextBox 5">
            <a:extLst>
              <a:ext uri="{FF2B5EF4-FFF2-40B4-BE49-F238E27FC236}">
                <a16:creationId xmlns:a16="http://schemas.microsoft.com/office/drawing/2014/main" id="{01B44E81-C4D5-45D4-9851-3E6515E7EF87}"/>
              </a:ext>
            </a:extLst>
          </p:cNvPr>
          <p:cNvSpPr txBox="1"/>
          <p:nvPr/>
        </p:nvSpPr>
        <p:spPr>
          <a:xfrm>
            <a:off x="808383" y="5486172"/>
            <a:ext cx="4598504" cy="369332"/>
          </a:xfrm>
          <a:prstGeom prst="rect">
            <a:avLst/>
          </a:prstGeom>
          <a:noFill/>
        </p:spPr>
        <p:txBody>
          <a:bodyPr wrap="square" rtlCol="0">
            <a:spAutoFit/>
          </a:bodyPr>
          <a:lstStyle/>
          <a:p>
            <a:r>
              <a:rPr lang="en-US" dirty="0"/>
              <a:t>catalysts, foods and personal care products</a:t>
            </a:r>
          </a:p>
        </p:txBody>
      </p:sp>
      <p:pic>
        <p:nvPicPr>
          <p:cNvPr id="8" name="Picture 7" descr="A picture containing indoor, sky&#10;&#10;Description generated with very high confidence">
            <a:extLst>
              <a:ext uri="{FF2B5EF4-FFF2-40B4-BE49-F238E27FC236}">
                <a16:creationId xmlns:a16="http://schemas.microsoft.com/office/drawing/2014/main" id="{C926BD58-67BB-4123-A4BF-CC174FC3C6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93" y="1057145"/>
            <a:ext cx="3560563" cy="3300034"/>
          </a:xfrm>
          <a:prstGeom prst="rect">
            <a:avLst/>
          </a:prstGeom>
        </p:spPr>
      </p:pic>
      <p:pic>
        <p:nvPicPr>
          <p:cNvPr id="12" name="Picture 11" descr="A picture containing appliance, wall, indoor, table&#10;&#10;Description generated with high confidence">
            <a:extLst>
              <a:ext uri="{FF2B5EF4-FFF2-40B4-BE49-F238E27FC236}">
                <a16:creationId xmlns:a16="http://schemas.microsoft.com/office/drawing/2014/main" id="{6F5CAA78-EAEB-4A41-8F0D-DF452A7523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834" y="43578"/>
            <a:ext cx="3367439" cy="4488947"/>
          </a:xfrm>
          <a:prstGeom prst="rect">
            <a:avLst/>
          </a:prstGeom>
        </p:spPr>
      </p:pic>
      <p:pic>
        <p:nvPicPr>
          <p:cNvPr id="14" name="Picture 13" descr="A picture containing object&#10;&#10;Description generated with high confidence">
            <a:extLst>
              <a:ext uri="{FF2B5EF4-FFF2-40B4-BE49-F238E27FC236}">
                <a16:creationId xmlns:a16="http://schemas.microsoft.com/office/drawing/2014/main" id="{FD1A8E54-16C5-43A3-BEB4-15D56198D2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6887" y="3504691"/>
            <a:ext cx="2857500" cy="1704975"/>
          </a:xfrm>
          <a:prstGeom prst="rect">
            <a:avLst/>
          </a:prstGeom>
        </p:spPr>
      </p:pic>
    </p:spTree>
    <p:extLst>
      <p:ext uri="{BB962C8B-B14F-4D97-AF65-F5344CB8AC3E}">
        <p14:creationId xmlns:p14="http://schemas.microsoft.com/office/powerpoint/2010/main" val="548160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3" name="Picture 2" descr="A close up of a map&#10;&#10;Description generated with high confidence">
            <a:extLst>
              <a:ext uri="{FF2B5EF4-FFF2-40B4-BE49-F238E27FC236}">
                <a16:creationId xmlns:a16="http://schemas.microsoft.com/office/drawing/2014/main" id="{76CCE151-358F-41B4-B173-A0105CC4E6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1015" y="1899550"/>
            <a:ext cx="6141968" cy="4443894"/>
          </a:xfrm>
          <a:prstGeom prst="rect">
            <a:avLst/>
          </a:prstGeom>
        </p:spPr>
      </p:pic>
      <p:sp>
        <p:nvSpPr>
          <p:cNvPr id="6" name="TextBox 5">
            <a:extLst>
              <a:ext uri="{FF2B5EF4-FFF2-40B4-BE49-F238E27FC236}">
                <a16:creationId xmlns:a16="http://schemas.microsoft.com/office/drawing/2014/main" id="{B0D9E209-27B6-40C1-8BF6-0B1C7F132CEF}"/>
              </a:ext>
            </a:extLst>
          </p:cNvPr>
          <p:cNvSpPr txBox="1"/>
          <p:nvPr/>
        </p:nvSpPr>
        <p:spPr>
          <a:xfrm>
            <a:off x="2955234" y="301281"/>
            <a:ext cx="3233531" cy="830997"/>
          </a:xfrm>
          <a:prstGeom prst="rect">
            <a:avLst/>
          </a:prstGeom>
          <a:noFill/>
        </p:spPr>
        <p:txBody>
          <a:bodyPr wrap="square" rtlCol="0">
            <a:spAutoFit/>
          </a:bodyPr>
          <a:lstStyle/>
          <a:p>
            <a:r>
              <a:rPr lang="en-US" sz="4800" dirty="0">
                <a:solidFill>
                  <a:schemeClr val="bg1"/>
                </a:solidFill>
              </a:rPr>
              <a:t>Nanoscale</a:t>
            </a:r>
          </a:p>
        </p:txBody>
      </p:sp>
      <p:sp>
        <p:nvSpPr>
          <p:cNvPr id="7" name="TextBox 6">
            <a:extLst>
              <a:ext uri="{FF2B5EF4-FFF2-40B4-BE49-F238E27FC236}">
                <a16:creationId xmlns:a16="http://schemas.microsoft.com/office/drawing/2014/main" id="{B282EECF-3207-4F11-BB35-E93B4A834D95}"/>
              </a:ext>
            </a:extLst>
          </p:cNvPr>
          <p:cNvSpPr txBox="1"/>
          <p:nvPr/>
        </p:nvSpPr>
        <p:spPr>
          <a:xfrm>
            <a:off x="2020956" y="989272"/>
            <a:ext cx="4870175" cy="646331"/>
          </a:xfrm>
          <a:prstGeom prst="rect">
            <a:avLst/>
          </a:prstGeom>
          <a:noFill/>
        </p:spPr>
        <p:txBody>
          <a:bodyPr wrap="square" rtlCol="0">
            <a:spAutoFit/>
          </a:bodyPr>
          <a:lstStyle/>
          <a:p>
            <a:r>
              <a:rPr lang="en-US" dirty="0">
                <a:solidFill>
                  <a:schemeClr val="bg1"/>
                </a:solidFill>
              </a:rPr>
              <a:t>Nanomaterials typically measure between 1nm and 1000 nm</a:t>
            </a:r>
          </a:p>
        </p:txBody>
      </p:sp>
    </p:spTree>
    <p:extLst>
      <p:ext uri="{BB962C8B-B14F-4D97-AF65-F5344CB8AC3E}">
        <p14:creationId xmlns:p14="http://schemas.microsoft.com/office/powerpoint/2010/main" val="3011662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1275B"/>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A23503-F9F4-4563-9CF9-49DF22AE2504}"/>
              </a:ext>
            </a:extLst>
          </p:cNvPr>
          <p:cNvSpPr txBox="1"/>
          <p:nvPr/>
        </p:nvSpPr>
        <p:spPr>
          <a:xfrm>
            <a:off x="1480102" y="572662"/>
            <a:ext cx="6679096" cy="646331"/>
          </a:xfrm>
          <a:prstGeom prst="rect">
            <a:avLst/>
          </a:prstGeom>
          <a:noFill/>
        </p:spPr>
        <p:txBody>
          <a:bodyPr wrap="square" rtlCol="0">
            <a:spAutoFit/>
          </a:bodyPr>
          <a:lstStyle/>
          <a:p>
            <a:r>
              <a:rPr lang="en-US" dirty="0">
                <a:solidFill>
                  <a:schemeClr val="bg1"/>
                </a:solidFill>
              </a:rPr>
              <a:t>At this size, materials begin to exhibit unique properties that affect physical, chemical, and biological behavior</a:t>
            </a:r>
          </a:p>
        </p:txBody>
      </p:sp>
      <p:pic>
        <p:nvPicPr>
          <p:cNvPr id="4" name="Picture 3">
            <a:extLst>
              <a:ext uri="{FF2B5EF4-FFF2-40B4-BE49-F238E27FC236}">
                <a16:creationId xmlns:a16="http://schemas.microsoft.com/office/drawing/2014/main" id="{F04AC834-2926-4E7E-8080-564A6AA725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711" y="1351515"/>
            <a:ext cx="6886575" cy="2962275"/>
          </a:xfrm>
          <a:prstGeom prst="rect">
            <a:avLst/>
          </a:prstGeom>
        </p:spPr>
      </p:pic>
      <p:pic>
        <p:nvPicPr>
          <p:cNvPr id="6" name="Picture 5" descr="A picture containing blue, building&#10;&#10;Description generated with high confidence">
            <a:extLst>
              <a:ext uri="{FF2B5EF4-FFF2-40B4-BE49-F238E27FC236}">
                <a16:creationId xmlns:a16="http://schemas.microsoft.com/office/drawing/2014/main" id="{D120FA13-A5F9-477C-BA45-8E4769EB90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0102" y="4075042"/>
            <a:ext cx="3251465" cy="2544625"/>
          </a:xfrm>
          <a:prstGeom prst="rect">
            <a:avLst/>
          </a:prstGeom>
        </p:spPr>
      </p:pic>
      <p:pic>
        <p:nvPicPr>
          <p:cNvPr id="8" name="Picture 7" descr="A picture containing electronics&#10;&#10;Description generated with very high confidence">
            <a:extLst>
              <a:ext uri="{FF2B5EF4-FFF2-40B4-BE49-F238E27FC236}">
                <a16:creationId xmlns:a16="http://schemas.microsoft.com/office/drawing/2014/main" id="{9904FDA3-2D78-4DA0-86F7-4C78F9D7375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692143" y="4270766"/>
            <a:ext cx="3032344" cy="2471437"/>
          </a:xfrm>
          <a:prstGeom prst="rect">
            <a:avLst/>
          </a:prstGeom>
        </p:spPr>
      </p:pic>
      <p:sp>
        <p:nvSpPr>
          <p:cNvPr id="9" name="TextBox 8">
            <a:extLst>
              <a:ext uri="{FF2B5EF4-FFF2-40B4-BE49-F238E27FC236}">
                <a16:creationId xmlns:a16="http://schemas.microsoft.com/office/drawing/2014/main" id="{DEEFD59C-3DF8-4CA0-8116-05CE9D9C22DE}"/>
              </a:ext>
            </a:extLst>
          </p:cNvPr>
          <p:cNvSpPr txBox="1"/>
          <p:nvPr/>
        </p:nvSpPr>
        <p:spPr>
          <a:xfrm rot="16200000">
            <a:off x="-1025495" y="3315090"/>
            <a:ext cx="3233531" cy="830997"/>
          </a:xfrm>
          <a:prstGeom prst="rect">
            <a:avLst/>
          </a:prstGeom>
          <a:noFill/>
        </p:spPr>
        <p:txBody>
          <a:bodyPr wrap="square" rtlCol="0">
            <a:spAutoFit/>
          </a:bodyPr>
          <a:lstStyle/>
          <a:p>
            <a:r>
              <a:rPr lang="en-US" sz="4800" dirty="0">
                <a:solidFill>
                  <a:schemeClr val="bg1"/>
                </a:solidFill>
              </a:rPr>
              <a:t>Nanoscale</a:t>
            </a:r>
          </a:p>
        </p:txBody>
      </p:sp>
    </p:spTree>
    <p:extLst>
      <p:ext uri="{BB962C8B-B14F-4D97-AF65-F5344CB8AC3E}">
        <p14:creationId xmlns:p14="http://schemas.microsoft.com/office/powerpoint/2010/main" val="2618558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CA2BF8-E641-4F41-BE32-4A0206F2263A}"/>
              </a:ext>
            </a:extLst>
          </p:cNvPr>
          <p:cNvSpPr txBox="1"/>
          <p:nvPr/>
        </p:nvSpPr>
        <p:spPr>
          <a:xfrm>
            <a:off x="1749287" y="503582"/>
            <a:ext cx="5976729" cy="830997"/>
          </a:xfrm>
          <a:prstGeom prst="rect">
            <a:avLst/>
          </a:prstGeom>
          <a:noFill/>
        </p:spPr>
        <p:txBody>
          <a:bodyPr wrap="square" rtlCol="0">
            <a:spAutoFit/>
          </a:bodyPr>
          <a:lstStyle/>
          <a:p>
            <a:pPr lvl="0"/>
            <a:r>
              <a:rPr lang="en-US" sz="4800" dirty="0">
                <a:solidFill>
                  <a:prstClr val="black"/>
                </a:solidFill>
              </a:rPr>
              <a:t>Types of Nanoparticles</a:t>
            </a:r>
          </a:p>
        </p:txBody>
      </p:sp>
      <p:sp>
        <p:nvSpPr>
          <p:cNvPr id="6" name="TextBox 5">
            <a:extLst>
              <a:ext uri="{FF2B5EF4-FFF2-40B4-BE49-F238E27FC236}">
                <a16:creationId xmlns:a16="http://schemas.microsoft.com/office/drawing/2014/main" id="{7559802F-8119-4B1A-94D1-3F0F9CC70A45}"/>
              </a:ext>
            </a:extLst>
          </p:cNvPr>
          <p:cNvSpPr txBox="1"/>
          <p:nvPr/>
        </p:nvSpPr>
        <p:spPr>
          <a:xfrm>
            <a:off x="1861930" y="1368980"/>
            <a:ext cx="5420139" cy="1015663"/>
          </a:xfrm>
          <a:prstGeom prst="rect">
            <a:avLst/>
          </a:prstGeom>
          <a:noFill/>
        </p:spPr>
        <p:txBody>
          <a:bodyPr wrap="square" rtlCol="0">
            <a:spAutoFit/>
          </a:bodyPr>
          <a:lstStyle/>
          <a:p>
            <a:r>
              <a:rPr lang="en-US" dirty="0"/>
              <a:t>Nanomaterials  can be categorized in 4 major types:</a:t>
            </a:r>
          </a:p>
          <a:p>
            <a:endParaRPr lang="en-US" dirty="0"/>
          </a:p>
          <a:p>
            <a:pPr algn="ctr"/>
            <a:r>
              <a:rPr lang="en-US" sz="2400" b="1" dirty="0"/>
              <a:t>CARBON-BASED</a:t>
            </a:r>
          </a:p>
        </p:txBody>
      </p:sp>
      <p:pic>
        <p:nvPicPr>
          <p:cNvPr id="8" name="Picture 7" descr="A close up of a logo&#10;&#10;Description generated with high confidence">
            <a:extLst>
              <a:ext uri="{FF2B5EF4-FFF2-40B4-BE49-F238E27FC236}">
                <a16:creationId xmlns:a16="http://schemas.microsoft.com/office/drawing/2014/main" id="{4FE402D7-97BE-4154-8E09-FC506D1150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424" y="2493686"/>
            <a:ext cx="6915150" cy="3381375"/>
          </a:xfrm>
          <a:prstGeom prst="rect">
            <a:avLst/>
          </a:prstGeom>
        </p:spPr>
      </p:pic>
    </p:spTree>
    <p:extLst>
      <p:ext uri="{BB962C8B-B14F-4D97-AF65-F5344CB8AC3E}">
        <p14:creationId xmlns:p14="http://schemas.microsoft.com/office/powerpoint/2010/main" val="825761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E50A12-4149-43FE-92AE-B4B2DC273618}"/>
              </a:ext>
            </a:extLst>
          </p:cNvPr>
          <p:cNvSpPr/>
          <p:nvPr/>
        </p:nvSpPr>
        <p:spPr>
          <a:xfrm>
            <a:off x="3379305" y="686664"/>
            <a:ext cx="2120348" cy="461665"/>
          </a:xfrm>
          <a:prstGeom prst="rect">
            <a:avLst/>
          </a:prstGeom>
        </p:spPr>
        <p:txBody>
          <a:bodyPr wrap="square">
            <a:spAutoFit/>
          </a:bodyPr>
          <a:lstStyle/>
          <a:p>
            <a:pPr algn="ctr"/>
            <a:r>
              <a:rPr lang="en-US" sz="2400" b="1" dirty="0"/>
              <a:t>METAL-BASED</a:t>
            </a:r>
          </a:p>
        </p:txBody>
      </p:sp>
      <p:pic>
        <p:nvPicPr>
          <p:cNvPr id="4" name="Picture 3" descr="A picture containing screenshot&#10;&#10;Description generated with high confidence">
            <a:extLst>
              <a:ext uri="{FF2B5EF4-FFF2-40B4-BE49-F238E27FC236}">
                <a16:creationId xmlns:a16="http://schemas.microsoft.com/office/drawing/2014/main" id="{E0E06722-639E-4464-86AB-2862C14F73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200" y="1656521"/>
            <a:ext cx="6451600" cy="4419600"/>
          </a:xfrm>
          <a:prstGeom prst="rect">
            <a:avLst/>
          </a:prstGeom>
        </p:spPr>
      </p:pic>
    </p:spTree>
    <p:extLst>
      <p:ext uri="{BB962C8B-B14F-4D97-AF65-F5344CB8AC3E}">
        <p14:creationId xmlns:p14="http://schemas.microsoft.com/office/powerpoint/2010/main" val="37406835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27491</TotalTime>
  <Words>955</Words>
  <Application>Microsoft Office PowerPoint</Application>
  <PresentationFormat>On-screen Show (4:3)</PresentationFormat>
  <Paragraphs>111</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Abadi Extra Light</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Photocatalysis  photo = light catalysis = using a catalyst  catalyst = decreases activation energy to speed up a reaction  </vt:lpstr>
      <vt:lpstr>PowerPoint Presentation</vt:lpstr>
      <vt:lpstr>PowerPoint Presentation</vt:lpstr>
      <vt:lpstr>Titanium Dioxide Nanoparticle Photocatalytic Activity</vt:lpstr>
      <vt:lpstr>Photocatalytic Process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Photocatalysis</dc:title>
  <dc:creator>Josie</dc:creator>
  <cp:lastModifiedBy>Ariana Morales Garcia</cp:lastModifiedBy>
  <cp:revision>67</cp:revision>
  <dcterms:created xsi:type="dcterms:W3CDTF">2018-01-23T16:07:03Z</dcterms:created>
  <dcterms:modified xsi:type="dcterms:W3CDTF">2023-06-22T15:57:42Z</dcterms:modified>
</cp:coreProperties>
</file>