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9"/>
  </p:notesMasterIdLst>
  <p:sldIdLst>
    <p:sldId id="281" r:id="rId2"/>
    <p:sldId id="257" r:id="rId3"/>
    <p:sldId id="270" r:id="rId4"/>
    <p:sldId id="258" r:id="rId5"/>
    <p:sldId id="259" r:id="rId6"/>
    <p:sldId id="260" r:id="rId7"/>
    <p:sldId id="261" r:id="rId8"/>
    <p:sldId id="264" r:id="rId9"/>
    <p:sldId id="263" r:id="rId10"/>
    <p:sldId id="262" r:id="rId11"/>
    <p:sldId id="265" r:id="rId12"/>
    <p:sldId id="266" r:id="rId13"/>
    <p:sldId id="267" r:id="rId14"/>
    <p:sldId id="279" r:id="rId15"/>
    <p:sldId id="280" r:id="rId16"/>
    <p:sldId id="268"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3"/>
  </p:normalViewPr>
  <p:slideViewPr>
    <p:cSldViewPr snapToGrid="0" snapToObjects="1">
      <p:cViewPr varScale="1">
        <p:scale>
          <a:sx n="77" d="100"/>
          <a:sy n="77" d="100"/>
        </p:scale>
        <p:origin x="2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4EFB1-205E-45F8-99F5-AAF25E36BB25}" type="datetimeFigureOut">
              <a:rPr lang="en-US" smtClean="0"/>
              <a:t>9/16/2020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F125D-CC1B-47A3-B1F4-035619ADB18A}" type="slidenum">
              <a:rPr lang="en-US" smtClean="0"/>
              <a:t>‹#›</a:t>
            </a:fld>
            <a:endParaRPr lang="en-US"/>
          </a:p>
        </p:txBody>
      </p:sp>
    </p:spTree>
    <p:extLst>
      <p:ext uri="{BB962C8B-B14F-4D97-AF65-F5344CB8AC3E}">
        <p14:creationId xmlns:p14="http://schemas.microsoft.com/office/powerpoint/2010/main" val="3535969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48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06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2048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84848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9867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3511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61623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978616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941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17983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43167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81237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896432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593831005"/>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9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61833" y="1"/>
            <a:ext cx="12253836" cy="7251401"/>
          </a:xfrm>
          <a:prstGeom prst="rect">
            <a:avLst/>
          </a:prstGeom>
          <a:noFill/>
          <a:ln>
            <a:noFill/>
          </a:ln>
        </p:spPr>
      </p:pic>
      <p:pic>
        <p:nvPicPr>
          <p:cNvPr id="55" name="Google Shape;55;p13"/>
          <p:cNvPicPr preferRelativeResize="0"/>
          <p:nvPr/>
        </p:nvPicPr>
        <p:blipFill>
          <a:blip r:embed="rId4">
            <a:alphaModFix/>
          </a:blip>
          <a:stretch>
            <a:fillRect/>
          </a:stretch>
        </p:blipFill>
        <p:spPr>
          <a:xfrm>
            <a:off x="996599" y="1438380"/>
            <a:ext cx="10198803" cy="1566200"/>
          </a:xfrm>
          <a:prstGeom prst="rect">
            <a:avLst/>
          </a:prstGeom>
          <a:noFill/>
          <a:ln>
            <a:noFill/>
          </a:ln>
        </p:spPr>
      </p:pic>
      <p:pic>
        <p:nvPicPr>
          <p:cNvPr id="56" name="Google Shape;56;p13"/>
          <p:cNvPicPr preferRelativeResize="0"/>
          <p:nvPr/>
        </p:nvPicPr>
        <p:blipFill>
          <a:blip r:embed="rId5">
            <a:alphaModFix/>
          </a:blip>
          <a:stretch>
            <a:fillRect/>
          </a:stretch>
        </p:blipFill>
        <p:spPr>
          <a:xfrm>
            <a:off x="214048" y="6218234"/>
            <a:ext cx="11763904" cy="536367"/>
          </a:xfrm>
          <a:prstGeom prst="rect">
            <a:avLst/>
          </a:prstGeom>
          <a:noFill/>
          <a:ln>
            <a:noFill/>
          </a:ln>
        </p:spPr>
      </p:pic>
      <p:pic>
        <p:nvPicPr>
          <p:cNvPr id="57" name="Google Shape;57;p13"/>
          <p:cNvPicPr preferRelativeResize="0"/>
          <p:nvPr/>
        </p:nvPicPr>
        <p:blipFill>
          <a:blip r:embed="rId6">
            <a:alphaModFix/>
          </a:blip>
          <a:stretch>
            <a:fillRect/>
          </a:stretch>
        </p:blipFill>
        <p:spPr>
          <a:xfrm>
            <a:off x="645951" y="3560267"/>
            <a:ext cx="10900100" cy="1085300"/>
          </a:xfrm>
          <a:prstGeom prst="rect">
            <a:avLst/>
          </a:prstGeom>
          <a:noFill/>
          <a:ln>
            <a:noFill/>
          </a:ln>
        </p:spPr>
      </p:pic>
      <p:sp>
        <p:nvSpPr>
          <p:cNvPr id="58" name="Google Shape;58;p13"/>
          <p:cNvSpPr txBox="1"/>
          <p:nvPr/>
        </p:nvSpPr>
        <p:spPr>
          <a:xfrm>
            <a:off x="1038742" y="3825226"/>
            <a:ext cx="9890400" cy="407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b="1" kern="0" dirty="0" smtClean="0">
                <a:solidFill>
                  <a:srgbClr val="FFFFFF"/>
                </a:solidFill>
                <a:latin typeface="Open Sans"/>
                <a:ea typeface="Open Sans"/>
                <a:cs typeface="Open Sans"/>
                <a:sym typeface="Open Sans"/>
              </a:rPr>
              <a:t>THE WATER AROUND US</a:t>
            </a:r>
            <a:endParaRPr sz="2133" b="1" kern="0" dirty="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1766668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058778" y="208547"/>
            <a:ext cx="10717621" cy="1148420"/>
          </a:xfrm>
        </p:spPr>
        <p:txBody>
          <a:bodyPr/>
          <a:lstStyle/>
          <a:p>
            <a:r>
              <a:rPr lang="en-US" b="1" dirty="0"/>
              <a:t>River – A large stream of water that runs into a lake, sea or another river.</a:t>
            </a: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793" y="1356967"/>
            <a:ext cx="6321468" cy="4741101"/>
          </a:xfrm>
          <a:prstGeom prst="rect">
            <a:avLst/>
          </a:prstGeom>
        </p:spPr>
      </p:pic>
    </p:spTree>
    <p:extLst>
      <p:ext uri="{BB962C8B-B14F-4D97-AF65-F5344CB8AC3E}">
        <p14:creationId xmlns:p14="http://schemas.microsoft.com/office/powerpoint/2010/main" val="2514731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315452" y="593367"/>
            <a:ext cx="10460947" cy="763600"/>
          </a:xfrm>
        </p:spPr>
        <p:txBody>
          <a:bodyPr/>
          <a:lstStyle/>
          <a:p>
            <a:r>
              <a:rPr lang="en-US" b="1" dirty="0"/>
              <a:t>Lake – a large body of water surrounded by land</a:t>
            </a: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141" y="1356967"/>
            <a:ext cx="6070947" cy="4553210"/>
          </a:xfrm>
          <a:prstGeom prst="rect">
            <a:avLst/>
          </a:prstGeom>
        </p:spPr>
      </p:pic>
    </p:spTree>
    <p:extLst>
      <p:ext uri="{BB962C8B-B14F-4D97-AF65-F5344CB8AC3E}">
        <p14:creationId xmlns:p14="http://schemas.microsoft.com/office/powerpoint/2010/main" val="384054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030286" y="210207"/>
            <a:ext cx="10131425" cy="878637"/>
          </a:xfrm>
        </p:spPr>
        <p:txBody>
          <a:bodyPr/>
          <a:lstStyle/>
          <a:p>
            <a:r>
              <a:rPr lang="en-US" b="1" dirty="0"/>
              <a:t>O</a:t>
            </a:r>
            <a:r>
              <a:rPr lang="en-US" b="1" dirty="0" smtClean="0"/>
              <a:t>cean </a:t>
            </a:r>
            <a:r>
              <a:rPr lang="en-US" b="1" dirty="0"/>
              <a:t>– a </a:t>
            </a:r>
            <a:r>
              <a:rPr lang="en-US" b="1" dirty="0" smtClean="0"/>
              <a:t>large expanse of sea</a:t>
            </a:r>
            <a:endParaRPr lang="en-US" b="1" dirty="0"/>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108" y="1088844"/>
            <a:ext cx="6258838" cy="4694129"/>
          </a:xfrm>
          <a:prstGeom prst="rect">
            <a:avLst/>
          </a:prstGeom>
        </p:spPr>
      </p:pic>
    </p:spTree>
    <p:extLst>
      <p:ext uri="{BB962C8B-B14F-4D97-AF65-F5344CB8AC3E}">
        <p14:creationId xmlns:p14="http://schemas.microsoft.com/office/powerpoint/2010/main" val="147506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A10D-FAF8-AD47-BADF-39AFB6B07855}"/>
              </a:ext>
            </a:extLst>
          </p:cNvPr>
          <p:cNvSpPr>
            <a:spLocks noGrp="1"/>
          </p:cNvSpPr>
          <p:nvPr>
            <p:ph type="title"/>
          </p:nvPr>
        </p:nvSpPr>
        <p:spPr/>
        <p:txBody>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Time to explore!</a:t>
            </a:r>
          </a:p>
        </p:txBody>
      </p:sp>
      <p:sp>
        <p:nvSpPr>
          <p:cNvPr id="3" name="Content Placeholder 2">
            <a:extLst>
              <a:ext uri="{FF2B5EF4-FFF2-40B4-BE49-F238E27FC236}">
                <a16:creationId xmlns:a16="http://schemas.microsoft.com/office/drawing/2014/main" id="{6CE29356-5CAD-4444-B890-C295A238BE7B}"/>
              </a:ext>
            </a:extLst>
          </p:cNvPr>
          <p:cNvSpPr>
            <a:spLocks noGrp="1"/>
          </p:cNvSpPr>
          <p:nvPr>
            <p:ph idx="1"/>
          </p:nvPr>
        </p:nvSpPr>
        <p:spPr>
          <a:xfrm>
            <a:off x="415600" y="1399042"/>
            <a:ext cx="11360800" cy="1844842"/>
          </a:xfrm>
        </p:spPr>
        <p:txBody>
          <a:bodyPr>
            <a:normAutofit fontScale="92500"/>
          </a:bodyPr>
          <a:lstStyle/>
          <a:p>
            <a:pPr marL="114300" indent="0">
              <a:buNone/>
            </a:pP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 will be assigned a type of water source to design and build a model with the items and materials available. Plan with your group for what materials you need (5 minutes).</a:t>
            </a:r>
          </a:p>
        </p:txBody>
      </p:sp>
      <p:pic>
        <p:nvPicPr>
          <p:cNvPr id="4"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sp>
        <p:nvSpPr>
          <p:cNvPr id="5" name="Rectangle 4"/>
          <p:cNvSpPr/>
          <p:nvPr/>
        </p:nvSpPr>
        <p:spPr>
          <a:xfrm>
            <a:off x="2245894" y="3404305"/>
            <a:ext cx="6096000" cy="2062103"/>
          </a:xfrm>
          <a:prstGeom prst="rect">
            <a:avLst/>
          </a:prstGeom>
        </p:spPr>
        <p:txBody>
          <a:bodyPr>
            <a:spAutoFit/>
          </a:bodyPr>
          <a:lstStyle/>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Sand (500 mL)</a:t>
            </a:r>
          </a:p>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Dirt (500 mL)</a:t>
            </a:r>
          </a:p>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Clay</a:t>
            </a:r>
          </a:p>
          <a:p>
            <a:pPr marL="457200" indent="-457200">
              <a:buFont typeface="Arial" panose="020B0604020202020204" pitchFamily="34" charset="0"/>
              <a:buChar char="•"/>
            </a:pPr>
            <a:r>
              <a:rPr lang="en-US" sz="3200" b="1" dirty="0">
                <a:latin typeface="Open Sans" panose="020B0606030504020204" pitchFamily="34" charset="0"/>
                <a:ea typeface="Open Sans" panose="020B0606030504020204" pitchFamily="34" charset="0"/>
                <a:cs typeface="Open Sans" panose="020B0606030504020204" pitchFamily="34" charset="0"/>
              </a:rPr>
              <a:t>Water (500 mL)</a:t>
            </a:r>
          </a:p>
        </p:txBody>
      </p:sp>
    </p:spTree>
    <p:extLst>
      <p:ext uri="{BB962C8B-B14F-4D97-AF65-F5344CB8AC3E}">
        <p14:creationId xmlns:p14="http://schemas.microsoft.com/office/powerpoint/2010/main" val="3536290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A10D-FAF8-AD47-BADF-39AFB6B07855}"/>
              </a:ext>
            </a:extLst>
          </p:cNvPr>
          <p:cNvSpPr>
            <a:spLocks noGrp="1"/>
          </p:cNvSpPr>
          <p:nvPr>
            <p:ph type="title"/>
          </p:nvPr>
        </p:nvSpPr>
        <p:spPr/>
        <p:txBody>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Lab safety!</a:t>
            </a:r>
          </a:p>
        </p:txBody>
      </p:sp>
      <p:sp>
        <p:nvSpPr>
          <p:cNvPr id="3" name="Content Placeholder 2">
            <a:extLst>
              <a:ext uri="{FF2B5EF4-FFF2-40B4-BE49-F238E27FC236}">
                <a16:creationId xmlns:a16="http://schemas.microsoft.com/office/drawing/2014/main" id="{6CE29356-5CAD-4444-B890-C295A238BE7B}"/>
              </a:ext>
            </a:extLst>
          </p:cNvPr>
          <p:cNvSpPr>
            <a:spLocks noGrp="1"/>
          </p:cNvSpPr>
          <p:nvPr>
            <p:ph idx="1"/>
          </p:nvPr>
        </p:nvSpPr>
        <p:spPr/>
        <p:txBody>
          <a:bodyPr>
            <a:normAutofit/>
          </a:bodyPr>
          <a:lstStyle/>
          <a:p>
            <a:pPr marL="114300" indent="0">
              <a:buNone/>
            </a:pP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Before we gather our materials, what equipment do we need to protect ourselves?</a:t>
            </a:r>
          </a:p>
        </p:txBody>
      </p:sp>
      <p:pic>
        <p:nvPicPr>
          <p:cNvPr id="4"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spTree>
    <p:extLst>
      <p:ext uri="{BB962C8B-B14F-4D97-AF65-F5344CB8AC3E}">
        <p14:creationId xmlns:p14="http://schemas.microsoft.com/office/powerpoint/2010/main" val="1903716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1085-8C8A-CE48-BB29-9075F85A9B04}"/>
              </a:ext>
            </a:extLst>
          </p:cNvPr>
          <p:cNvSpPr>
            <a:spLocks noGrp="1"/>
          </p:cNvSpPr>
          <p:nvPr>
            <p:ph type="title"/>
          </p:nvPr>
        </p:nvSpPr>
        <p:spPr/>
        <p:txBody>
          <a:bodyPr/>
          <a:lstStyle/>
          <a:p>
            <a:r>
              <a:rPr lang="en-US" sz="3200" b="1" dirty="0">
                <a:latin typeface="Open Sans" panose="020B0606030504020204"/>
              </a:rPr>
              <a:t>Time to create!</a:t>
            </a:r>
          </a:p>
        </p:txBody>
      </p:sp>
      <p:sp>
        <p:nvSpPr>
          <p:cNvPr id="3" name="Content Placeholder 2">
            <a:extLst>
              <a:ext uri="{FF2B5EF4-FFF2-40B4-BE49-F238E27FC236}">
                <a16:creationId xmlns:a16="http://schemas.microsoft.com/office/drawing/2014/main" id="{87AA3437-8E77-A44E-9E96-4E9E9C566D80}"/>
              </a:ext>
            </a:extLst>
          </p:cNvPr>
          <p:cNvSpPr>
            <a:spLocks noGrp="1"/>
          </p:cNvSpPr>
          <p:nvPr>
            <p:ph idx="1"/>
          </p:nvPr>
        </p:nvSpPr>
        <p:spPr>
          <a:xfrm>
            <a:off x="415600" y="1268778"/>
            <a:ext cx="11360800" cy="4555200"/>
          </a:xfrm>
        </p:spPr>
        <p:txBody>
          <a:bodyPr>
            <a:normAutofit/>
          </a:bodyPr>
          <a:lstStyle/>
          <a:p>
            <a:r>
              <a:rPr lang="en-US" sz="3200" b="1" dirty="0">
                <a:solidFill>
                  <a:schemeClr val="tx1"/>
                </a:solidFill>
                <a:latin typeface="Open Sans" panose="020B0606030504020204"/>
              </a:rPr>
              <a:t>We will work on our models for the next 10 to 15 minutes. Our goal is to make our models as close to what the water sources look like in real life!</a:t>
            </a:r>
          </a:p>
        </p:txBody>
      </p:sp>
      <p:pic>
        <p:nvPicPr>
          <p:cNvPr id="4"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spTree>
    <p:extLst>
      <p:ext uri="{BB962C8B-B14F-4D97-AF65-F5344CB8AC3E}">
        <p14:creationId xmlns:p14="http://schemas.microsoft.com/office/powerpoint/2010/main" val="103366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1085-8C8A-CE48-BB29-9075F85A9B04}"/>
              </a:ext>
            </a:extLst>
          </p:cNvPr>
          <p:cNvSpPr>
            <a:spLocks noGrp="1"/>
          </p:cNvSpPr>
          <p:nvPr>
            <p:ph type="title"/>
          </p:nvPr>
        </p:nvSpPr>
        <p:spPr>
          <a:xfrm>
            <a:off x="685800" y="387450"/>
            <a:ext cx="10131425" cy="1456267"/>
          </a:xfrm>
        </p:spPr>
        <p:txBody>
          <a:bodyPr/>
          <a:lstStyle/>
          <a:p>
            <a:r>
              <a:rPr lang="en-US" sz="3200" b="1" dirty="0">
                <a:latin typeface="Open Sans" panose="020B0606030504020204"/>
              </a:rPr>
              <a:t>Time to share!</a:t>
            </a:r>
          </a:p>
        </p:txBody>
      </p:sp>
      <p:sp>
        <p:nvSpPr>
          <p:cNvPr id="3" name="Content Placeholder 2">
            <a:extLst>
              <a:ext uri="{FF2B5EF4-FFF2-40B4-BE49-F238E27FC236}">
                <a16:creationId xmlns:a16="http://schemas.microsoft.com/office/drawing/2014/main" id="{87AA3437-8E77-A44E-9E96-4E9E9C566D80}"/>
              </a:ext>
            </a:extLst>
          </p:cNvPr>
          <p:cNvSpPr>
            <a:spLocks noGrp="1"/>
          </p:cNvSpPr>
          <p:nvPr>
            <p:ph idx="1"/>
          </p:nvPr>
        </p:nvSpPr>
        <p:spPr>
          <a:xfrm>
            <a:off x="669637" y="1243353"/>
            <a:ext cx="10752342" cy="4605574"/>
          </a:xfrm>
        </p:spPr>
        <p:txBody>
          <a:bodyPr>
            <a:normAutofit/>
          </a:bodyPr>
          <a:lstStyle/>
          <a:p>
            <a:r>
              <a:rPr lang="en-US" sz="3200" b="1" dirty="0">
                <a:latin typeface="Open Sans" panose="020B0606030504020204"/>
              </a:rPr>
              <a:t>We will share our models of our sources of water. </a:t>
            </a:r>
          </a:p>
          <a:p>
            <a:r>
              <a:rPr lang="en-US" sz="3200" b="1" dirty="0">
                <a:latin typeface="Open Sans" panose="020B0606030504020204"/>
              </a:rPr>
              <a:t>What are the characteristics of your water model? </a:t>
            </a:r>
          </a:p>
          <a:p>
            <a:r>
              <a:rPr lang="en-US" sz="3200" b="1" dirty="0">
                <a:latin typeface="Open Sans" panose="020B0606030504020204"/>
              </a:rPr>
              <a:t>Is it fresh water or salt water? </a:t>
            </a:r>
          </a:p>
          <a:p>
            <a:r>
              <a:rPr lang="en-US" sz="3200" b="1" dirty="0">
                <a:latin typeface="Open Sans" panose="020B0606030504020204"/>
              </a:rPr>
              <a:t>Can we drink from your water source?</a:t>
            </a:r>
          </a:p>
        </p:txBody>
      </p:sp>
      <p:pic>
        <p:nvPicPr>
          <p:cNvPr id="4"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spTree>
    <p:extLst>
      <p:ext uri="{BB962C8B-B14F-4D97-AF65-F5344CB8AC3E}">
        <p14:creationId xmlns:p14="http://schemas.microsoft.com/office/powerpoint/2010/main" val="1624583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31085-8C8A-CE48-BB29-9075F85A9B04}"/>
              </a:ext>
            </a:extLst>
          </p:cNvPr>
          <p:cNvSpPr>
            <a:spLocks noGrp="1"/>
          </p:cNvSpPr>
          <p:nvPr>
            <p:ph type="title"/>
          </p:nvPr>
        </p:nvSpPr>
        <p:spPr/>
        <p:txBody>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Exit ticket</a:t>
            </a:r>
          </a:p>
        </p:txBody>
      </p:sp>
      <p:sp>
        <p:nvSpPr>
          <p:cNvPr id="3" name="Content Placeholder 2">
            <a:extLst>
              <a:ext uri="{FF2B5EF4-FFF2-40B4-BE49-F238E27FC236}">
                <a16:creationId xmlns:a16="http://schemas.microsoft.com/office/drawing/2014/main" id="{87AA3437-8E77-A44E-9E96-4E9E9C566D80}"/>
              </a:ext>
            </a:extLst>
          </p:cNvPr>
          <p:cNvSpPr>
            <a:spLocks noGrp="1"/>
          </p:cNvSpPr>
          <p:nvPr>
            <p:ph idx="1"/>
          </p:nvPr>
        </p:nvSpPr>
        <p:spPr>
          <a:xfrm>
            <a:off x="415600" y="987800"/>
            <a:ext cx="11360800" cy="4555200"/>
          </a:xfrm>
        </p:spPr>
        <p:txBody>
          <a:bodyPr>
            <a:normAutofit/>
          </a:bodyPr>
          <a:lstStyle/>
          <a:p>
            <a:r>
              <a:rPr lang="en-US" sz="3200" b="1" dirty="0" smtClean="0">
                <a:solidFill>
                  <a:schemeClr val="tx1"/>
                </a:solidFill>
                <a:latin typeface="Open Sans" panose="020B0606030504020204"/>
              </a:rPr>
              <a:t>Each </a:t>
            </a:r>
            <a:r>
              <a:rPr lang="en-US" sz="3200" b="1" dirty="0">
                <a:solidFill>
                  <a:schemeClr val="tx1"/>
                </a:solidFill>
                <a:latin typeface="Open Sans" panose="020B0606030504020204"/>
              </a:rPr>
              <a:t>student needs an exit ticket. Please answer the questions and turn them in when you have completed it. If you need help, please raise your hand.</a:t>
            </a:r>
          </a:p>
        </p:txBody>
      </p:sp>
      <p:pic>
        <p:nvPicPr>
          <p:cNvPr id="4"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spTree>
    <p:extLst>
      <p:ext uri="{BB962C8B-B14F-4D97-AF65-F5344CB8AC3E}">
        <p14:creationId xmlns:p14="http://schemas.microsoft.com/office/powerpoint/2010/main" val="3335911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47418" y="2375338"/>
            <a:ext cx="5538679" cy="2276873"/>
          </a:xfrm>
        </p:spPr>
        <p:txBody>
          <a:bodyPr>
            <a:no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Where have you seen water outside?</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b="1" dirty="0">
                <a:latin typeface="Open Sans" panose="020B0606030504020204" pitchFamily="34" charset="0"/>
                <a:ea typeface="Open Sans" panose="020B0606030504020204" pitchFamily="34" charset="0"/>
                <a:cs typeface="Open Sans" panose="020B0606030504020204" pitchFamily="34" charset="0"/>
              </a:rPr>
              <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b="1" dirty="0">
                <a:latin typeface="Open Sans" panose="020B0606030504020204" pitchFamily="34" charset="0"/>
                <a:ea typeface="Open Sans" panose="020B0606030504020204" pitchFamily="34" charset="0"/>
                <a:cs typeface="Open Sans" panose="020B0606030504020204" pitchFamily="34" charset="0"/>
              </a:rPr>
              <a:t>(Let’s think </a:t>
            </a:r>
            <a:r>
              <a:rPr lang="en-US" sz="2400" b="1" dirty="0" smtClean="0">
                <a:latin typeface="Open Sans" panose="020B0606030504020204" pitchFamily="34" charset="0"/>
                <a:ea typeface="Open Sans" panose="020B0606030504020204" pitchFamily="34" charset="0"/>
                <a:cs typeface="Open Sans" panose="020B0606030504020204" pitchFamily="34" charset="0"/>
              </a:rPr>
              <a:t>about this for a minute</a:t>
            </a:r>
            <a:r>
              <a:rPr lang="en-US" sz="2400" b="1" dirty="0">
                <a:latin typeface="Open Sans" panose="020B0606030504020204" pitchFamily="34" charset="0"/>
                <a:ea typeface="Open Sans" panose="020B0606030504020204" pitchFamily="34" charset="0"/>
                <a:cs typeface="Open Sans" panose="020B0606030504020204" pitchFamily="34" charset="0"/>
              </a:rPr>
              <a:t>. R</a:t>
            </a:r>
            <a:r>
              <a:rPr lang="en-US" sz="2400" b="1" dirty="0" smtClean="0">
                <a:latin typeface="Open Sans" panose="020B0606030504020204" pitchFamily="34" charset="0"/>
                <a:ea typeface="Open Sans" panose="020B0606030504020204" pitchFamily="34" charset="0"/>
                <a:cs typeface="Open Sans" panose="020B0606030504020204" pitchFamily="34" charset="0"/>
              </a:rPr>
              <a:t>aise </a:t>
            </a:r>
            <a:r>
              <a:rPr lang="en-US" sz="2400" b="1" dirty="0">
                <a:latin typeface="Open Sans" panose="020B0606030504020204" pitchFamily="34" charset="0"/>
                <a:ea typeface="Open Sans" panose="020B0606030504020204" pitchFamily="34" charset="0"/>
                <a:cs typeface="Open Sans" panose="020B0606030504020204" pitchFamily="34" charset="0"/>
              </a:rPr>
              <a:t>your hand to share your answer)</a:t>
            </a:r>
          </a:p>
        </p:txBody>
      </p:sp>
      <p:pic>
        <p:nvPicPr>
          <p:cNvPr id="4"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10758" y="1151328"/>
            <a:ext cx="5402713" cy="4052035"/>
          </a:xfrm>
          <a:prstGeom prst="rect">
            <a:avLst/>
          </a:prstGeom>
        </p:spPr>
      </p:pic>
    </p:spTree>
    <p:extLst>
      <p:ext uri="{BB962C8B-B14F-4D97-AF65-F5344CB8AC3E}">
        <p14:creationId xmlns:p14="http://schemas.microsoft.com/office/powerpoint/2010/main" val="156858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47418" y="2375338"/>
            <a:ext cx="11214265" cy="2974428"/>
          </a:xfrm>
        </p:spPr>
        <p:txBody>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What makes </a:t>
            </a:r>
            <a:r>
              <a:rPr lang="en-US" sz="2400" b="1" dirty="0" smtClean="0">
                <a:latin typeface="Open Sans" panose="020B0606030504020204" pitchFamily="34" charset="0"/>
                <a:ea typeface="Open Sans" panose="020B0606030504020204" pitchFamily="34" charset="0"/>
                <a:cs typeface="Open Sans" panose="020B0606030504020204" pitchFamily="34" charset="0"/>
              </a:rPr>
              <a:t>natural </a:t>
            </a:r>
            <a:r>
              <a:rPr lang="en-US" sz="2400" b="1" dirty="0">
                <a:latin typeface="Open Sans" panose="020B0606030504020204" pitchFamily="34" charset="0"/>
                <a:ea typeface="Open Sans" panose="020B0606030504020204" pitchFamily="34" charset="0"/>
                <a:cs typeface="Open Sans" panose="020B0606030504020204" pitchFamily="34" charset="0"/>
              </a:rPr>
              <a:t>water sources </a:t>
            </a:r>
            <a:r>
              <a:rPr lang="en-US" sz="2400" b="1" dirty="0" smtClean="0">
                <a:latin typeface="Open Sans" panose="020B0606030504020204" pitchFamily="34" charset="0"/>
                <a:ea typeface="Open Sans" panose="020B0606030504020204" pitchFamily="34" charset="0"/>
                <a:cs typeface="Open Sans" panose="020B0606030504020204" pitchFamily="34" charset="0"/>
              </a:rPr>
              <a:t>different from human-made sources?</a:t>
            </a:r>
            <a:r>
              <a:rPr lang="en-US" sz="2400" b="1" dirty="0">
                <a:latin typeface="Open Sans" panose="020B0606030504020204" pitchFamily="34" charset="0"/>
                <a:ea typeface="Open Sans" panose="020B0606030504020204" pitchFamily="34" charset="0"/>
                <a:cs typeface="Open Sans" panose="020B0606030504020204" pitchFamily="34" charset="0"/>
              </a:rPr>
              <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b="1" dirty="0">
                <a:latin typeface="Open Sans" panose="020B0606030504020204" pitchFamily="34" charset="0"/>
                <a:ea typeface="Open Sans" panose="020B0606030504020204" pitchFamily="34" charset="0"/>
                <a:cs typeface="Open Sans" panose="020B0606030504020204" pitchFamily="34" charset="0"/>
              </a:rPr>
              <a:t/>
            </a:r>
            <a:br>
              <a:rPr lang="en-US" sz="2400" b="1" dirty="0">
                <a:latin typeface="Open Sans" panose="020B0606030504020204" pitchFamily="34" charset="0"/>
                <a:ea typeface="Open Sans" panose="020B0606030504020204" pitchFamily="34" charset="0"/>
                <a:cs typeface="Open Sans" panose="020B0606030504020204" pitchFamily="34" charset="0"/>
              </a:rPr>
            </a:br>
            <a:r>
              <a:rPr lang="en-US" sz="2400" b="1" dirty="0" smtClean="0">
                <a:latin typeface="Open Sans" panose="020B0606030504020204" pitchFamily="34" charset="0"/>
                <a:ea typeface="Open Sans" panose="020B0606030504020204" pitchFamily="34" charset="0"/>
                <a:cs typeface="Open Sans" panose="020B0606030504020204" pitchFamily="34" charset="0"/>
              </a:rPr>
              <a:t>(You </a:t>
            </a:r>
            <a:r>
              <a:rPr lang="en-US" sz="2400" b="1" dirty="0">
                <a:latin typeface="Open Sans" panose="020B0606030504020204" pitchFamily="34" charset="0"/>
                <a:ea typeface="Open Sans" panose="020B0606030504020204" pitchFamily="34" charset="0"/>
                <a:cs typeface="Open Sans" panose="020B0606030504020204" pitchFamily="34" charset="0"/>
              </a:rPr>
              <a:t>have 2 minutes to discuss </a:t>
            </a:r>
            <a:r>
              <a:rPr lang="en-US" sz="2400" b="1" dirty="0" smtClean="0">
                <a:latin typeface="Open Sans" panose="020B0606030504020204" pitchFamily="34" charset="0"/>
                <a:ea typeface="Open Sans" panose="020B0606030504020204" pitchFamily="34" charset="0"/>
                <a:cs typeface="Open Sans" panose="020B0606030504020204" pitchFamily="34" charset="0"/>
              </a:rPr>
              <a:t>this with </a:t>
            </a:r>
            <a:r>
              <a:rPr lang="en-US" sz="2400" b="1" dirty="0">
                <a:latin typeface="Open Sans" panose="020B0606030504020204" pitchFamily="34" charset="0"/>
                <a:ea typeface="Open Sans" panose="020B0606030504020204" pitchFamily="34" charset="0"/>
                <a:cs typeface="Open Sans" panose="020B0606030504020204" pitchFamily="34" charset="0"/>
              </a:rPr>
              <a:t>your </a:t>
            </a:r>
            <a:r>
              <a:rPr lang="en-US" sz="2400" b="1" dirty="0" smtClean="0">
                <a:latin typeface="Open Sans" panose="020B0606030504020204" pitchFamily="34" charset="0"/>
                <a:ea typeface="Open Sans" panose="020B0606030504020204" pitchFamily="34" charset="0"/>
                <a:cs typeface="Open Sans" panose="020B0606030504020204" pitchFamily="34" charset="0"/>
              </a:rPr>
              <a:t>group.)</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spTree>
    <p:extLst>
      <p:ext uri="{BB962C8B-B14F-4D97-AF65-F5344CB8AC3E}">
        <p14:creationId xmlns:p14="http://schemas.microsoft.com/office/powerpoint/2010/main" val="237544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685801" y="351512"/>
            <a:ext cx="11024936" cy="676631"/>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Natural – Anything that is derived from nature; not made or caused by </a:t>
            </a:r>
            <a:r>
              <a:rPr lang="en-US" b="1" dirty="0" smtClean="0">
                <a:latin typeface="Open Sans" panose="020B0606030504020204" pitchFamily="34" charset="0"/>
                <a:ea typeface="Open Sans" panose="020B0606030504020204" pitchFamily="34" charset="0"/>
                <a:cs typeface="Open Sans" panose="020B0606030504020204" pitchFamily="34" charset="0"/>
              </a:rPr>
              <a:t>humans.</a:t>
            </a:r>
            <a:r>
              <a:rPr lang="en-US" b="1" dirty="0">
                <a:latin typeface="Open Sans" panose="020B0606030504020204" pitchFamily="34" charset="0"/>
                <a:ea typeface="Open Sans" panose="020B0606030504020204" pitchFamily="34" charset="0"/>
                <a:cs typeface="Open Sans" panose="020B0606030504020204" pitchFamily="34" charset="0"/>
              </a:rPr>
              <a:t/>
            </a:r>
            <a:br>
              <a:rPr lang="en-US" b="1" dirty="0">
                <a:latin typeface="Open Sans" panose="020B0606030504020204" pitchFamily="34" charset="0"/>
                <a:ea typeface="Open Sans" panose="020B0606030504020204" pitchFamily="34" charset="0"/>
                <a:cs typeface="Open Sans" panose="020B0606030504020204" pitchFamily="34" charset="0"/>
              </a:rPr>
            </a:b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945" y="1417686"/>
            <a:ext cx="6521884" cy="4340267"/>
          </a:xfrm>
          <a:prstGeom prst="rect">
            <a:avLst/>
          </a:prstGeom>
        </p:spPr>
      </p:pic>
    </p:spTree>
    <p:extLst>
      <p:ext uri="{BB962C8B-B14F-4D97-AF65-F5344CB8AC3E}">
        <p14:creationId xmlns:p14="http://schemas.microsoft.com/office/powerpoint/2010/main" val="1275418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315453" y="294290"/>
            <a:ext cx="9400673" cy="810390"/>
          </a:xfrm>
        </p:spPr>
        <p:txBody>
          <a:bodyPr/>
          <a:lstStyle/>
          <a:p>
            <a:r>
              <a:rPr lang="en-US" b="1" dirty="0" smtClean="0">
                <a:latin typeface="Open Sans" panose="020B0606030504020204" pitchFamily="34" charset="0"/>
                <a:ea typeface="Open Sans" panose="020B0606030504020204" pitchFamily="34" charset="0"/>
                <a:cs typeface="Open Sans" panose="020B0606030504020204" pitchFamily="34" charset="0"/>
              </a:rPr>
              <a:t>Human-made </a:t>
            </a:r>
            <a:r>
              <a:rPr lang="en-US" b="1" dirty="0">
                <a:latin typeface="Open Sans" panose="020B0606030504020204" pitchFamily="34" charset="0"/>
                <a:ea typeface="Open Sans" panose="020B0606030504020204" pitchFamily="34" charset="0"/>
                <a:cs typeface="Open Sans" panose="020B0606030504020204" pitchFamily="34" charset="0"/>
              </a:rPr>
              <a:t>– resources made by humans; they do not occur naturally in the environment.</a:t>
            </a: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378" y="1426784"/>
            <a:ext cx="6972822" cy="4448712"/>
          </a:xfrm>
          <a:prstGeom prst="rect">
            <a:avLst/>
          </a:prstGeom>
        </p:spPr>
      </p:pic>
    </p:spTree>
    <p:extLst>
      <p:ext uri="{BB962C8B-B14F-4D97-AF65-F5344CB8AC3E}">
        <p14:creationId xmlns:p14="http://schemas.microsoft.com/office/powerpoint/2010/main" val="179615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042736" y="593367"/>
            <a:ext cx="10733663" cy="763600"/>
          </a:xfrm>
        </p:spPr>
        <p:txBody>
          <a:bodyPr/>
          <a:lstStyle/>
          <a:p>
            <a:r>
              <a:rPr lang="en-US" b="1" dirty="0">
                <a:latin typeface="Open Sans"/>
              </a:rPr>
              <a:t>F</a:t>
            </a:r>
            <a:r>
              <a:rPr lang="en-US" b="1" dirty="0" smtClean="0">
                <a:latin typeface="Open Sans"/>
              </a:rPr>
              <a:t>resh water </a:t>
            </a:r>
            <a:r>
              <a:rPr lang="en-US" b="1" dirty="0">
                <a:latin typeface="Open Sans"/>
              </a:rPr>
              <a:t>– water that does not have salt</a:t>
            </a: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78" y="1356967"/>
            <a:ext cx="7298498" cy="4611441"/>
          </a:xfrm>
          <a:prstGeom prst="rect">
            <a:avLst/>
          </a:prstGeom>
        </p:spPr>
      </p:pic>
    </p:spTree>
    <p:extLst>
      <p:ext uri="{BB962C8B-B14F-4D97-AF65-F5344CB8AC3E}">
        <p14:creationId xmlns:p14="http://schemas.microsoft.com/office/powerpoint/2010/main" val="1770245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221828" y="362023"/>
            <a:ext cx="10131425" cy="1456267"/>
          </a:xfrm>
        </p:spPr>
        <p:txBody>
          <a:bodyPr/>
          <a:lstStyle/>
          <a:p>
            <a:r>
              <a:rPr lang="en-US" b="1" dirty="0" smtClean="0"/>
              <a:t>Salt water </a:t>
            </a:r>
            <a:r>
              <a:rPr lang="en-US" b="1" dirty="0"/>
              <a:t>– water that has salt</a:t>
            </a: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672" y="1090156"/>
            <a:ext cx="8109709" cy="5015748"/>
          </a:xfrm>
          <a:prstGeom prst="rect">
            <a:avLst/>
          </a:prstGeom>
        </p:spPr>
      </p:pic>
    </p:spTree>
    <p:extLst>
      <p:ext uri="{BB962C8B-B14F-4D97-AF65-F5344CB8AC3E}">
        <p14:creationId xmlns:p14="http://schemas.microsoft.com/office/powerpoint/2010/main" val="4234290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363578" y="593367"/>
            <a:ext cx="10412821" cy="763600"/>
          </a:xfrm>
        </p:spPr>
        <p:txBody>
          <a:bodyPr/>
          <a:lstStyle/>
          <a:p>
            <a:r>
              <a:rPr lang="en-US" b="1" dirty="0"/>
              <a:t>Pond – a small body of still (</a:t>
            </a:r>
            <a:r>
              <a:rPr lang="en-US" b="1" dirty="0" smtClean="0"/>
              <a:t>non-moving</a:t>
            </a:r>
            <a:r>
              <a:rPr lang="en-US" b="1" dirty="0"/>
              <a:t>) water</a:t>
            </a: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431" y="1356967"/>
            <a:ext cx="5999502" cy="4499626"/>
          </a:xfrm>
          <a:prstGeom prst="rect">
            <a:avLst/>
          </a:prstGeom>
        </p:spPr>
      </p:pic>
    </p:spTree>
    <p:extLst>
      <p:ext uri="{BB962C8B-B14F-4D97-AF65-F5344CB8AC3E}">
        <p14:creationId xmlns:p14="http://schemas.microsoft.com/office/powerpoint/2010/main" val="215721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CBB5-E7C7-9646-A688-09A1E120DBD2}"/>
              </a:ext>
            </a:extLst>
          </p:cNvPr>
          <p:cNvSpPr>
            <a:spLocks noGrp="1"/>
          </p:cNvSpPr>
          <p:nvPr>
            <p:ph type="title"/>
          </p:nvPr>
        </p:nvSpPr>
        <p:spPr>
          <a:xfrm>
            <a:off x="1475874" y="593367"/>
            <a:ext cx="10300526" cy="763600"/>
          </a:xfrm>
        </p:spPr>
        <p:txBody>
          <a:bodyPr/>
          <a:lstStyle/>
          <a:p>
            <a:r>
              <a:rPr lang="en-US" b="1" dirty="0"/>
              <a:t>Stream – a small body of moving water</a:t>
            </a:r>
          </a:p>
        </p:txBody>
      </p:sp>
      <p:pic>
        <p:nvPicPr>
          <p:cNvPr id="5" name="Google Shape;64;p14"/>
          <p:cNvPicPr preferRelativeResize="0"/>
          <p:nvPr/>
        </p:nvPicPr>
        <p:blipFill>
          <a:blip r:embed="rId2">
            <a:alphaModFix/>
          </a:blip>
          <a:stretch>
            <a:fillRect/>
          </a:stretch>
        </p:blipFill>
        <p:spPr>
          <a:xfrm>
            <a:off x="147418" y="6197600"/>
            <a:ext cx="11952218" cy="541180"/>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2797" y="1832392"/>
            <a:ext cx="4844057" cy="36330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916" y="1226885"/>
            <a:ext cx="3619994" cy="4826659"/>
          </a:xfrm>
          <a:prstGeom prst="rect">
            <a:avLst/>
          </a:prstGeom>
        </p:spPr>
      </p:pic>
    </p:spTree>
    <p:extLst>
      <p:ext uri="{BB962C8B-B14F-4D97-AF65-F5344CB8AC3E}">
        <p14:creationId xmlns:p14="http://schemas.microsoft.com/office/powerpoint/2010/main" val="144274356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2716</TotalTime>
  <Words>341</Words>
  <Application>Microsoft Office PowerPoint</Application>
  <PresentationFormat>Widescreen</PresentationFormat>
  <Paragraphs>29</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Open Sans</vt:lpstr>
      <vt:lpstr>Simple Light</vt:lpstr>
      <vt:lpstr>PowerPoint Presentation</vt:lpstr>
      <vt:lpstr>Where have you seen water outside?  (Let’s think about this for a minute. Raise your hand to share your answer)</vt:lpstr>
      <vt:lpstr>What makes natural water sources different from human-made sources?  (You have 2 minutes to discuss this with your group.)</vt:lpstr>
      <vt:lpstr>Natural – Anything that is derived from nature; not made or caused by humans. </vt:lpstr>
      <vt:lpstr>Human-made – resources made by humans; they do not occur naturally in the environment.</vt:lpstr>
      <vt:lpstr>Fresh water – water that does not have salt</vt:lpstr>
      <vt:lpstr>Salt water – water that has salt</vt:lpstr>
      <vt:lpstr>Pond – a small body of still (non-moving) water</vt:lpstr>
      <vt:lpstr>Stream – a small body of moving water</vt:lpstr>
      <vt:lpstr>River – A large stream of water that runs into a lake, sea or another river.</vt:lpstr>
      <vt:lpstr>Lake – a large body of water surrounded by land</vt:lpstr>
      <vt:lpstr>Ocean – a large expanse of sea</vt:lpstr>
      <vt:lpstr>Time to explore!</vt:lpstr>
      <vt:lpstr>Lab safety!</vt:lpstr>
      <vt:lpstr>Time to create!</vt:lpstr>
      <vt:lpstr>Time to share!</vt:lpstr>
      <vt:lpstr>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water around us</dc:title>
  <dc:creator>Frank Serna</dc:creator>
  <cp:lastModifiedBy>Zain Iqbal</cp:lastModifiedBy>
  <cp:revision>35</cp:revision>
  <dcterms:created xsi:type="dcterms:W3CDTF">2019-10-15T18:57:01Z</dcterms:created>
  <dcterms:modified xsi:type="dcterms:W3CDTF">2020-09-17T03:58:39Z</dcterms:modified>
</cp:coreProperties>
</file>