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73"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Lato" panose="020B0604020202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h9C8F5ZU6sxhlEfc3GrpPvdH/U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97" autoAdjust="0"/>
  </p:normalViewPr>
  <p:slideViewPr>
    <p:cSldViewPr snapToGrid="0">
      <p:cViewPr varScale="1">
        <p:scale>
          <a:sx n="72" d="100"/>
          <a:sy n="72" d="100"/>
        </p:scale>
        <p:origin x="12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2c8549a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2c8549a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c6289ae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c6289ae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c6289ae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7dc6289ae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db83c44b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db83c44b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2c8549a0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2c8549a0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2c8549a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2c8549a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91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669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13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0"/>
        <p:cNvGrpSpPr/>
        <p:nvPr/>
      </p:nvGrpSpPr>
      <p:grpSpPr>
        <a:xfrm>
          <a:off x="0" y="0"/>
          <a:ext cx="0" cy="0"/>
          <a:chOff x="0" y="0"/>
          <a:chExt cx="0" cy="0"/>
        </a:xfrm>
      </p:grpSpPr>
      <p:sp>
        <p:nvSpPr>
          <p:cNvPr id="131" name="Google Shape;131;g6f78afd06f_0_6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2" name="Google Shape;132;g6f78afd06f_0_6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33" name="Google Shape;133;g6f78afd06f_0_6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6f78afd06f_0_6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6f78afd06f_0_6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048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911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40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142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469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44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56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707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862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536862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time.com/4620966/dirty-germ-bacteria/"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youtube.com/watch?v=qe_uWIlySWw&amp;feature=youtu.be" TargetMode="External"/><Relationship Id="rId4" Type="http://schemas.openxmlformats.org/officeDocument/2006/relationships/hyperlink" Target="https://time.com/4918624/wash-towels-bacteri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DAOFpgocf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g"/><Relationship Id="rId7"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vWx4KgOmGY"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r>
              <a:rPr lang="en-US" sz="2133" b="1" cap="all" dirty="0">
                <a:solidFill>
                  <a:srgbClr val="FFFFFF"/>
                </a:solidFill>
                <a:latin typeface="Open Sans"/>
                <a:ea typeface="Open Sans"/>
                <a:cs typeface="Open Sans"/>
                <a:sym typeface="Open Sans"/>
              </a:rPr>
              <a:t>Bacteria Says What!</a:t>
            </a:r>
            <a:endParaRPr sz="2133" b="1" cap="all"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a:spLocks noGrp="1"/>
          </p:cNvSpPr>
          <p:nvPr>
            <p:ph type="title"/>
          </p:nvPr>
        </p:nvSpPr>
        <p:spPr>
          <a:xfrm>
            <a:off x="0" y="1026850"/>
            <a:ext cx="4629300" cy="214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rgbClr val="0070C0"/>
                </a:solidFill>
                <a:latin typeface="Open Sans" panose="020B0604020202020204" charset="0"/>
                <a:ea typeface="Open Sans" panose="020B0604020202020204" charset="0"/>
                <a:cs typeface="Open Sans" panose="020B0604020202020204" charset="0"/>
              </a:rPr>
              <a:t>Acquiring your sample:</a:t>
            </a:r>
            <a:endParaRPr sz="3200" b="1" dirty="0">
              <a:solidFill>
                <a:srgbClr val="0070C0"/>
              </a:solidFill>
              <a:latin typeface="Open Sans" panose="020B0604020202020204" charset="0"/>
              <a:ea typeface="Open Sans" panose="020B0604020202020204" charset="0"/>
              <a:cs typeface="Open Sans" panose="020B0604020202020204" charset="0"/>
            </a:endParaRPr>
          </a:p>
          <a:p>
            <a:pPr marL="0" lvl="0" indent="0" algn="l" rtl="0">
              <a:lnSpc>
                <a:spcPct val="90000"/>
              </a:lnSpc>
              <a:spcBef>
                <a:spcPts val="0"/>
              </a:spcBef>
              <a:spcAft>
                <a:spcPts val="0"/>
              </a:spcAft>
              <a:buClr>
                <a:schemeClr val="dk1"/>
              </a:buClr>
              <a:buSzPts val="4400"/>
              <a:buFont typeface="Calibri"/>
              <a:buNone/>
            </a:pPr>
            <a:endParaRPr sz="2400" dirty="0"/>
          </a:p>
          <a:p>
            <a:pPr marL="457200" lvl="0" indent="0" algn="l" rtl="0">
              <a:lnSpc>
                <a:spcPct val="90000"/>
              </a:lnSpc>
              <a:spcBef>
                <a:spcPts val="0"/>
              </a:spcBef>
              <a:spcAft>
                <a:spcPts val="0"/>
              </a:spcAft>
              <a:buNone/>
            </a:pPr>
            <a:endParaRPr dirty="0"/>
          </a:p>
        </p:txBody>
      </p:sp>
      <p:pic>
        <p:nvPicPr>
          <p:cNvPr id="218" name="Google Shape;218;p5"/>
          <p:cNvPicPr preferRelativeResize="0"/>
          <p:nvPr/>
        </p:nvPicPr>
        <p:blipFill>
          <a:blip r:embed="rId3">
            <a:alphaModFix/>
          </a:blip>
          <a:stretch>
            <a:fillRect/>
          </a:stretch>
        </p:blipFill>
        <p:spPr>
          <a:xfrm>
            <a:off x="4209750" y="394875"/>
            <a:ext cx="7856100" cy="2485425"/>
          </a:xfrm>
          <a:prstGeom prst="rect">
            <a:avLst/>
          </a:prstGeom>
          <a:noFill/>
          <a:ln>
            <a:noFill/>
          </a:ln>
        </p:spPr>
      </p:pic>
      <p:sp>
        <p:nvSpPr>
          <p:cNvPr id="219" name="Google Shape;219;p5"/>
          <p:cNvSpPr txBox="1"/>
          <p:nvPr/>
        </p:nvSpPr>
        <p:spPr>
          <a:xfrm>
            <a:off x="126150" y="2880300"/>
            <a:ext cx="11939700" cy="3472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Lato"/>
              <a:buAutoNum type="arabicPeriod"/>
            </a:pPr>
            <a:r>
              <a:rPr lang="en-US" sz="1800" dirty="0">
                <a:solidFill>
                  <a:schemeClr val="tx1"/>
                </a:solidFill>
                <a:latin typeface="Open Sans" panose="020B0604020202020204" charset="0"/>
                <a:ea typeface="Open Sans" panose="020B0604020202020204" charset="0"/>
                <a:cs typeface="Open Sans" panose="020B0604020202020204" charset="0"/>
                <a:sym typeface="Lato"/>
              </a:rPr>
              <a:t>Flip petri dish over and draw a line cutting the dish into fourths and label each side with initials.</a:t>
            </a:r>
          </a:p>
          <a:p>
            <a:pPr marL="457200" lvl="0" indent="-381000" algn="l" rtl="0">
              <a:spcBef>
                <a:spcPts val="0"/>
              </a:spcBef>
              <a:spcAft>
                <a:spcPts val="0"/>
              </a:spcAft>
              <a:buClr>
                <a:srgbClr val="FFFFFF"/>
              </a:buClr>
              <a:buSzPts val="2400"/>
              <a:buFont typeface="Lato"/>
              <a:buAutoNum type="arabicPeriod"/>
            </a:pPr>
            <a:endParaRPr sz="1800" dirty="0">
              <a:solidFill>
                <a:schemeClr val="tx1"/>
              </a:solidFill>
              <a:latin typeface="Open Sans" panose="020B0604020202020204" charset="0"/>
              <a:ea typeface="Open Sans" panose="020B0604020202020204" charset="0"/>
              <a:cs typeface="Open Sans" panose="020B0604020202020204" charset="0"/>
              <a:sym typeface="Lato"/>
            </a:endParaRPr>
          </a:p>
          <a:p>
            <a:pPr marL="457200" lvl="0" indent="-381000" algn="l" rtl="0">
              <a:spcBef>
                <a:spcPts val="0"/>
              </a:spcBef>
              <a:spcAft>
                <a:spcPts val="0"/>
              </a:spcAft>
              <a:buClr>
                <a:srgbClr val="FFFFFF"/>
              </a:buClr>
              <a:buSzPts val="2400"/>
              <a:buFont typeface="Lato"/>
              <a:buAutoNum type="arabicPeriod"/>
            </a:pPr>
            <a:r>
              <a:rPr lang="en-US" sz="1800" dirty="0">
                <a:solidFill>
                  <a:schemeClr val="tx1"/>
                </a:solidFill>
                <a:latin typeface="Open Sans" panose="020B0604020202020204" charset="0"/>
                <a:ea typeface="Open Sans" panose="020B0604020202020204" charset="0"/>
                <a:cs typeface="Open Sans" panose="020B0604020202020204" charset="0"/>
                <a:sym typeface="Lato"/>
              </a:rPr>
              <a:t>Students will use their swab to take a sample of one item in the </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classroom. Each </a:t>
            </a:r>
            <a:r>
              <a:rPr lang="en-US" sz="1800" dirty="0">
                <a:solidFill>
                  <a:schemeClr val="tx1"/>
                </a:solidFill>
                <a:latin typeface="Open Sans" panose="020B0604020202020204" charset="0"/>
                <a:ea typeface="Open Sans" panose="020B0604020202020204" charset="0"/>
                <a:cs typeface="Open Sans" panose="020B0604020202020204" charset="0"/>
                <a:sym typeface="Lato"/>
              </a:rPr>
              <a:t>partner will then streak their half the dish.</a:t>
            </a:r>
          </a:p>
          <a:p>
            <a:pPr marL="457200" lvl="0" indent="-381000" algn="l" rtl="0">
              <a:spcBef>
                <a:spcPts val="0"/>
              </a:spcBef>
              <a:spcAft>
                <a:spcPts val="0"/>
              </a:spcAft>
              <a:buClr>
                <a:srgbClr val="FFFFFF"/>
              </a:buClr>
              <a:buSzPts val="2400"/>
              <a:buFont typeface="Lato"/>
              <a:buAutoNum type="arabicPeriod"/>
            </a:pPr>
            <a:endParaRPr sz="1800" dirty="0">
              <a:solidFill>
                <a:schemeClr val="tx1"/>
              </a:solidFill>
              <a:latin typeface="Open Sans" panose="020B0604020202020204" charset="0"/>
              <a:ea typeface="Open Sans" panose="020B0604020202020204" charset="0"/>
              <a:cs typeface="Open Sans" panose="020B0604020202020204" charset="0"/>
              <a:sym typeface="Lato"/>
            </a:endParaRPr>
          </a:p>
          <a:p>
            <a:pPr marL="457200" lvl="0" indent="-381000" algn="l" rtl="0">
              <a:spcBef>
                <a:spcPts val="0"/>
              </a:spcBef>
              <a:spcAft>
                <a:spcPts val="0"/>
              </a:spcAft>
              <a:buClr>
                <a:srgbClr val="FFFFFF"/>
              </a:buClr>
              <a:buSzPts val="2400"/>
              <a:buFont typeface="Lato"/>
              <a:buAutoNum type="arabicPeriod"/>
            </a:pP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Divide the dish into quarters. Apply </a:t>
            </a:r>
            <a:r>
              <a:rPr lang="en-US" sz="1800" dirty="0">
                <a:solidFill>
                  <a:schemeClr val="tx1"/>
                </a:solidFill>
                <a:latin typeface="Open Sans" panose="020B0604020202020204" charset="0"/>
                <a:ea typeface="Open Sans" panose="020B0604020202020204" charset="0"/>
                <a:cs typeface="Open Sans" panose="020B0604020202020204" charset="0"/>
                <a:sym typeface="Lato"/>
              </a:rPr>
              <a:t>a pinch of </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titanium </a:t>
            </a:r>
            <a:r>
              <a:rPr lang="en-US" sz="1800" dirty="0">
                <a:solidFill>
                  <a:schemeClr val="tx1"/>
                </a:solidFill>
                <a:latin typeface="Open Sans" panose="020B0604020202020204" charset="0"/>
                <a:ea typeface="Open Sans" panose="020B0604020202020204" charset="0"/>
                <a:cs typeface="Open Sans" panose="020B0604020202020204" charset="0"/>
                <a:sym typeface="Lato"/>
              </a:rPr>
              <a:t>d</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ioxide to one quarter. </a:t>
            </a:r>
            <a:r>
              <a:rPr lang="en-US" sz="1800" dirty="0">
                <a:solidFill>
                  <a:schemeClr val="tx1"/>
                </a:solidFill>
                <a:latin typeface="Open Sans" panose="020B0604020202020204" charset="0"/>
                <a:ea typeface="Open Sans" panose="020B0604020202020204" charset="0"/>
                <a:cs typeface="Open Sans" panose="020B0604020202020204" charset="0"/>
                <a:sym typeface="Lato"/>
              </a:rPr>
              <a:t>On the other side put </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zinc </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o</a:t>
            </a:r>
            <a:r>
              <a:rPr lang="en-US" sz="1800" dirty="0" smtClean="0">
                <a:solidFill>
                  <a:schemeClr val="tx1"/>
                </a:solidFill>
                <a:latin typeface="Open Sans" panose="020B0604020202020204" charset="0"/>
                <a:ea typeface="Open Sans" panose="020B0604020202020204" charset="0"/>
                <a:cs typeface="Open Sans" panose="020B0604020202020204" charset="0"/>
                <a:sym typeface="Lato"/>
              </a:rPr>
              <a:t>xide.</a:t>
            </a:r>
          </a:p>
          <a:p>
            <a:pPr marL="457200" lvl="0" indent="-381000" algn="l" rtl="0">
              <a:spcBef>
                <a:spcPts val="0"/>
              </a:spcBef>
              <a:spcAft>
                <a:spcPts val="0"/>
              </a:spcAft>
              <a:buClr>
                <a:srgbClr val="FFFFFF"/>
              </a:buClr>
              <a:buSzPts val="2400"/>
              <a:buFont typeface="Lato"/>
              <a:buAutoNum type="arabicPeriod"/>
            </a:pPr>
            <a:endParaRPr sz="1800" dirty="0">
              <a:solidFill>
                <a:schemeClr val="tx1"/>
              </a:solidFill>
              <a:latin typeface="Open Sans" panose="020B0604020202020204" charset="0"/>
              <a:ea typeface="Open Sans" panose="020B0604020202020204" charset="0"/>
              <a:cs typeface="Open Sans" panose="020B0604020202020204" charset="0"/>
              <a:sym typeface="Lato"/>
            </a:endParaRPr>
          </a:p>
          <a:p>
            <a:pPr marL="457200" lvl="0" indent="-381000" algn="l" rtl="0">
              <a:spcBef>
                <a:spcPts val="0"/>
              </a:spcBef>
              <a:spcAft>
                <a:spcPts val="0"/>
              </a:spcAft>
              <a:buClr>
                <a:srgbClr val="FFFFFF"/>
              </a:buClr>
              <a:buSzPts val="2400"/>
              <a:buFont typeface="Lato"/>
              <a:buAutoNum type="arabicPeriod"/>
            </a:pPr>
            <a:r>
              <a:rPr lang="en-US" sz="1800" dirty="0">
                <a:solidFill>
                  <a:schemeClr val="tx1"/>
                </a:solidFill>
                <a:latin typeface="Open Sans" panose="020B0604020202020204" charset="0"/>
                <a:ea typeface="Open Sans" panose="020B0604020202020204" charset="0"/>
                <a:cs typeface="Open Sans" panose="020B0604020202020204" charset="0"/>
                <a:sym typeface="Lato"/>
              </a:rPr>
              <a:t>Close the petri dish and apply parafilm to seal the dish.</a:t>
            </a:r>
          </a:p>
          <a:p>
            <a:pPr marL="457200" lvl="0" indent="-381000" algn="l" rtl="0">
              <a:spcBef>
                <a:spcPts val="0"/>
              </a:spcBef>
              <a:spcAft>
                <a:spcPts val="0"/>
              </a:spcAft>
              <a:buClr>
                <a:srgbClr val="FFFFFF"/>
              </a:buClr>
              <a:buSzPts val="2400"/>
              <a:buFont typeface="Lato"/>
              <a:buAutoNum type="arabicPeriod"/>
            </a:pPr>
            <a:endParaRPr sz="1800" dirty="0">
              <a:solidFill>
                <a:schemeClr val="tx1"/>
              </a:solidFill>
              <a:latin typeface="Open Sans" panose="020B0604020202020204" charset="0"/>
              <a:ea typeface="Open Sans" panose="020B0604020202020204" charset="0"/>
              <a:cs typeface="Open Sans" panose="020B0604020202020204" charset="0"/>
              <a:sym typeface="Lato"/>
            </a:endParaRPr>
          </a:p>
          <a:p>
            <a:pPr marL="457200" lvl="0" indent="-381000" algn="l" rtl="0">
              <a:spcBef>
                <a:spcPts val="0"/>
              </a:spcBef>
              <a:spcAft>
                <a:spcPts val="0"/>
              </a:spcAft>
              <a:buClr>
                <a:srgbClr val="FFFFFF"/>
              </a:buClr>
              <a:buSzPts val="2400"/>
              <a:buFont typeface="Lato"/>
              <a:buAutoNum type="arabicPeriod"/>
            </a:pPr>
            <a:r>
              <a:rPr lang="en-US" sz="1800" dirty="0">
                <a:solidFill>
                  <a:schemeClr val="tx1"/>
                </a:solidFill>
                <a:latin typeface="Open Sans" panose="020B0604020202020204" charset="0"/>
                <a:ea typeface="Open Sans" panose="020B0604020202020204" charset="0"/>
                <a:cs typeface="Open Sans" panose="020B0604020202020204" charset="0"/>
                <a:sym typeface="Lato"/>
              </a:rPr>
              <a:t>Place dish in incubator.</a:t>
            </a:r>
            <a:endParaRPr sz="1800" dirty="0">
              <a:solidFill>
                <a:schemeClr val="tx1"/>
              </a:solidFill>
              <a:latin typeface="Open Sans" panose="020B0604020202020204" charset="0"/>
              <a:ea typeface="Open Sans" panose="020B0604020202020204" charset="0"/>
              <a:cs typeface="Open Sans" panose="020B0604020202020204" charset="0"/>
              <a:sym typeface="Lato"/>
            </a:endParaRPr>
          </a:p>
        </p:txBody>
      </p:sp>
      <p:pic>
        <p:nvPicPr>
          <p:cNvPr id="5" name="Google Shape;64;p14">
            <a:extLst>
              <a:ext uri="{FF2B5EF4-FFF2-40B4-BE49-F238E27FC236}">
                <a16:creationId xmlns:a16="http://schemas.microsoft.com/office/drawing/2014/main" id="{2A940EBC-19EA-4941-9961-75A9F7883406}"/>
              </a:ext>
            </a:extLst>
          </p:cNvPr>
          <p:cNvPicPr preferRelativeResize="0"/>
          <p:nvPr/>
        </p:nvPicPr>
        <p:blipFill>
          <a:blip r:embed="rId4">
            <a:alphaModFix/>
          </a:blip>
          <a:stretch>
            <a:fillRect/>
          </a:stretch>
        </p:blipFill>
        <p:spPr>
          <a:xfrm>
            <a:off x="424725" y="6109252"/>
            <a:ext cx="11417400" cy="5553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txBox="1">
            <a:spLocks noGrp="1"/>
          </p:cNvSpPr>
          <p:nvPr>
            <p:ph type="title"/>
          </p:nvPr>
        </p:nvSpPr>
        <p:spPr>
          <a:xfrm>
            <a:off x="-2089033" y="236051"/>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rgbClr val="0070C0"/>
                </a:solidFill>
                <a:latin typeface="Open Sans" panose="020B0604020202020204" charset="0"/>
                <a:ea typeface="Open Sans" panose="020B0604020202020204" charset="0"/>
                <a:cs typeface="Open Sans" panose="020B0604020202020204" charset="0"/>
              </a:rPr>
              <a:t>Making Observations</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pic>
        <p:nvPicPr>
          <p:cNvPr id="225" name="Google Shape;225;p7"/>
          <p:cNvPicPr preferRelativeResize="0"/>
          <p:nvPr/>
        </p:nvPicPr>
        <p:blipFill>
          <a:blip r:embed="rId3">
            <a:alphaModFix/>
          </a:blip>
          <a:stretch>
            <a:fillRect/>
          </a:stretch>
        </p:blipFill>
        <p:spPr>
          <a:xfrm>
            <a:off x="6096000" y="818350"/>
            <a:ext cx="5401333" cy="5461000"/>
          </a:xfrm>
          <a:prstGeom prst="rect">
            <a:avLst/>
          </a:prstGeom>
          <a:noFill/>
          <a:ln>
            <a:noFill/>
          </a:ln>
        </p:spPr>
      </p:pic>
      <p:sp>
        <p:nvSpPr>
          <p:cNvPr id="226" name="Google Shape;226;p7"/>
          <p:cNvSpPr txBox="1"/>
          <p:nvPr/>
        </p:nvSpPr>
        <p:spPr>
          <a:xfrm>
            <a:off x="385067" y="1528548"/>
            <a:ext cx="5567400" cy="4750802"/>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Clr>
                <a:srgbClr val="FFFFFF"/>
              </a:buClr>
              <a:buSzPts val="2400"/>
              <a:buFont typeface="Calibri"/>
              <a:buAutoNum type="arabicPeriod"/>
            </a:pP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Create a </a:t>
            </a:r>
            <a:r>
              <a:rPr lang="en-US" sz="2000" dirty="0">
                <a:solidFill>
                  <a:schemeClr val="tx1"/>
                </a:solidFill>
                <a:latin typeface="Open Sans" panose="020B0604020202020204" charset="0"/>
                <a:ea typeface="Open Sans" panose="020B0604020202020204" charset="0"/>
                <a:cs typeface="Open Sans" panose="020B0604020202020204" charset="0"/>
                <a:sym typeface="Calibri"/>
              </a:rPr>
              <a:t>data table in </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your </a:t>
            </a:r>
            <a:r>
              <a:rPr lang="en-US" sz="2000" dirty="0">
                <a:solidFill>
                  <a:schemeClr val="tx1"/>
                </a:solidFill>
                <a:latin typeface="Open Sans" panose="020B0604020202020204" charset="0"/>
                <a:ea typeface="Open Sans" panose="020B0604020202020204" charset="0"/>
                <a:cs typeface="Open Sans" panose="020B0604020202020204" charset="0"/>
                <a:sym typeface="Calibri"/>
              </a:rPr>
              <a:t>notebooks.</a:t>
            </a:r>
          </a:p>
          <a:p>
            <a:pPr marL="457200" lvl="0" indent="-381000" algn="l" rtl="0">
              <a:spcBef>
                <a:spcPts val="0"/>
              </a:spcBef>
              <a:spcAft>
                <a:spcPts val="0"/>
              </a:spcAft>
              <a:buClr>
                <a:srgbClr val="FFFFFF"/>
              </a:buClr>
              <a:buSzPts val="2400"/>
              <a:buFont typeface="Calibri"/>
              <a:buAutoNum type="arabicPeriod"/>
            </a:pPr>
            <a:endParaRPr sz="2000" dirty="0">
              <a:solidFill>
                <a:schemeClr val="tx1"/>
              </a:solidFill>
              <a:latin typeface="Open Sans" panose="020B0604020202020204" charset="0"/>
              <a:ea typeface="Open Sans" panose="020B0604020202020204" charset="0"/>
              <a:cs typeface="Open Sans" panose="020B0604020202020204" charset="0"/>
              <a:sym typeface="Calibri"/>
            </a:endParaRPr>
          </a:p>
          <a:p>
            <a:pPr marL="457200" lvl="0" indent="-381000" algn="l" rtl="0">
              <a:spcBef>
                <a:spcPts val="0"/>
              </a:spcBef>
              <a:spcAft>
                <a:spcPts val="0"/>
              </a:spcAft>
              <a:buClr>
                <a:srgbClr val="FFFFFF"/>
              </a:buClr>
              <a:buSzPts val="2400"/>
              <a:buFont typeface="Calibri"/>
              <a:buAutoNum type="arabicPeriod"/>
            </a:pPr>
            <a:r>
              <a:rPr lang="en-US" sz="2000" dirty="0">
                <a:solidFill>
                  <a:schemeClr val="tx1"/>
                </a:solidFill>
                <a:latin typeface="Open Sans" panose="020B0604020202020204" charset="0"/>
                <a:ea typeface="Open Sans" panose="020B0604020202020204" charset="0"/>
                <a:cs typeface="Open Sans" panose="020B0604020202020204" charset="0"/>
                <a:sym typeface="Calibri"/>
              </a:rPr>
              <a:t>Record observations of your petri </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dish. </a:t>
            </a:r>
          </a:p>
          <a:p>
            <a:pPr marL="457200" lvl="0" indent="-381000" algn="l" rtl="0">
              <a:spcBef>
                <a:spcPts val="0"/>
              </a:spcBef>
              <a:spcAft>
                <a:spcPts val="0"/>
              </a:spcAft>
              <a:buClr>
                <a:srgbClr val="FFFFFF"/>
              </a:buClr>
              <a:buSzPts val="2400"/>
              <a:buFont typeface="Calibri"/>
              <a:buAutoNum type="arabicPeriod"/>
            </a:pP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 </a:t>
            </a:r>
          </a:p>
          <a:p>
            <a:pPr marL="457200" lvl="0" indent="-381000" algn="l" rtl="0">
              <a:spcBef>
                <a:spcPts val="0"/>
              </a:spcBef>
              <a:spcAft>
                <a:spcPts val="0"/>
              </a:spcAft>
              <a:buClr>
                <a:srgbClr val="FFFFFF"/>
              </a:buClr>
              <a:buSzPts val="2400"/>
              <a:buFont typeface="Calibri"/>
              <a:buAutoNum type="arabicPeriod"/>
            </a:pP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 </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Observations </a:t>
            </a:r>
            <a:r>
              <a:rPr lang="en-US" sz="2000" dirty="0">
                <a:solidFill>
                  <a:schemeClr val="tx1"/>
                </a:solidFill>
                <a:latin typeface="Open Sans" panose="020B0604020202020204" charset="0"/>
                <a:ea typeface="Open Sans" panose="020B0604020202020204" charset="0"/>
                <a:cs typeface="Open Sans" panose="020B0604020202020204" charset="0"/>
                <a:sym typeface="Calibri"/>
              </a:rPr>
              <a:t>should include color, shape, size, and any other interesting characteristics</a:t>
            </a:r>
            <a:endParaRPr sz="2000" dirty="0">
              <a:solidFill>
                <a:schemeClr val="tx1"/>
              </a:solidFill>
              <a:latin typeface="Open Sans" panose="020B0604020202020204" charset="0"/>
              <a:ea typeface="Open Sans" panose="020B0604020202020204" charset="0"/>
              <a:cs typeface="Open Sans" panose="020B0604020202020204" charset="0"/>
              <a:sym typeface="Calibri"/>
            </a:endParaRPr>
          </a:p>
          <a:p>
            <a:pPr marL="457200" lvl="0" indent="-381000" algn="l" rtl="0">
              <a:spcBef>
                <a:spcPts val="0"/>
              </a:spcBef>
              <a:spcAft>
                <a:spcPts val="0"/>
              </a:spcAft>
              <a:buClr>
                <a:srgbClr val="FFFFFF"/>
              </a:buClr>
              <a:buSzPts val="2400"/>
              <a:buFont typeface="Calibri"/>
              <a:buAutoNum type="arabicPeriod"/>
            </a:pPr>
            <a:endParaRPr lang="en-US" sz="2000" dirty="0" smtClean="0">
              <a:solidFill>
                <a:schemeClr val="tx1"/>
              </a:solidFill>
              <a:latin typeface="Open Sans" panose="020B0604020202020204" charset="0"/>
              <a:ea typeface="Open Sans" panose="020B0604020202020204" charset="0"/>
              <a:cs typeface="Open Sans" panose="020B0604020202020204" charset="0"/>
              <a:sym typeface="Calibri"/>
            </a:endParaRPr>
          </a:p>
          <a:p>
            <a:pPr marL="457200" lvl="0" indent="-381000" algn="l" rtl="0">
              <a:spcBef>
                <a:spcPts val="0"/>
              </a:spcBef>
              <a:spcAft>
                <a:spcPts val="0"/>
              </a:spcAft>
              <a:buClr>
                <a:srgbClr val="FFFFFF"/>
              </a:buClr>
              <a:buSzPts val="2400"/>
              <a:buFont typeface="Calibri"/>
              <a:buAutoNum type="arabicPeriod"/>
            </a:pP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Use </a:t>
            </a:r>
            <a:r>
              <a:rPr lang="en-US" sz="2000" dirty="0">
                <a:solidFill>
                  <a:schemeClr val="tx1"/>
                </a:solidFill>
                <a:latin typeface="Open Sans" panose="020B0604020202020204" charset="0"/>
                <a:ea typeface="Open Sans" panose="020B0604020202020204" charset="0"/>
                <a:cs typeface="Open Sans" panose="020B0604020202020204" charset="0"/>
                <a:sym typeface="Calibri"/>
              </a:rPr>
              <a:t>the image to the right to assist with descriptions.</a:t>
            </a:r>
          </a:p>
          <a:p>
            <a:pPr marL="457200" lvl="0" indent="-381000" algn="l" rtl="0">
              <a:spcBef>
                <a:spcPts val="0"/>
              </a:spcBef>
              <a:spcAft>
                <a:spcPts val="0"/>
              </a:spcAft>
              <a:buClr>
                <a:srgbClr val="FFFFFF"/>
              </a:buClr>
              <a:buSzPts val="2400"/>
              <a:buFont typeface="Calibri"/>
              <a:buAutoNum type="arabicPeriod"/>
            </a:pPr>
            <a:endParaRPr sz="2000" dirty="0">
              <a:solidFill>
                <a:schemeClr val="tx1"/>
              </a:solidFill>
              <a:latin typeface="Open Sans" panose="020B0604020202020204" charset="0"/>
              <a:ea typeface="Open Sans" panose="020B0604020202020204" charset="0"/>
              <a:cs typeface="Open Sans" panose="020B0604020202020204" charset="0"/>
              <a:sym typeface="Calibri"/>
            </a:endParaRPr>
          </a:p>
          <a:p>
            <a:pPr marL="457200" lvl="0" indent="-381000" algn="l" rtl="0">
              <a:spcBef>
                <a:spcPts val="0"/>
              </a:spcBef>
              <a:spcAft>
                <a:spcPts val="0"/>
              </a:spcAft>
              <a:buClr>
                <a:srgbClr val="FFFFFF"/>
              </a:buClr>
              <a:buSzPts val="2400"/>
              <a:buFont typeface="Calibri"/>
              <a:buAutoNum type="arabicPeriod"/>
            </a:pPr>
            <a:r>
              <a:rPr lang="en-US" sz="2000" dirty="0">
                <a:solidFill>
                  <a:schemeClr val="tx1"/>
                </a:solidFill>
                <a:latin typeface="Open Sans" panose="020B0604020202020204" charset="0"/>
                <a:ea typeface="Open Sans" panose="020B0604020202020204" charset="0"/>
                <a:cs typeface="Open Sans" panose="020B0604020202020204" charset="0"/>
                <a:sym typeface="Calibri"/>
              </a:rPr>
              <a:t>Compare your quarters with and without </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titanium </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d</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ioxide/zinc </a:t>
            </a:r>
            <a:r>
              <a:rPr lang="en-US" sz="2000" dirty="0">
                <a:solidFill>
                  <a:schemeClr val="tx1"/>
                </a:solidFill>
                <a:latin typeface="Open Sans" panose="020B0604020202020204" charset="0"/>
                <a:ea typeface="Open Sans" panose="020B0604020202020204" charset="0"/>
                <a:cs typeface="Open Sans" panose="020B0604020202020204" charset="0"/>
                <a:sym typeface="Calibri"/>
              </a:rPr>
              <a:t>o</a:t>
            </a:r>
            <a:r>
              <a:rPr lang="en-US" sz="2000" dirty="0" smtClean="0">
                <a:solidFill>
                  <a:schemeClr val="tx1"/>
                </a:solidFill>
                <a:latin typeface="Open Sans" panose="020B0604020202020204" charset="0"/>
                <a:ea typeface="Open Sans" panose="020B0604020202020204" charset="0"/>
                <a:cs typeface="Open Sans" panose="020B0604020202020204" charset="0"/>
                <a:sym typeface="Calibri"/>
              </a:rPr>
              <a:t>xi</a:t>
            </a:r>
            <a:r>
              <a:rPr lang="en-US" sz="2000" dirty="0" smtClean="0">
                <a:solidFill>
                  <a:schemeClr val="tx1"/>
                </a:solidFill>
                <a:latin typeface="Open Sans" panose="020B0604020202020204" charset="0"/>
                <a:ea typeface="Calibri"/>
                <a:cs typeface="Open Sans" panose="020B0604020202020204" charset="0"/>
                <a:sym typeface="Calibri"/>
              </a:rPr>
              <a:t>de</a:t>
            </a:r>
            <a:r>
              <a:rPr lang="en-US" sz="2000" dirty="0">
                <a:solidFill>
                  <a:schemeClr val="tx1"/>
                </a:solidFill>
                <a:latin typeface="Open Sans" panose="020B0604020202020204" charset="0"/>
                <a:ea typeface="Calibri"/>
                <a:cs typeface="Open Sans" panose="020B0604020202020204" charset="0"/>
                <a:sym typeface="Calibri"/>
              </a:rPr>
              <a:t>.</a:t>
            </a:r>
            <a:endParaRPr sz="2000" dirty="0">
              <a:solidFill>
                <a:schemeClr val="tx1"/>
              </a:solidFill>
              <a:latin typeface="Open Sans" panose="020B0604020202020204" charset="0"/>
              <a:ea typeface="Calibri"/>
              <a:cs typeface="Open Sans" panose="020B0604020202020204" charset="0"/>
              <a:sym typeface="Calibri"/>
            </a:endParaRPr>
          </a:p>
        </p:txBody>
      </p:sp>
      <p:pic>
        <p:nvPicPr>
          <p:cNvPr id="5" name="Google Shape;64;p14">
            <a:extLst>
              <a:ext uri="{FF2B5EF4-FFF2-40B4-BE49-F238E27FC236}">
                <a16:creationId xmlns:a16="http://schemas.microsoft.com/office/drawing/2014/main" id="{432E1E1F-D65B-4E25-8120-543C398D7719}"/>
              </a:ext>
            </a:extLst>
          </p:cNvPr>
          <p:cNvPicPr preferRelativeResize="0"/>
          <p:nvPr/>
        </p:nvPicPr>
        <p:blipFill>
          <a:blip r:embed="rId4">
            <a:alphaModFix/>
          </a:blip>
          <a:stretch>
            <a:fillRect/>
          </a:stretch>
        </p:blipFill>
        <p:spPr>
          <a:xfrm>
            <a:off x="508002" y="6109252"/>
            <a:ext cx="11366498" cy="5731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rgbClr val="0070C0"/>
                </a:solidFill>
                <a:latin typeface="Open Sans" panose="020B0604020202020204" charset="0"/>
                <a:ea typeface="Open Sans" panose="020B0604020202020204" charset="0"/>
                <a:cs typeface="Open Sans" panose="020B0604020202020204" charset="0"/>
              </a:rPr>
              <a:t>Discuss your Bacteria!</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sp>
        <p:nvSpPr>
          <p:cNvPr id="232" name="Google Shape;232;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dirty="0"/>
          </a:p>
          <a:p>
            <a:pPr marL="457200" lvl="0" indent="-381000" algn="l" rtl="0">
              <a:spcBef>
                <a:spcPts val="2100"/>
              </a:spcBef>
              <a:spcAft>
                <a:spcPts val="0"/>
              </a:spcAft>
              <a:buClr>
                <a:srgbClr val="FFFFFF"/>
              </a:buClr>
              <a:buSzPts val="2400"/>
              <a:buFont typeface="Calibri"/>
              <a:buAutoNum type="arabicPeriod"/>
            </a:pPr>
            <a:r>
              <a:rPr lang="en-US" sz="2000" dirty="0">
                <a:solidFill>
                  <a:schemeClr val="tx1"/>
                </a:solidFill>
                <a:latin typeface="Open Sans" panose="020B0604020202020204" charset="0"/>
                <a:ea typeface="Open Sans" panose="020B0604020202020204" charset="0"/>
                <a:cs typeface="Open Sans" panose="020B0604020202020204" charset="0"/>
              </a:rPr>
              <a:t>C</a:t>
            </a:r>
            <a:r>
              <a:rPr lang="en-US" sz="2000" dirty="0" smtClean="0">
                <a:solidFill>
                  <a:schemeClr val="tx1"/>
                </a:solidFill>
                <a:latin typeface="Open Sans" panose="020B0604020202020204" charset="0"/>
                <a:ea typeface="Open Sans" panose="020B0604020202020204" charset="0"/>
                <a:cs typeface="Open Sans" panose="020B0604020202020204" charset="0"/>
              </a:rPr>
              <a:t>ompare your </a:t>
            </a:r>
            <a:r>
              <a:rPr lang="en-US" sz="2000" dirty="0">
                <a:solidFill>
                  <a:schemeClr val="tx1"/>
                </a:solidFill>
                <a:latin typeface="Open Sans" panose="020B0604020202020204" charset="0"/>
                <a:ea typeface="Open Sans" panose="020B0604020202020204" charset="0"/>
                <a:cs typeface="Open Sans" panose="020B0604020202020204" charset="0"/>
              </a:rPr>
              <a:t>bacteria to </a:t>
            </a:r>
            <a:r>
              <a:rPr lang="en-US" sz="2000" dirty="0" smtClean="0">
                <a:solidFill>
                  <a:schemeClr val="tx1"/>
                </a:solidFill>
                <a:latin typeface="Open Sans" panose="020B0604020202020204" charset="0"/>
                <a:ea typeface="Open Sans" panose="020B0604020202020204" charset="0"/>
                <a:cs typeface="Open Sans" panose="020B0604020202020204" charset="0"/>
              </a:rPr>
              <a:t>your </a:t>
            </a:r>
            <a:r>
              <a:rPr lang="en-US" sz="2000" dirty="0">
                <a:solidFill>
                  <a:schemeClr val="tx1"/>
                </a:solidFill>
                <a:latin typeface="Open Sans" panose="020B0604020202020204" charset="0"/>
                <a:ea typeface="Open Sans" panose="020B0604020202020204" charset="0"/>
                <a:cs typeface="Open Sans" panose="020B0604020202020204" charset="0"/>
              </a:rPr>
              <a:t>partners</a:t>
            </a:r>
            <a:r>
              <a:rPr lang="en-US" sz="2000" dirty="0" smtClean="0">
                <a:solidFill>
                  <a:schemeClr val="tx1"/>
                </a:solidFill>
                <a:latin typeface="Open Sans" panose="020B0604020202020204" charset="0"/>
                <a:ea typeface="Open Sans" panose="020B0604020202020204" charset="0"/>
                <a:cs typeface="Open Sans" panose="020B0604020202020204" charset="0"/>
              </a:rPr>
              <a:t>, including </a:t>
            </a:r>
            <a:r>
              <a:rPr lang="en-US" sz="2000" dirty="0">
                <a:solidFill>
                  <a:schemeClr val="tx1"/>
                </a:solidFill>
                <a:latin typeface="Open Sans" panose="020B0604020202020204" charset="0"/>
                <a:ea typeface="Open Sans" panose="020B0604020202020204" charset="0"/>
                <a:cs typeface="Open Sans" panose="020B0604020202020204" charset="0"/>
              </a:rPr>
              <a:t>how are they alike, how are they different, and how </a:t>
            </a:r>
            <a:r>
              <a:rPr lang="en-US" sz="2000" dirty="0" smtClean="0">
                <a:solidFill>
                  <a:schemeClr val="tx1"/>
                </a:solidFill>
                <a:latin typeface="Open Sans" panose="020B0604020202020204" charset="0"/>
                <a:ea typeface="Open Sans" panose="020B0604020202020204" charset="0"/>
                <a:cs typeface="Open Sans" panose="020B0604020202020204" charset="0"/>
              </a:rPr>
              <a:t>the titanium </a:t>
            </a:r>
            <a:r>
              <a:rPr lang="en-US" sz="2000" dirty="0">
                <a:solidFill>
                  <a:schemeClr val="tx1"/>
                </a:solidFill>
                <a:latin typeface="Open Sans" panose="020B0604020202020204" charset="0"/>
                <a:ea typeface="Open Sans" panose="020B0604020202020204" charset="0"/>
                <a:cs typeface="Open Sans" panose="020B0604020202020204" charset="0"/>
              </a:rPr>
              <a:t>d</a:t>
            </a:r>
            <a:r>
              <a:rPr lang="en-US" sz="2000" dirty="0" smtClean="0">
                <a:solidFill>
                  <a:schemeClr val="tx1"/>
                </a:solidFill>
                <a:latin typeface="Open Sans" panose="020B0604020202020204" charset="0"/>
                <a:ea typeface="Open Sans" panose="020B0604020202020204" charset="0"/>
                <a:cs typeface="Open Sans" panose="020B0604020202020204" charset="0"/>
              </a:rPr>
              <a:t>ioxide affected </a:t>
            </a:r>
            <a:r>
              <a:rPr lang="en-US" sz="2000" dirty="0">
                <a:solidFill>
                  <a:schemeClr val="tx1"/>
                </a:solidFill>
                <a:latin typeface="Open Sans" panose="020B0604020202020204" charset="0"/>
                <a:ea typeface="Open Sans" panose="020B0604020202020204" charset="0"/>
                <a:cs typeface="Open Sans" panose="020B0604020202020204" charset="0"/>
              </a:rPr>
              <a:t>their </a:t>
            </a:r>
            <a:r>
              <a:rPr lang="en-US" sz="2000" dirty="0" smtClean="0">
                <a:solidFill>
                  <a:schemeClr val="tx1"/>
                </a:solidFill>
                <a:latin typeface="Open Sans" panose="020B0604020202020204" charset="0"/>
                <a:ea typeface="Open Sans" panose="020B0604020202020204" charset="0"/>
                <a:cs typeface="Open Sans" panose="020B0604020202020204" charset="0"/>
              </a:rPr>
              <a:t>samples.</a:t>
            </a:r>
            <a:endParaRPr sz="2000" dirty="0">
              <a:solidFill>
                <a:schemeClr val="tx1"/>
              </a:solidFill>
              <a:latin typeface="Open Sans" panose="020B0604020202020204" charset="0"/>
              <a:ea typeface="Open Sans" panose="020B0604020202020204" charset="0"/>
              <a:cs typeface="Open Sans" panose="020B0604020202020204" charset="0"/>
              <a:sym typeface="Calibri"/>
            </a:endParaRPr>
          </a:p>
          <a:p>
            <a:pPr marL="457200" lvl="0" indent="-381000" algn="l" rtl="0">
              <a:spcBef>
                <a:spcPts val="2100"/>
              </a:spcBef>
              <a:spcAft>
                <a:spcPts val="0"/>
              </a:spcAft>
              <a:buClr>
                <a:srgbClr val="FFFFFF"/>
              </a:buClr>
              <a:buSzPts val="2400"/>
              <a:buFont typeface="Calibri"/>
              <a:buAutoNum type="arabicPeriod"/>
            </a:pPr>
            <a:r>
              <a:rPr lang="en-US" sz="2000" dirty="0">
                <a:solidFill>
                  <a:schemeClr val="tx1"/>
                </a:solidFill>
                <a:latin typeface="Open Sans" panose="020B0604020202020204" charset="0"/>
                <a:ea typeface="Open Sans" panose="020B0604020202020204" charset="0"/>
                <a:cs typeface="Open Sans" panose="020B0604020202020204" charset="0"/>
              </a:rPr>
              <a:t>F</a:t>
            </a:r>
            <a:r>
              <a:rPr lang="en-US" sz="2000" dirty="0" smtClean="0">
                <a:solidFill>
                  <a:schemeClr val="tx1"/>
                </a:solidFill>
                <a:latin typeface="Open Sans" panose="020B0604020202020204" charset="0"/>
                <a:ea typeface="Open Sans" panose="020B0604020202020204" charset="0"/>
                <a:cs typeface="Open Sans" panose="020B0604020202020204" charset="0"/>
              </a:rPr>
              <a:t>ind </a:t>
            </a:r>
            <a:r>
              <a:rPr lang="en-US" sz="2000" dirty="0">
                <a:solidFill>
                  <a:schemeClr val="tx1"/>
                </a:solidFill>
                <a:latin typeface="Open Sans" panose="020B0604020202020204" charset="0"/>
                <a:ea typeface="Open Sans" panose="020B0604020202020204" charset="0"/>
                <a:cs typeface="Open Sans" panose="020B0604020202020204" charset="0"/>
              </a:rPr>
              <a:t>another pair </a:t>
            </a:r>
            <a:r>
              <a:rPr lang="en-US" sz="2000" dirty="0" err="1" smtClean="0">
                <a:solidFill>
                  <a:schemeClr val="tx1"/>
                </a:solidFill>
                <a:latin typeface="Open Sans" panose="020B0604020202020204" charset="0"/>
                <a:ea typeface="Open Sans" panose="020B0604020202020204" charset="0"/>
                <a:cs typeface="Open Sans" panose="020B0604020202020204" charset="0"/>
              </a:rPr>
              <a:t>oto</a:t>
            </a:r>
            <a:r>
              <a:rPr lang="en-US" sz="2000" dirty="0" smtClean="0">
                <a:solidFill>
                  <a:schemeClr val="tx1"/>
                </a:solidFill>
                <a:latin typeface="Open Sans" panose="020B0604020202020204" charset="0"/>
                <a:ea typeface="Open Sans" panose="020B0604020202020204" charset="0"/>
                <a:cs typeface="Open Sans" panose="020B0604020202020204" charset="0"/>
              </a:rPr>
              <a:t> </a:t>
            </a:r>
            <a:r>
              <a:rPr lang="en-US" sz="2000" dirty="0">
                <a:solidFill>
                  <a:schemeClr val="tx1"/>
                </a:solidFill>
                <a:latin typeface="Open Sans" panose="020B0604020202020204" charset="0"/>
                <a:ea typeface="Open Sans" panose="020B0604020202020204" charset="0"/>
                <a:cs typeface="Open Sans" panose="020B0604020202020204" charset="0"/>
              </a:rPr>
              <a:t>share and discuss their </a:t>
            </a:r>
            <a:r>
              <a:rPr lang="en-US" sz="2000" dirty="0" smtClean="0">
                <a:solidFill>
                  <a:schemeClr val="tx1"/>
                </a:solidFill>
                <a:latin typeface="Open Sans" panose="020B0604020202020204" charset="0"/>
                <a:ea typeface="Open Sans" panose="020B0604020202020204" charset="0"/>
                <a:cs typeface="Open Sans" panose="020B0604020202020204" charset="0"/>
              </a:rPr>
              <a:t>results.</a:t>
            </a:r>
          </a:p>
          <a:p>
            <a:pPr marL="457200" lvl="0" indent="-381000" algn="l" rtl="0">
              <a:spcBef>
                <a:spcPts val="2100"/>
              </a:spcBef>
              <a:spcAft>
                <a:spcPts val="0"/>
              </a:spcAft>
              <a:buClr>
                <a:srgbClr val="FFFFFF"/>
              </a:buClr>
              <a:buSzPts val="2400"/>
              <a:buFont typeface="Calibri"/>
              <a:buAutoNum type="arabicPeriod"/>
            </a:pPr>
            <a:r>
              <a:rPr lang="en-US" sz="2000" dirty="0" smtClean="0">
                <a:solidFill>
                  <a:schemeClr val="tx1"/>
                </a:solidFill>
                <a:latin typeface="Open Sans" panose="020B0604020202020204" charset="0"/>
                <a:ea typeface="Open Sans" panose="020B0604020202020204" charset="0"/>
                <a:cs typeface="Open Sans" panose="020B0604020202020204" charset="0"/>
              </a:rPr>
              <a:t>Complete the </a:t>
            </a:r>
            <a:r>
              <a:rPr lang="en-US" sz="2000" dirty="0">
                <a:solidFill>
                  <a:schemeClr val="tx1"/>
                </a:solidFill>
                <a:latin typeface="Open Sans" panose="020B0604020202020204" charset="0"/>
                <a:ea typeface="Open Sans" panose="020B0604020202020204" charset="0"/>
                <a:cs typeface="Open Sans" panose="020B0604020202020204" charset="0"/>
              </a:rPr>
              <a:t>Exit </a:t>
            </a:r>
            <a:r>
              <a:rPr lang="en-US" sz="2000" dirty="0" smtClean="0">
                <a:solidFill>
                  <a:schemeClr val="tx1"/>
                </a:solidFill>
                <a:latin typeface="Open Sans" panose="020B0604020202020204" charset="0"/>
                <a:ea typeface="Open Sans" panose="020B0604020202020204" charset="0"/>
                <a:cs typeface="Open Sans" panose="020B0604020202020204" charset="0"/>
              </a:rPr>
              <a:t>Ticket!</a:t>
            </a:r>
            <a:endParaRPr sz="2000" dirty="0">
              <a:solidFill>
                <a:schemeClr val="tx1"/>
              </a:solidFill>
              <a:latin typeface="Open Sans" panose="020B0604020202020204" charset="0"/>
              <a:ea typeface="Open Sans" panose="020B0604020202020204" charset="0"/>
              <a:cs typeface="Open Sans" panose="020B0604020202020204" charset="0"/>
            </a:endParaRPr>
          </a:p>
          <a:p>
            <a:pPr marL="457200" lvl="0" indent="-381000" algn="l" rtl="0">
              <a:spcBef>
                <a:spcPts val="2100"/>
              </a:spcBef>
              <a:spcAft>
                <a:spcPts val="2100"/>
              </a:spcAft>
              <a:buClr>
                <a:srgbClr val="FFFFFF"/>
              </a:buClr>
              <a:buSzPts val="2400"/>
              <a:buFont typeface="Arial"/>
              <a:buAutoNum type="arabicPeriod"/>
            </a:pPr>
            <a:r>
              <a:rPr lang="en-US" sz="2400" dirty="0">
                <a:solidFill>
                  <a:srgbClr val="FFFFFF"/>
                </a:solidFill>
              </a:rPr>
              <a:t>Extension: Utilizing the internet discover what type of bacteria is on your petri dish along with what its purpose is.</a:t>
            </a:r>
            <a:endParaRPr sz="2400" dirty="0">
              <a:solidFill>
                <a:srgbClr val="FFFFFF"/>
              </a:solidFill>
            </a:endParaRPr>
          </a:p>
        </p:txBody>
      </p:sp>
      <p:pic>
        <p:nvPicPr>
          <p:cNvPr id="4" name="Google Shape;64;p14">
            <a:extLst>
              <a:ext uri="{FF2B5EF4-FFF2-40B4-BE49-F238E27FC236}">
                <a16:creationId xmlns:a16="http://schemas.microsoft.com/office/drawing/2014/main" id="{514DC6DE-AA4A-4FCA-AB3E-6A17C1BEC4D3}"/>
              </a:ext>
            </a:extLst>
          </p:cNvPr>
          <p:cNvPicPr preferRelativeResize="0"/>
          <p:nvPr/>
        </p:nvPicPr>
        <p:blipFill>
          <a:blip r:embed="rId3">
            <a:alphaModFix/>
          </a:blip>
          <a:stretch>
            <a:fillRect/>
          </a:stretch>
        </p:blipFill>
        <p:spPr>
          <a:xfrm>
            <a:off x="393702" y="5777948"/>
            <a:ext cx="11556998" cy="5336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52c8549a07_0_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0070C0"/>
                </a:solidFill>
                <a:latin typeface="Open Sans" panose="020B0604020202020204" charset="0"/>
                <a:ea typeface="Open Sans" panose="020B0604020202020204" charset="0"/>
                <a:cs typeface="Open Sans" panose="020B0604020202020204" charset="0"/>
              </a:rPr>
              <a:t>Bacteria </a:t>
            </a:r>
            <a:r>
              <a:rPr lang="en-US" sz="3200" b="1" dirty="0" smtClean="0">
                <a:solidFill>
                  <a:srgbClr val="0070C0"/>
                </a:solidFill>
                <a:latin typeface="Open Sans" panose="020B0604020202020204" charset="0"/>
                <a:ea typeface="Open Sans" panose="020B0604020202020204" charset="0"/>
                <a:cs typeface="Open Sans" panose="020B0604020202020204" charset="0"/>
              </a:rPr>
              <a:t>Links</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sp>
        <p:nvSpPr>
          <p:cNvPr id="238" name="Google Shape;238;g52c8549a07_0_5"/>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u="sng" dirty="0">
                <a:solidFill>
                  <a:schemeClr val="hlink"/>
                </a:solidFill>
                <a:latin typeface="Open Sans" panose="020B0604020202020204" charset="0"/>
                <a:ea typeface="Open Sans" panose="020B0604020202020204" charset="0"/>
                <a:cs typeface="Open Sans" panose="020B0604020202020204" charset="0"/>
                <a:hlinkClick r:id="rId3"/>
              </a:rPr>
              <a:t>Quick </a:t>
            </a:r>
            <a:r>
              <a:rPr lang="en-US" sz="2000" u="sng" dirty="0" smtClean="0">
                <a:solidFill>
                  <a:schemeClr val="hlink"/>
                </a:solidFill>
                <a:latin typeface="Open Sans" panose="020B0604020202020204" charset="0"/>
                <a:ea typeface="Open Sans" panose="020B0604020202020204" charset="0"/>
                <a:cs typeface="Open Sans" panose="020B0604020202020204" charset="0"/>
                <a:hlinkClick r:id="rId3"/>
              </a:rPr>
              <a:t>Follow-up </a:t>
            </a:r>
            <a:r>
              <a:rPr lang="en-US" sz="2000" u="sng" dirty="0" smtClean="0">
                <a:solidFill>
                  <a:schemeClr val="hlink"/>
                </a:solidFill>
                <a:latin typeface="Open Sans" panose="020B0604020202020204" charset="0"/>
                <a:ea typeface="Open Sans" panose="020B0604020202020204" charset="0"/>
                <a:cs typeface="Open Sans" panose="020B0604020202020204" charset="0"/>
              </a:rPr>
              <a:t>Article #1 – The Five Dirtiest Things You Touch Everyday</a:t>
            </a:r>
            <a:endParaRPr sz="2000" dirty="0">
              <a:latin typeface="Open Sans" panose="020B0604020202020204" charset="0"/>
              <a:ea typeface="Open Sans" panose="020B0604020202020204" charset="0"/>
              <a:cs typeface="Open Sans" panose="020B0604020202020204" charset="0"/>
            </a:endParaRPr>
          </a:p>
          <a:p>
            <a:pPr marL="0" lvl="0" indent="0" algn="l" rtl="0">
              <a:spcBef>
                <a:spcPts val="2100"/>
              </a:spcBef>
              <a:spcAft>
                <a:spcPts val="0"/>
              </a:spcAft>
              <a:buNone/>
            </a:pPr>
            <a:endParaRPr sz="2000" dirty="0">
              <a:latin typeface="Open Sans" panose="020B0604020202020204" charset="0"/>
              <a:ea typeface="Open Sans" panose="020B0604020202020204" charset="0"/>
              <a:cs typeface="Open Sans" panose="020B0604020202020204" charset="0"/>
            </a:endParaRPr>
          </a:p>
          <a:p>
            <a:pPr marL="0" lvl="0" indent="0" algn="l" rtl="0">
              <a:spcBef>
                <a:spcPts val="2100"/>
              </a:spcBef>
              <a:spcAft>
                <a:spcPts val="0"/>
              </a:spcAft>
              <a:buNone/>
            </a:pPr>
            <a:r>
              <a:rPr lang="en-US" sz="2000" u="sng" dirty="0" smtClean="0">
                <a:solidFill>
                  <a:schemeClr val="hlink"/>
                </a:solidFill>
                <a:latin typeface="Open Sans" panose="020B0604020202020204" charset="0"/>
                <a:ea typeface="Open Sans" panose="020B0604020202020204" charset="0"/>
                <a:cs typeface="Open Sans" panose="020B0604020202020204" charset="0"/>
                <a:hlinkClick r:id="rId4"/>
              </a:rPr>
              <a:t>Follow-up Article </a:t>
            </a:r>
            <a:r>
              <a:rPr lang="en-US" sz="2000" u="sng" dirty="0">
                <a:solidFill>
                  <a:schemeClr val="hlink"/>
                </a:solidFill>
                <a:latin typeface="Open Sans" panose="020B0604020202020204" charset="0"/>
                <a:ea typeface="Open Sans" panose="020B0604020202020204" charset="0"/>
                <a:cs typeface="Open Sans" panose="020B0604020202020204" charset="0"/>
                <a:hlinkClick r:id="rId4"/>
              </a:rPr>
              <a:t>#</a:t>
            </a:r>
            <a:r>
              <a:rPr lang="en-US" sz="2000" u="sng" dirty="0" smtClean="0">
                <a:solidFill>
                  <a:schemeClr val="hlink"/>
                </a:solidFill>
                <a:latin typeface="Open Sans" panose="020B0604020202020204" charset="0"/>
                <a:ea typeface="Open Sans" panose="020B0604020202020204" charset="0"/>
                <a:cs typeface="Open Sans" panose="020B0604020202020204" charset="0"/>
                <a:hlinkClick r:id="rId4"/>
              </a:rPr>
              <a:t>2</a:t>
            </a:r>
            <a:r>
              <a:rPr lang="en-US" sz="2000" u="sng" dirty="0" smtClean="0">
                <a:solidFill>
                  <a:schemeClr val="hlink"/>
                </a:solidFill>
                <a:latin typeface="Open Sans" panose="020B0604020202020204" charset="0"/>
                <a:ea typeface="Open Sans" panose="020B0604020202020204" charset="0"/>
                <a:cs typeface="Open Sans" panose="020B0604020202020204" charset="0"/>
              </a:rPr>
              <a:t> – Your Towels Are Way Dirtier Than You Think</a:t>
            </a:r>
            <a:endParaRPr sz="2000" dirty="0">
              <a:latin typeface="Open Sans" panose="020B0604020202020204" charset="0"/>
              <a:ea typeface="Open Sans" panose="020B0604020202020204" charset="0"/>
              <a:cs typeface="Open Sans" panose="020B0604020202020204" charset="0"/>
            </a:endParaRPr>
          </a:p>
          <a:p>
            <a:pPr marL="0" lvl="0" indent="0" algn="l" rtl="0">
              <a:spcBef>
                <a:spcPts val="2100"/>
              </a:spcBef>
              <a:spcAft>
                <a:spcPts val="0"/>
              </a:spcAft>
              <a:buNone/>
            </a:pPr>
            <a:endParaRPr sz="2000" dirty="0">
              <a:latin typeface="Open Sans" panose="020B0604020202020204" charset="0"/>
              <a:ea typeface="Open Sans" panose="020B0604020202020204" charset="0"/>
              <a:cs typeface="Open Sans" panose="020B0604020202020204" charset="0"/>
            </a:endParaRPr>
          </a:p>
          <a:p>
            <a:pPr marL="0" lvl="0" indent="0" rtl="0">
              <a:spcBef>
                <a:spcPts val="2100"/>
              </a:spcBef>
              <a:spcAft>
                <a:spcPts val="2100"/>
              </a:spcAft>
              <a:buNone/>
            </a:pPr>
            <a:r>
              <a:rPr lang="en-US" sz="2000" u="sng" dirty="0" smtClean="0">
                <a:solidFill>
                  <a:schemeClr val="hlink"/>
                </a:solidFill>
                <a:latin typeface="Open Sans" panose="020B0604020202020204" charset="0"/>
                <a:ea typeface="Open Sans" panose="020B0604020202020204" charset="0"/>
                <a:cs typeface="Open Sans" panose="020B0604020202020204" charset="0"/>
                <a:hlinkClick r:id="rId5"/>
              </a:rPr>
              <a:t>Follow-up Video – Cell-like </a:t>
            </a:r>
            <a:r>
              <a:rPr lang="en-US" sz="2000" u="sng" dirty="0" err="1" smtClean="0">
                <a:solidFill>
                  <a:schemeClr val="hlink"/>
                </a:solidFill>
                <a:latin typeface="Open Sans" panose="020B0604020202020204" charset="0"/>
                <a:ea typeface="Open Sans" panose="020B0604020202020204" charset="0"/>
                <a:cs typeface="Open Sans" panose="020B0604020202020204" charset="0"/>
                <a:hlinkClick r:id="rId5"/>
              </a:rPr>
              <a:t>nanorobots</a:t>
            </a:r>
            <a:r>
              <a:rPr lang="en-US" sz="2000" u="sng" dirty="0" smtClean="0">
                <a:solidFill>
                  <a:schemeClr val="hlink"/>
                </a:solidFill>
                <a:latin typeface="Open Sans" panose="020B0604020202020204" charset="0"/>
                <a:ea typeface="Open Sans" panose="020B0604020202020204" charset="0"/>
                <a:cs typeface="Open Sans" panose="020B0604020202020204" charset="0"/>
                <a:hlinkClick r:id="rId5"/>
              </a:rPr>
              <a:t>!</a:t>
            </a:r>
            <a:endParaRPr sz="2000" dirty="0">
              <a:latin typeface="Open Sans" panose="020B0604020202020204" charset="0"/>
              <a:ea typeface="Open Sans" panose="020B0604020202020204" charset="0"/>
              <a:cs typeface="Open Sans" panose="020B0604020202020204" charset="0"/>
            </a:endParaRPr>
          </a:p>
        </p:txBody>
      </p:sp>
      <p:pic>
        <p:nvPicPr>
          <p:cNvPr id="4" name="Google Shape;64;p14">
            <a:extLst>
              <a:ext uri="{FF2B5EF4-FFF2-40B4-BE49-F238E27FC236}">
                <a16:creationId xmlns:a16="http://schemas.microsoft.com/office/drawing/2014/main" id="{45EFB1DC-37A1-4F2C-9641-E9F00B55726C}"/>
              </a:ext>
            </a:extLst>
          </p:cNvPr>
          <p:cNvPicPr preferRelativeResize="0"/>
          <p:nvPr/>
        </p:nvPicPr>
        <p:blipFill>
          <a:blip r:embed="rId6">
            <a:alphaModFix/>
          </a:blip>
          <a:stretch>
            <a:fillRect/>
          </a:stretch>
        </p:blipFill>
        <p:spPr>
          <a:xfrm>
            <a:off x="520702" y="5773815"/>
            <a:ext cx="11175998" cy="4030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7dc6289ae3_1_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smtClean="0">
                <a:solidFill>
                  <a:srgbClr val="0070C0"/>
                </a:solidFill>
                <a:latin typeface="Open Sans" panose="020B0604020202020204" charset="0"/>
                <a:ea typeface="Open Sans" panose="020B0604020202020204" charset="0"/>
                <a:cs typeface="Open Sans" panose="020B0604020202020204" charset="0"/>
              </a:rPr>
              <a:t>Nanotechnology</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pic>
        <p:nvPicPr>
          <p:cNvPr id="160" name="Google Shape;160;g7dc6289ae3_1_1" descr="A short introduction to nanotechnology, and why you should care about it - from author of Films from the Future and ASU professor Andrew Maynard.&#10;&#10;The video dives into materials science and advanced materials, and looks at how designing and engineering substances from the atoms they're made of upward allows novel properties to be developed and used. It also looks at responsible innovation when it comes to grappling with the benefits as well as the health and environmental risks of nanoparticles and nanomaterials.&#10;&#10;Stand-alone copies are available on request from Andrew Maynard at Andrew.maynard@asu.edu&#10;&#10;#nanotechnology #safety #risk #nano &#10;&#10;USEFUL LINKS&#10;&#10;NOVA nanotechnology resources: http://www.pbs.org/wgbh/nova/search/results/?x=0&amp;y=0&amp;q=nanotechnology&#10;&#10;Nanotechnology 101 – from the US Government: http://www.nano.gov/nanotech-101&#10;&#10;K-12 nanotechnology lesson plans, from NISE Net: http://nisenet.org/search/product_category/k-lesson-plans-15&#10;&#10;Nano &amp; Me: Nanotechnology in our lives: http://www.nanoandme.org/home/&#10;&#10;24 questions and answers on nanotechnology safety: http://2020science.org/2010/02/12/24-questions-and-answers-on-nanotechnology-safety/&#10;&#10;Nanotechnology basics – from nanotechnology for Dummies: http://www.dummies.com/how-to/education-languages/science/Nanotechnology/Nanotechnology-Basics.html&#10;&#10;Nanotech rewards (video from Discovery): https://www.youtube.com/watch?v=yYXWHVZU0_g&#10;&#10;Nanotech risks (video from Discovery): https://www.youtube.com/watch?v=qc0KLV8CW08&#10;&#10;&#10;&#10;ACKNOWLEDGEMENTS&#10;&#10;This video was developed as part of the NSF-funded Nanosystems Engineering Research Center for Nanotechnology-Enabled Water Treatment (NEWT), under NSF Award Number EEC-1449500.  It was produced in collaboration with Claire Cook.&#10;&#10;&#10;RISK BITES&#10;&#10;Risk Bites videos are devised, created and produced by Andrew Maynard, in association with the Arizona State University School for the Future of Innovation in Society (http://sfis.asu.edu). They focus on issues ranging from risk assessment and evidence-based decision making, to the challenges associated with emerging technologies and opportunities presented by public interest technology.&#10;&#10;Risk Bites videos are produced under a Creative Commons License CC-BY-SA&#10;&#10;Backing track: Mandolin Highway by Olive Musique.  http://www.premiumbeat.com/royalty_free_music/songs/mandolin-highway&#10;&#10;Risk Bites is your guide to making sense of risk. We cover everything from understanding and balancing the risks and benefits of everyday products, to health science more broadly, to the potential impacts of emerging technologies, to making sense of risk perception. If you enjoy our videos, please subscribe, and spread the word!" title="What is nanotechnology?">
            <a:hlinkClick r:id="rId3"/>
          </p:cNvPr>
          <p:cNvPicPr preferRelativeResize="0"/>
          <p:nvPr/>
        </p:nvPicPr>
        <p:blipFill>
          <a:blip r:embed="rId4">
            <a:alphaModFix/>
          </a:blip>
          <a:stretch>
            <a:fillRect/>
          </a:stretch>
        </p:blipFill>
        <p:spPr>
          <a:xfrm>
            <a:off x="2929362" y="1371319"/>
            <a:ext cx="6333275" cy="4367425"/>
          </a:xfrm>
          <a:prstGeom prst="rect">
            <a:avLst/>
          </a:prstGeom>
          <a:noFill/>
          <a:ln>
            <a:noFill/>
          </a:ln>
        </p:spPr>
      </p:pic>
      <p:pic>
        <p:nvPicPr>
          <p:cNvPr id="4" name="Google Shape;64;p14">
            <a:extLst>
              <a:ext uri="{FF2B5EF4-FFF2-40B4-BE49-F238E27FC236}">
                <a16:creationId xmlns:a16="http://schemas.microsoft.com/office/drawing/2014/main" id="{EFA0C855-F801-48F2-96F0-258A1F463C89}"/>
              </a:ext>
            </a:extLst>
          </p:cNvPr>
          <p:cNvPicPr preferRelativeResize="0"/>
          <p:nvPr/>
        </p:nvPicPr>
        <p:blipFill>
          <a:blip r:embed="rId5">
            <a:alphaModFix/>
          </a:blip>
          <a:stretch>
            <a:fillRect/>
          </a:stretch>
        </p:blipFill>
        <p:spPr>
          <a:xfrm>
            <a:off x="368302" y="6109252"/>
            <a:ext cx="11582398" cy="5851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7dc6289ae3_2_0"/>
          <p:cNvSpPr txBox="1">
            <a:spLocks noGrp="1"/>
          </p:cNvSpPr>
          <p:nvPr>
            <p:ph type="title"/>
          </p:nvPr>
        </p:nvSpPr>
        <p:spPr>
          <a:xfrm>
            <a:off x="382217" y="2254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200" b="1" dirty="0">
                <a:solidFill>
                  <a:srgbClr val="0070C0"/>
                </a:solidFill>
                <a:latin typeface="Open Sans" panose="020B0604020202020204" charset="0"/>
                <a:cs typeface="Open Sans" panose="020B0604020202020204" charset="0"/>
              </a:rPr>
              <a:t>SAFETY SLIDE</a:t>
            </a:r>
            <a:endParaRPr sz="3200" b="1" dirty="0">
              <a:solidFill>
                <a:srgbClr val="0070C0"/>
              </a:solidFill>
              <a:latin typeface="Open Sans" panose="020B0604020202020204" charset="0"/>
              <a:cs typeface="Open Sans" panose="020B0604020202020204" charset="0"/>
            </a:endParaRPr>
          </a:p>
        </p:txBody>
      </p:sp>
      <p:sp>
        <p:nvSpPr>
          <p:cNvPr id="166" name="Google Shape;166;g7dc6289ae3_2_0"/>
          <p:cNvSpPr txBox="1">
            <a:spLocks noGrp="1"/>
          </p:cNvSpPr>
          <p:nvPr>
            <p:ph type="body" idx="1"/>
          </p:nvPr>
        </p:nvSpPr>
        <p:spPr>
          <a:xfrm>
            <a:off x="382217" y="1395750"/>
            <a:ext cx="3147209" cy="2275200"/>
          </a:xfrm>
          <a:prstGeom prst="rect">
            <a:avLst/>
          </a:prstGeom>
          <a:noFill/>
          <a:ln>
            <a:noFill/>
          </a:ln>
        </p:spPr>
        <p:txBody>
          <a:bodyPr spcFirstLastPara="1" wrap="square" lIns="91425" tIns="45700" rIns="91425" bIns="45700" anchor="ctr" anchorCtr="0">
            <a:noAutofit/>
          </a:bodyPr>
          <a:lstStyle/>
          <a:p>
            <a:pPr marL="457200" lvl="0" indent="-342900" algn="l" rtl="0">
              <a:lnSpc>
                <a:spcPct val="100000"/>
              </a:lnSpc>
              <a:spcBef>
                <a:spcPts val="0"/>
              </a:spcBef>
              <a:spcAft>
                <a:spcPts val="0"/>
              </a:spcAft>
              <a:buSzPts val="1800"/>
              <a:buChar char="●"/>
            </a:pPr>
            <a:r>
              <a:rPr lang="en-US" sz="2000" dirty="0">
                <a:latin typeface="Open Sans" panose="020B0604020202020204" charset="0"/>
                <a:cs typeface="Open Sans" panose="020B0604020202020204" charset="0"/>
              </a:rPr>
              <a:t>Lab Coat</a:t>
            </a:r>
            <a:endParaRPr sz="2000" dirty="0">
              <a:latin typeface="Open Sans" panose="020B0604020202020204" charset="0"/>
              <a:cs typeface="Open Sans" panose="020B0604020202020204" charset="0"/>
            </a:endParaRPr>
          </a:p>
          <a:p>
            <a:pPr marL="457200" lvl="0" indent="-342900" algn="l" rtl="0">
              <a:lnSpc>
                <a:spcPct val="100000"/>
              </a:lnSpc>
              <a:spcBef>
                <a:spcPts val="0"/>
              </a:spcBef>
              <a:spcAft>
                <a:spcPts val="0"/>
              </a:spcAft>
              <a:buSzPts val="1800"/>
              <a:buChar char="●"/>
            </a:pPr>
            <a:r>
              <a:rPr lang="en-US" sz="2000" dirty="0">
                <a:latin typeface="Open Sans" panose="020B0604020202020204" charset="0"/>
                <a:cs typeface="Open Sans" panose="020B0604020202020204" charset="0"/>
              </a:rPr>
              <a:t>Safety Glasses</a:t>
            </a:r>
            <a:endParaRPr sz="2000" dirty="0">
              <a:latin typeface="Open Sans" panose="020B0604020202020204" charset="0"/>
              <a:cs typeface="Open Sans" panose="020B0604020202020204" charset="0"/>
            </a:endParaRPr>
          </a:p>
          <a:p>
            <a:pPr marL="457200" lvl="0" indent="-342900" algn="l" rtl="0">
              <a:lnSpc>
                <a:spcPct val="100000"/>
              </a:lnSpc>
              <a:spcBef>
                <a:spcPts val="0"/>
              </a:spcBef>
              <a:spcAft>
                <a:spcPts val="0"/>
              </a:spcAft>
              <a:buSzPts val="1800"/>
              <a:buChar char="●"/>
            </a:pPr>
            <a:r>
              <a:rPr lang="en-US" sz="2000" dirty="0">
                <a:latin typeface="Open Sans" panose="020B0604020202020204" charset="0"/>
                <a:cs typeface="Open Sans" panose="020B0604020202020204" charset="0"/>
              </a:rPr>
              <a:t>Gloves</a:t>
            </a:r>
            <a:endParaRPr sz="2000" dirty="0">
              <a:latin typeface="Open Sans" panose="020B0604020202020204" charset="0"/>
              <a:cs typeface="Open Sans" panose="020B0604020202020204" charset="0"/>
            </a:endParaRPr>
          </a:p>
          <a:p>
            <a:pPr marL="457200" lvl="0" indent="-342900" algn="l" rtl="0">
              <a:lnSpc>
                <a:spcPct val="100000"/>
              </a:lnSpc>
              <a:spcBef>
                <a:spcPts val="0"/>
              </a:spcBef>
              <a:spcAft>
                <a:spcPts val="0"/>
              </a:spcAft>
              <a:buSzPts val="1800"/>
              <a:buChar char="●"/>
            </a:pPr>
            <a:r>
              <a:rPr lang="en-US" sz="2000" dirty="0" smtClean="0">
                <a:latin typeface="Open Sans" panose="020B0604020202020204" charset="0"/>
                <a:cs typeface="Open Sans" panose="020B0604020202020204" charset="0"/>
              </a:rPr>
              <a:t>Close-Toed </a:t>
            </a:r>
            <a:r>
              <a:rPr lang="en-US" sz="2000" dirty="0">
                <a:latin typeface="Open Sans" panose="020B0604020202020204" charset="0"/>
                <a:cs typeface="Open Sans" panose="020B0604020202020204" charset="0"/>
              </a:rPr>
              <a:t>Shoes</a:t>
            </a:r>
            <a:endParaRPr sz="2000" dirty="0">
              <a:latin typeface="Open Sans" panose="020B0604020202020204" charset="0"/>
              <a:cs typeface="Open Sans" panose="020B0604020202020204" charset="0"/>
            </a:endParaRPr>
          </a:p>
          <a:p>
            <a:pPr marL="457200" lvl="0" indent="-342900" algn="l" rtl="0">
              <a:lnSpc>
                <a:spcPct val="100000"/>
              </a:lnSpc>
              <a:spcBef>
                <a:spcPts val="0"/>
              </a:spcBef>
              <a:spcAft>
                <a:spcPts val="0"/>
              </a:spcAft>
              <a:buSzPts val="1800"/>
              <a:buChar char="●"/>
            </a:pPr>
            <a:r>
              <a:rPr lang="en-US" sz="2000" dirty="0" smtClean="0">
                <a:latin typeface="Open Sans" panose="020B0604020202020204" charset="0"/>
                <a:cs typeface="Open Sans" panose="020B0604020202020204" charset="0"/>
              </a:rPr>
              <a:t>Long hair tied back</a:t>
            </a:r>
            <a:endParaRPr sz="2000" dirty="0">
              <a:latin typeface="Open Sans" panose="020B0604020202020204" charset="0"/>
              <a:cs typeface="Open Sans" panose="020B0604020202020204" charset="0"/>
            </a:endParaRPr>
          </a:p>
          <a:p>
            <a:pPr marL="457200" lvl="0" indent="0" algn="l" rtl="0">
              <a:lnSpc>
                <a:spcPct val="100000"/>
              </a:lnSpc>
              <a:spcBef>
                <a:spcPts val="0"/>
              </a:spcBef>
              <a:spcAft>
                <a:spcPts val="0"/>
              </a:spcAft>
              <a:buNone/>
            </a:pPr>
            <a:endParaRPr dirty="0"/>
          </a:p>
          <a:p>
            <a:pPr marL="457200" lvl="0" indent="0" algn="l" rtl="0">
              <a:lnSpc>
                <a:spcPct val="100000"/>
              </a:lnSpc>
              <a:spcBef>
                <a:spcPts val="0"/>
              </a:spcBef>
              <a:spcAft>
                <a:spcPts val="0"/>
              </a:spcAft>
              <a:buNone/>
            </a:pPr>
            <a:endParaRPr dirty="0"/>
          </a:p>
        </p:txBody>
      </p:sp>
      <p:pic>
        <p:nvPicPr>
          <p:cNvPr id="167" name="Google Shape;167;g7dc6289ae3_2_0"/>
          <p:cNvPicPr preferRelativeResize="0"/>
          <p:nvPr/>
        </p:nvPicPr>
        <p:blipFill>
          <a:blip r:embed="rId3">
            <a:alphaModFix/>
          </a:blip>
          <a:stretch>
            <a:fillRect/>
          </a:stretch>
        </p:blipFill>
        <p:spPr>
          <a:xfrm>
            <a:off x="5586025" y="3506475"/>
            <a:ext cx="2150375" cy="2867174"/>
          </a:xfrm>
          <a:prstGeom prst="rect">
            <a:avLst/>
          </a:prstGeom>
          <a:noFill/>
          <a:ln>
            <a:noFill/>
          </a:ln>
        </p:spPr>
      </p:pic>
      <p:pic>
        <p:nvPicPr>
          <p:cNvPr id="168" name="Google Shape;168;g7dc6289ae3_2_0"/>
          <p:cNvPicPr preferRelativeResize="0"/>
          <p:nvPr/>
        </p:nvPicPr>
        <p:blipFill>
          <a:blip r:embed="rId4">
            <a:alphaModFix/>
          </a:blip>
          <a:stretch>
            <a:fillRect/>
          </a:stretch>
        </p:blipFill>
        <p:spPr>
          <a:xfrm>
            <a:off x="8168444" y="3499516"/>
            <a:ext cx="2150375" cy="2867162"/>
          </a:xfrm>
          <a:prstGeom prst="rect">
            <a:avLst/>
          </a:prstGeom>
          <a:noFill/>
          <a:ln>
            <a:noFill/>
          </a:ln>
        </p:spPr>
      </p:pic>
      <p:pic>
        <p:nvPicPr>
          <p:cNvPr id="169" name="Google Shape;169;g7dc6289ae3_2_0"/>
          <p:cNvPicPr preferRelativeResize="0"/>
          <p:nvPr/>
        </p:nvPicPr>
        <p:blipFill>
          <a:blip r:embed="rId5">
            <a:alphaModFix/>
          </a:blip>
          <a:stretch>
            <a:fillRect/>
          </a:stretch>
        </p:blipFill>
        <p:spPr>
          <a:xfrm>
            <a:off x="1955821" y="3670950"/>
            <a:ext cx="3400171" cy="2495778"/>
          </a:xfrm>
          <a:prstGeom prst="rect">
            <a:avLst/>
          </a:prstGeom>
          <a:noFill/>
          <a:ln>
            <a:noFill/>
          </a:ln>
        </p:spPr>
      </p:pic>
      <p:pic>
        <p:nvPicPr>
          <p:cNvPr id="170" name="Google Shape;170;g7dc6289ae3_2_0" descr="Safety First Precautionary GIF - SafetyFirst Precautionary Warning GIFs"/>
          <p:cNvPicPr preferRelativeResize="0"/>
          <p:nvPr/>
        </p:nvPicPr>
        <p:blipFill>
          <a:blip r:embed="rId6">
            <a:alphaModFix/>
          </a:blip>
          <a:stretch>
            <a:fillRect/>
          </a:stretch>
        </p:blipFill>
        <p:spPr>
          <a:xfrm>
            <a:off x="3369800" y="954950"/>
            <a:ext cx="4290400" cy="2418225"/>
          </a:xfrm>
          <a:prstGeom prst="rect">
            <a:avLst/>
          </a:prstGeom>
          <a:noFill/>
          <a:ln>
            <a:noFill/>
          </a:ln>
        </p:spPr>
      </p:pic>
      <p:pic>
        <p:nvPicPr>
          <p:cNvPr id="171" name="Google Shape;171;g7dc6289ae3_2_0" descr="Ken Jeong Safety First GIF - KenJeong SafetyFirst Community GIFs"/>
          <p:cNvPicPr preferRelativeResize="0"/>
          <p:nvPr/>
        </p:nvPicPr>
        <p:blipFill>
          <a:blip r:embed="rId7">
            <a:alphaModFix/>
          </a:blip>
          <a:stretch>
            <a:fillRect/>
          </a:stretch>
        </p:blipFill>
        <p:spPr>
          <a:xfrm>
            <a:off x="7736400" y="954950"/>
            <a:ext cx="4290400" cy="2418228"/>
          </a:xfrm>
          <a:prstGeom prst="rect">
            <a:avLst/>
          </a:prstGeom>
          <a:noFill/>
          <a:ln>
            <a:noFill/>
          </a:ln>
        </p:spPr>
      </p:pic>
      <p:pic>
        <p:nvPicPr>
          <p:cNvPr id="10" name="Google Shape;64;p14">
            <a:extLst>
              <a:ext uri="{FF2B5EF4-FFF2-40B4-BE49-F238E27FC236}">
                <a16:creationId xmlns:a16="http://schemas.microsoft.com/office/drawing/2014/main" id="{F2C977EF-B059-4206-A29E-A0D8899E2CF2}"/>
              </a:ext>
            </a:extLst>
          </p:cNvPr>
          <p:cNvPicPr preferRelativeResize="0"/>
          <p:nvPr/>
        </p:nvPicPr>
        <p:blipFill>
          <a:blip r:embed="rId8">
            <a:alphaModFix/>
          </a:blip>
          <a:stretch>
            <a:fillRect/>
          </a:stretch>
        </p:blipFill>
        <p:spPr>
          <a:xfrm>
            <a:off x="482600" y="6166728"/>
            <a:ext cx="11176000" cy="602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rot="-5400000">
            <a:off x="-646700" y="2821975"/>
            <a:ext cx="4130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dirty="0"/>
              <a:t> </a:t>
            </a:r>
            <a:r>
              <a:rPr lang="en-US" sz="3200" b="1" dirty="0">
                <a:solidFill>
                  <a:srgbClr val="0070C0"/>
                </a:solidFill>
                <a:latin typeface="Open Sans" panose="020B0604020202020204" charset="0"/>
                <a:cs typeface="Open Sans" panose="020B0604020202020204" charset="0"/>
              </a:rPr>
              <a:t>Let’s PPE!</a:t>
            </a:r>
            <a:endParaRPr sz="3200" b="1" dirty="0">
              <a:solidFill>
                <a:srgbClr val="0070C0"/>
              </a:solidFill>
              <a:latin typeface="Open Sans" panose="020B0604020202020204" charset="0"/>
              <a:cs typeface="Open Sans" panose="020B0604020202020204" charset="0"/>
            </a:endParaRPr>
          </a:p>
        </p:txBody>
      </p:sp>
      <p:pic>
        <p:nvPicPr>
          <p:cNvPr id="178" name="Google Shape;178;p2"/>
          <p:cNvPicPr preferRelativeResize="0"/>
          <p:nvPr/>
        </p:nvPicPr>
        <p:blipFill>
          <a:blip r:embed="rId3">
            <a:alphaModFix/>
          </a:blip>
          <a:stretch>
            <a:fillRect/>
          </a:stretch>
        </p:blipFill>
        <p:spPr>
          <a:xfrm>
            <a:off x="3048625" y="55830"/>
            <a:ext cx="9143384" cy="68579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838200" y="-2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2400" b="1" dirty="0">
                <a:solidFill>
                  <a:srgbClr val="0070C0"/>
                </a:solidFill>
                <a:latin typeface="Open Sans" panose="020B0604020202020204" charset="0"/>
                <a:cs typeface="Open Sans" panose="020B0604020202020204" charset="0"/>
              </a:rPr>
              <a:t/>
            </a:r>
            <a:br>
              <a:rPr lang="en-US" sz="2400" b="1" dirty="0">
                <a:solidFill>
                  <a:srgbClr val="0070C0"/>
                </a:solidFill>
                <a:latin typeface="Open Sans" panose="020B0604020202020204" charset="0"/>
                <a:cs typeface="Open Sans" panose="020B0604020202020204" charset="0"/>
              </a:rPr>
            </a:br>
            <a:r>
              <a:rPr lang="en-US" sz="3200" b="1" dirty="0">
                <a:solidFill>
                  <a:srgbClr val="0070C0"/>
                </a:solidFill>
                <a:latin typeface="Open Sans" panose="020B0604020202020204" charset="0"/>
                <a:cs typeface="Open Sans" panose="020B0604020202020204" charset="0"/>
              </a:rPr>
              <a:t>Introduction</a:t>
            </a:r>
            <a:endParaRPr sz="3200" b="1" dirty="0">
              <a:solidFill>
                <a:srgbClr val="0070C0"/>
              </a:solidFill>
              <a:latin typeface="Open Sans" panose="020B0604020202020204" charset="0"/>
              <a:cs typeface="Open Sans" panose="020B0604020202020204" charset="0"/>
            </a:endParaRPr>
          </a:p>
        </p:txBody>
      </p:sp>
      <p:sp>
        <p:nvSpPr>
          <p:cNvPr id="184" name="Google Shape;184;p3"/>
          <p:cNvSpPr txBox="1">
            <a:spLocks noGrp="1"/>
          </p:cNvSpPr>
          <p:nvPr>
            <p:ph type="body" idx="1"/>
          </p:nvPr>
        </p:nvSpPr>
        <p:spPr>
          <a:xfrm>
            <a:off x="838200" y="1393825"/>
            <a:ext cx="10426700" cy="3622675"/>
          </a:xfrm>
          <a:prstGeom prst="rect">
            <a:avLst/>
          </a:prstGeom>
          <a:noFill/>
          <a:ln>
            <a:noFill/>
          </a:ln>
        </p:spPr>
        <p:txBody>
          <a:bodyPr spcFirstLastPara="1" wrap="square" lIns="91425" tIns="45700" rIns="91425" bIns="45700" anchor="t" anchorCtr="0">
            <a:normAutofit/>
          </a:bodyPr>
          <a:lstStyle/>
          <a:p>
            <a:pPr marL="228600" lvl="0" indent="-279400" algn="l" rtl="0">
              <a:lnSpc>
                <a:spcPct val="90000"/>
              </a:lnSpc>
              <a:spcBef>
                <a:spcPts val="0"/>
              </a:spcBef>
              <a:spcAft>
                <a:spcPts val="0"/>
              </a:spcAft>
              <a:buClr>
                <a:srgbClr val="FFFFFF"/>
              </a:buClr>
              <a:buSzPts val="3600"/>
              <a:buChar char="●"/>
            </a:pPr>
            <a:r>
              <a:rPr lang="en-US"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Why is it </a:t>
            </a:r>
            <a:r>
              <a:rPr lang="en-US"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you wash your hands before you eating and after using the bathroom?</a:t>
            </a:r>
            <a:endParaRPr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endParaRPr>
          </a:p>
          <a:p>
            <a:pPr marL="228600" lvl="0" indent="-279400" algn="l" rtl="0">
              <a:lnSpc>
                <a:spcPct val="90000"/>
              </a:lnSpc>
              <a:spcBef>
                <a:spcPts val="1000"/>
              </a:spcBef>
              <a:spcAft>
                <a:spcPts val="0"/>
              </a:spcAft>
              <a:buClr>
                <a:srgbClr val="FFFFFF"/>
              </a:buClr>
              <a:buSzPts val="3600"/>
              <a:buChar char="●"/>
            </a:pPr>
            <a:r>
              <a:rPr lang="en-US"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How many times do you think you have you touched your face today?</a:t>
            </a:r>
            <a:endParaRPr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endParaRPr>
          </a:p>
          <a:p>
            <a:pPr marL="228600" lvl="0" indent="-279400" algn="l" rtl="0">
              <a:lnSpc>
                <a:spcPct val="90000"/>
              </a:lnSpc>
              <a:spcBef>
                <a:spcPts val="1000"/>
              </a:spcBef>
              <a:spcAft>
                <a:spcPts val="0"/>
              </a:spcAft>
              <a:buClr>
                <a:srgbClr val="FFFFFF"/>
              </a:buClr>
              <a:buSzPts val="3600"/>
              <a:buChar char="●"/>
            </a:pPr>
            <a:r>
              <a:rPr lang="en-US"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Is there anything on the table in front of you? </a:t>
            </a:r>
            <a:endParaRPr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endParaRPr>
          </a:p>
          <a:p>
            <a:pPr marL="228600" lvl="0" indent="-279400" algn="l" rtl="0">
              <a:lnSpc>
                <a:spcPct val="90000"/>
              </a:lnSpc>
              <a:spcBef>
                <a:spcPts val="1000"/>
              </a:spcBef>
              <a:spcAft>
                <a:spcPts val="0"/>
              </a:spcAft>
              <a:buClr>
                <a:srgbClr val="FFFFFF"/>
              </a:buClr>
              <a:buSzPts val="3600"/>
              <a:buChar char="●"/>
            </a:pPr>
            <a:r>
              <a:rPr lang="en-US" sz="2000" dirty="0">
                <a:solidFill>
                  <a:schemeClr val="tx1"/>
                </a:solidFill>
                <a:latin typeface="Open Sans" panose="020B0604020202020204" charset="0"/>
                <a:cs typeface="Open Sans" panose="020B060402020202020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Is there bacteria in front of you on the table??</a:t>
            </a:r>
            <a:endParaRPr sz="2000" dirty="0">
              <a:solidFill>
                <a:schemeClr val="tx1"/>
              </a:solidFill>
              <a:latin typeface="Open Sans" panose="020B0604020202020204" charset="0"/>
              <a:cs typeface="Open Sans" panose="020B0604020202020204" charset="0"/>
            </a:endParaRPr>
          </a:p>
          <a:p>
            <a:pPr marL="228600" lvl="0" indent="-50800" algn="l" rtl="0">
              <a:lnSpc>
                <a:spcPct val="90000"/>
              </a:lnSpc>
              <a:spcBef>
                <a:spcPts val="1000"/>
              </a:spcBef>
              <a:spcAft>
                <a:spcPts val="2100"/>
              </a:spcAft>
              <a:buClr>
                <a:schemeClr val="dk1"/>
              </a:buClr>
              <a:buSzPts val="2800"/>
              <a:buNone/>
            </a:pPr>
            <a:endParaRPr dirty="0"/>
          </a:p>
        </p:txBody>
      </p:sp>
      <p:pic>
        <p:nvPicPr>
          <p:cNvPr id="185" name="Google Shape;185;p3"/>
          <p:cNvPicPr preferRelativeResize="0"/>
          <p:nvPr/>
        </p:nvPicPr>
        <p:blipFill>
          <a:blip r:embed="rId3">
            <a:alphaModFix/>
          </a:blip>
          <a:stretch>
            <a:fillRect/>
          </a:stretch>
        </p:blipFill>
        <p:spPr>
          <a:xfrm>
            <a:off x="5422268" y="3045475"/>
            <a:ext cx="4141971" cy="2572375"/>
          </a:xfrm>
          <a:prstGeom prst="rect">
            <a:avLst/>
          </a:prstGeom>
          <a:noFill/>
          <a:ln>
            <a:noFill/>
          </a:ln>
        </p:spPr>
      </p:pic>
      <p:pic>
        <p:nvPicPr>
          <p:cNvPr id="5" name="Google Shape;64;p14">
            <a:extLst>
              <a:ext uri="{FF2B5EF4-FFF2-40B4-BE49-F238E27FC236}">
                <a16:creationId xmlns:a16="http://schemas.microsoft.com/office/drawing/2014/main" id="{25C69F7D-19F9-454B-9D08-3BECE709502D}"/>
              </a:ext>
            </a:extLst>
          </p:cNvPr>
          <p:cNvPicPr preferRelativeResize="0"/>
          <p:nvPr/>
        </p:nvPicPr>
        <p:blipFill>
          <a:blip r:embed="rId4">
            <a:alphaModFix/>
          </a:blip>
          <a:stretch>
            <a:fillRect/>
          </a:stretch>
        </p:blipFill>
        <p:spPr>
          <a:xfrm>
            <a:off x="468245" y="6082748"/>
            <a:ext cx="11315698" cy="5262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7db83c44b9_0_29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solidFill>
                  <a:srgbClr val="0070C0"/>
                </a:solidFill>
                <a:latin typeface="Open Sans" panose="020B0604020202020204" charset="0"/>
                <a:cs typeface="Open Sans" panose="020B0604020202020204" charset="0"/>
              </a:rPr>
              <a:t>Synopsis</a:t>
            </a:r>
            <a:endParaRPr sz="3200" b="1" dirty="0">
              <a:solidFill>
                <a:srgbClr val="0070C0"/>
              </a:solidFill>
              <a:latin typeface="Open Sans" panose="020B0604020202020204" charset="0"/>
              <a:cs typeface="Open Sans" panose="020B0604020202020204" charset="0"/>
            </a:endParaRPr>
          </a:p>
        </p:txBody>
      </p:sp>
      <p:sp>
        <p:nvSpPr>
          <p:cNvPr id="191" name="Google Shape;191;g7db83c44b9_0_298"/>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0" algn="l" rtl="0">
              <a:lnSpc>
                <a:spcPct val="100000"/>
              </a:lnSpc>
              <a:spcBef>
                <a:spcPts val="1000"/>
              </a:spcBef>
              <a:spcAft>
                <a:spcPts val="2100"/>
              </a:spcAft>
              <a:buNone/>
            </a:pPr>
            <a:r>
              <a:rPr lang="en-US" sz="2000" dirty="0">
                <a:solidFill>
                  <a:schemeClr val="tx1"/>
                </a:solidFill>
                <a:latin typeface="Open Sans" panose="020B0604020202020204" charset="0"/>
                <a:cs typeface="Open Sans" panose="020B0604020202020204" charset="0"/>
              </a:rPr>
              <a:t>Children are getting sick on a regular basis even though we could prevent many of these incidents. They need to know what is around them and how to handle the things around them they cannot see.</a:t>
            </a:r>
            <a:endParaRPr sz="2000" dirty="0">
              <a:solidFill>
                <a:schemeClr val="tx1"/>
              </a:solidFill>
              <a:latin typeface="Open Sans" panose="020B0604020202020204" charset="0"/>
              <a:cs typeface="Open Sans" panose="020B0604020202020204" charset="0"/>
            </a:endParaRPr>
          </a:p>
        </p:txBody>
      </p:sp>
      <p:pic>
        <p:nvPicPr>
          <p:cNvPr id="4" name="Google Shape;64;p14">
            <a:extLst>
              <a:ext uri="{FF2B5EF4-FFF2-40B4-BE49-F238E27FC236}">
                <a16:creationId xmlns:a16="http://schemas.microsoft.com/office/drawing/2014/main" id="{2674E8F1-7646-46CB-8EEF-B20B80ABCDF9}"/>
              </a:ext>
            </a:extLst>
          </p:cNvPr>
          <p:cNvPicPr preferRelativeResize="0"/>
          <p:nvPr/>
        </p:nvPicPr>
        <p:blipFill>
          <a:blip r:embed="rId3">
            <a:alphaModFix/>
          </a:blip>
          <a:stretch>
            <a:fillRect/>
          </a:stretch>
        </p:blipFill>
        <p:spPr>
          <a:xfrm>
            <a:off x="431802" y="6176825"/>
            <a:ext cx="11252198" cy="5175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rgbClr val="0070C0"/>
                </a:solidFill>
                <a:latin typeface="Open Sans" panose="020B0604020202020204" charset="0"/>
                <a:cs typeface="Open Sans" panose="020B0604020202020204" charset="0"/>
              </a:rPr>
              <a:t>  Making Agar Dishes</a:t>
            </a:r>
            <a:endParaRPr sz="3200" b="1" dirty="0">
              <a:solidFill>
                <a:srgbClr val="0070C0"/>
              </a:solidFill>
              <a:latin typeface="Open Sans" panose="020B0604020202020204" charset="0"/>
              <a:cs typeface="Open Sans" panose="020B0604020202020204" charset="0"/>
            </a:endParaRPr>
          </a:p>
        </p:txBody>
      </p:sp>
      <p:sp>
        <p:nvSpPr>
          <p:cNvPr id="197" name="Google Shape;197;p4"/>
          <p:cNvSpPr txBox="1">
            <a:spLocks noGrp="1"/>
          </p:cNvSpPr>
          <p:nvPr>
            <p:ph type="body" idx="1"/>
          </p:nvPr>
        </p:nvSpPr>
        <p:spPr>
          <a:xfrm>
            <a:off x="838200" y="1584325"/>
            <a:ext cx="10515600" cy="43512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rgbClr val="FFFFFF"/>
              </a:buClr>
              <a:buSzPts val="2400"/>
              <a:buChar char="●"/>
            </a:pPr>
            <a:r>
              <a:rPr lang="en-US" sz="2000" dirty="0">
                <a:solidFill>
                  <a:schemeClr val="tx1"/>
                </a:solidFill>
                <a:latin typeface="Open Sans" panose="020B0604020202020204" charset="0"/>
                <a:cs typeface="Open Sans" panose="020B0604020202020204" charset="0"/>
              </a:rPr>
              <a:t>15 minutes to </a:t>
            </a:r>
            <a:r>
              <a:rPr lang="en-US" sz="2000" dirty="0" smtClean="0">
                <a:solidFill>
                  <a:schemeClr val="tx1"/>
                </a:solidFill>
                <a:latin typeface="Open Sans" panose="020B0604020202020204" charset="0"/>
                <a:cs typeface="Open Sans" panose="020B0604020202020204" charset="0"/>
              </a:rPr>
              <a:t>set:</a:t>
            </a:r>
            <a:endParaRPr lang="en-US" sz="2000" dirty="0">
              <a:solidFill>
                <a:schemeClr val="tx1"/>
              </a:solidFill>
              <a:latin typeface="Open Sans" panose="020B0604020202020204" charset="0"/>
              <a:cs typeface="Open Sans" panose="020B0604020202020204" charset="0"/>
            </a:endParaRPr>
          </a:p>
          <a:p>
            <a:pPr marL="228600" lvl="0" indent="-203200" algn="l" rtl="0">
              <a:lnSpc>
                <a:spcPct val="90000"/>
              </a:lnSpc>
              <a:spcBef>
                <a:spcPts val="0"/>
              </a:spcBef>
              <a:spcAft>
                <a:spcPts val="0"/>
              </a:spcAft>
              <a:buClr>
                <a:srgbClr val="FFFFFF"/>
              </a:buClr>
              <a:buSzPts val="2400"/>
              <a:buChar char="●"/>
            </a:pPr>
            <a:endParaRPr sz="2000" dirty="0">
              <a:solidFill>
                <a:schemeClr val="tx1"/>
              </a:solidFill>
              <a:latin typeface="Open Sans" panose="020B0604020202020204" charset="0"/>
              <a:cs typeface="Open Sans" panose="020B0604020202020204" charset="0"/>
            </a:endParaRPr>
          </a:p>
          <a:p>
            <a:pPr marL="228600" lvl="0" indent="-203200" algn="l" rtl="0">
              <a:lnSpc>
                <a:spcPct val="90000"/>
              </a:lnSpc>
              <a:spcBef>
                <a:spcPts val="1000"/>
              </a:spcBef>
              <a:spcAft>
                <a:spcPts val="0"/>
              </a:spcAft>
              <a:buClr>
                <a:srgbClr val="FFFFFF"/>
              </a:buClr>
              <a:buSzPts val="2400"/>
              <a:buChar char="●"/>
            </a:pPr>
            <a:r>
              <a:rPr lang="en-US" sz="2000" dirty="0">
                <a:solidFill>
                  <a:schemeClr val="tx1"/>
                </a:solidFill>
                <a:latin typeface="Open Sans" panose="020B0604020202020204" charset="0"/>
                <a:cs typeface="Open Sans" panose="020B0604020202020204" charset="0"/>
              </a:rPr>
              <a:t>On the bottom of the petri </a:t>
            </a:r>
            <a:r>
              <a:rPr lang="en-US" sz="2000" dirty="0" smtClean="0">
                <a:solidFill>
                  <a:schemeClr val="tx1"/>
                </a:solidFill>
                <a:latin typeface="Open Sans" panose="020B0604020202020204" charset="0"/>
                <a:cs typeface="Open Sans" panose="020B0604020202020204" charset="0"/>
              </a:rPr>
              <a:t>dish, </a:t>
            </a:r>
            <a:r>
              <a:rPr lang="en-US" sz="2000" dirty="0">
                <a:solidFill>
                  <a:schemeClr val="tx1"/>
                </a:solidFill>
                <a:latin typeface="Open Sans" panose="020B0604020202020204" charset="0"/>
                <a:cs typeface="Open Sans" panose="020B0604020202020204" charset="0"/>
              </a:rPr>
              <a:t>draw a line dividing it in half and label the sides for each partner</a:t>
            </a:r>
            <a:endParaRPr sz="2000" dirty="0">
              <a:solidFill>
                <a:schemeClr val="tx1"/>
              </a:solidFill>
              <a:latin typeface="Open Sans" panose="020B0604020202020204" charset="0"/>
              <a:cs typeface="Open Sans" panose="020B0604020202020204" charset="0"/>
            </a:endParaRPr>
          </a:p>
          <a:p>
            <a:pPr marL="228600" lvl="0" indent="-50800" algn="l" rtl="0">
              <a:lnSpc>
                <a:spcPct val="90000"/>
              </a:lnSpc>
              <a:spcBef>
                <a:spcPts val="1000"/>
              </a:spcBef>
              <a:spcAft>
                <a:spcPts val="2100"/>
              </a:spcAft>
              <a:buClr>
                <a:schemeClr val="dk1"/>
              </a:buClr>
              <a:buSzPts val="2800"/>
              <a:buNone/>
            </a:pPr>
            <a:endParaRPr sz="2000" dirty="0">
              <a:solidFill>
                <a:schemeClr val="tx1"/>
              </a:solidFill>
            </a:endParaRPr>
          </a:p>
        </p:txBody>
      </p:sp>
      <p:pic>
        <p:nvPicPr>
          <p:cNvPr id="198" name="Google Shape;198;p4"/>
          <p:cNvPicPr preferRelativeResize="0"/>
          <p:nvPr/>
        </p:nvPicPr>
        <p:blipFill>
          <a:blip r:embed="rId3">
            <a:alphaModFix/>
          </a:blip>
          <a:stretch>
            <a:fillRect/>
          </a:stretch>
        </p:blipFill>
        <p:spPr>
          <a:xfrm>
            <a:off x="1618750" y="2927550"/>
            <a:ext cx="8954500" cy="3007975"/>
          </a:xfrm>
          <a:prstGeom prst="rect">
            <a:avLst/>
          </a:prstGeom>
          <a:noFill/>
          <a:ln>
            <a:noFill/>
          </a:ln>
        </p:spPr>
      </p:pic>
      <p:pic>
        <p:nvPicPr>
          <p:cNvPr id="5" name="Google Shape;64;p14">
            <a:extLst>
              <a:ext uri="{FF2B5EF4-FFF2-40B4-BE49-F238E27FC236}">
                <a16:creationId xmlns:a16="http://schemas.microsoft.com/office/drawing/2014/main" id="{6F91D44F-EFE6-4543-99D5-5D1BE55A7A69}"/>
              </a:ext>
            </a:extLst>
          </p:cNvPr>
          <p:cNvPicPr preferRelativeResize="0"/>
          <p:nvPr/>
        </p:nvPicPr>
        <p:blipFill>
          <a:blip r:embed="rId4">
            <a:alphaModFix/>
          </a:blip>
          <a:stretch>
            <a:fillRect/>
          </a:stretch>
        </p:blipFill>
        <p:spPr>
          <a:xfrm>
            <a:off x="457202" y="6162261"/>
            <a:ext cx="11150598" cy="5321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52c8549a07_1_11"/>
          <p:cNvSpPr txBox="1">
            <a:spLocks noGrp="1"/>
          </p:cNvSpPr>
          <p:nvPr>
            <p:ph type="title"/>
          </p:nvPr>
        </p:nvSpPr>
        <p:spPr>
          <a:xfrm>
            <a:off x="863601" y="10780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0070C0"/>
                </a:solidFill>
                <a:latin typeface="Open Sans" panose="020B0604020202020204" charset="0"/>
                <a:ea typeface="Open Sans" panose="020B0604020202020204" charset="0"/>
                <a:cs typeface="Open Sans" panose="020B0604020202020204" charset="0"/>
              </a:rPr>
              <a:t>Nanoparticles</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pic>
        <p:nvPicPr>
          <p:cNvPr id="204" name="Google Shape;204;g52c8549a07_1_11" descr="This science video explains about nanoparticles. You will find the answers for; what are nanoparticles? how small they are ? can we see nanoparticles by our naked eyes? what are the differences between bulk materials and nanomaterials? why  different  nanoparticles of the same material have different colors? what is melting point depression?&#10;&#10;Please subscribe to &quot;Science YOUniversity&quot;  for more science videos." title="What are nanoparticles ?">
            <a:hlinkClick r:id="rId3"/>
          </p:cNvPr>
          <p:cNvPicPr preferRelativeResize="0"/>
          <p:nvPr/>
        </p:nvPicPr>
        <p:blipFill>
          <a:blip r:embed="rId4">
            <a:alphaModFix/>
          </a:blip>
          <a:stretch>
            <a:fillRect/>
          </a:stretch>
        </p:blipFill>
        <p:spPr>
          <a:xfrm>
            <a:off x="2606700" y="1219550"/>
            <a:ext cx="6826825" cy="5120125"/>
          </a:xfrm>
          <a:prstGeom prst="rect">
            <a:avLst/>
          </a:prstGeom>
          <a:noFill/>
          <a:ln>
            <a:noFill/>
          </a:ln>
        </p:spPr>
      </p:pic>
      <p:pic>
        <p:nvPicPr>
          <p:cNvPr id="4" name="Google Shape;64;p14">
            <a:extLst>
              <a:ext uri="{FF2B5EF4-FFF2-40B4-BE49-F238E27FC236}">
                <a16:creationId xmlns:a16="http://schemas.microsoft.com/office/drawing/2014/main" id="{C4EA3612-E812-4D2A-8E34-4AC36E047AE3}"/>
              </a:ext>
            </a:extLst>
          </p:cNvPr>
          <p:cNvPicPr preferRelativeResize="0"/>
          <p:nvPr/>
        </p:nvPicPr>
        <p:blipFill>
          <a:blip r:embed="rId5">
            <a:alphaModFix/>
          </a:blip>
          <a:stretch>
            <a:fillRect/>
          </a:stretch>
        </p:blipFill>
        <p:spPr>
          <a:xfrm>
            <a:off x="317502" y="6339675"/>
            <a:ext cx="11607798" cy="4030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52c8549a07_1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b="1" dirty="0">
                <a:solidFill>
                  <a:srgbClr val="0070C0"/>
                </a:solidFill>
                <a:latin typeface="Open Sans" panose="020B0604020202020204" charset="0"/>
                <a:ea typeface="Open Sans" panose="020B0604020202020204" charset="0"/>
                <a:cs typeface="Open Sans" panose="020B0604020202020204" charset="0"/>
              </a:rPr>
              <a:t>Our Nanoparticles!</a:t>
            </a:r>
            <a:endParaRPr sz="3200" b="1" dirty="0">
              <a:solidFill>
                <a:srgbClr val="0070C0"/>
              </a:solidFill>
              <a:latin typeface="Open Sans" panose="020B0604020202020204" charset="0"/>
              <a:ea typeface="Open Sans" panose="020B0604020202020204" charset="0"/>
              <a:cs typeface="Open Sans" panose="020B0604020202020204" charset="0"/>
            </a:endParaRPr>
          </a:p>
        </p:txBody>
      </p:sp>
      <p:sp>
        <p:nvSpPr>
          <p:cNvPr id="210" name="Google Shape;210;g52c8549a07_1_0"/>
          <p:cNvSpPr txBox="1">
            <a:spLocks noGrp="1"/>
          </p:cNvSpPr>
          <p:nvPr>
            <p:ph type="body" idx="1"/>
          </p:nvPr>
        </p:nvSpPr>
        <p:spPr>
          <a:xfrm>
            <a:off x="444274" y="1815497"/>
            <a:ext cx="68883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dirty="0">
                <a:solidFill>
                  <a:schemeClr val="tx1"/>
                </a:solidFill>
                <a:latin typeface="Open Sans" panose="020B0604020202020204" charset="0"/>
                <a:ea typeface="Open Sans" panose="020B0604020202020204" charset="0"/>
                <a:cs typeface="Open Sans" panose="020B0604020202020204" charset="0"/>
              </a:rPr>
              <a:t>Titanium Dioxide </a:t>
            </a:r>
            <a:r>
              <a:rPr lang="en-US" sz="2000" dirty="0">
                <a:solidFill>
                  <a:schemeClr val="tx1"/>
                </a:solidFill>
                <a:latin typeface="Open Sans" panose="020B0604020202020204" charset="0"/>
                <a:ea typeface="Open Sans" panose="020B0604020202020204" charset="0"/>
                <a:cs typeface="Open Sans" panose="020B0604020202020204" charset="0"/>
              </a:rPr>
              <a:t>- </a:t>
            </a:r>
            <a:r>
              <a:rPr lang="en-US" sz="2000" dirty="0">
                <a:solidFill>
                  <a:schemeClr val="tx1"/>
                </a:solidFill>
                <a:latin typeface="Open Sans" panose="020B0604020202020204" charset="0"/>
                <a:ea typeface="Open Sans" panose="020B0604020202020204" charset="0"/>
                <a:cs typeface="Open Sans" panose="020B0604020202020204" charset="0"/>
              </a:rPr>
              <a:t>A</a:t>
            </a:r>
            <a:r>
              <a:rPr lang="en-US" sz="2000" dirty="0" smtClean="0">
                <a:solidFill>
                  <a:schemeClr val="tx1"/>
                </a:solidFill>
                <a:latin typeface="Open Sans" panose="020B0604020202020204" charset="0"/>
                <a:ea typeface="Open Sans" panose="020B0604020202020204" charset="0"/>
                <a:cs typeface="Open Sans" panose="020B0604020202020204" charset="0"/>
              </a:rPr>
              <a:t>bsorbs </a:t>
            </a:r>
            <a:r>
              <a:rPr lang="en-US" sz="2000" dirty="0">
                <a:solidFill>
                  <a:schemeClr val="tx1"/>
                </a:solidFill>
                <a:latin typeface="Open Sans" panose="020B0604020202020204" charset="0"/>
                <a:ea typeface="Open Sans" panose="020B0604020202020204" charset="0"/>
                <a:cs typeface="Open Sans" panose="020B0604020202020204" charset="0"/>
              </a:rPr>
              <a:t>ultraviolet </a:t>
            </a:r>
            <a:r>
              <a:rPr lang="en-US" sz="2000" dirty="0" smtClean="0">
                <a:solidFill>
                  <a:schemeClr val="tx1"/>
                </a:solidFill>
                <a:latin typeface="Open Sans" panose="020B0604020202020204" charset="0"/>
                <a:ea typeface="Open Sans" panose="020B0604020202020204" charset="0"/>
                <a:cs typeface="Open Sans" panose="020B0604020202020204" charset="0"/>
              </a:rPr>
              <a:t>ligh</a:t>
            </a:r>
            <a:r>
              <a:rPr lang="en-US" sz="2000" dirty="0">
                <a:solidFill>
                  <a:schemeClr val="tx1"/>
                </a:solidFill>
                <a:latin typeface="Open Sans" panose="020B0604020202020204" charset="0"/>
                <a:ea typeface="Open Sans" panose="020B0604020202020204" charset="0"/>
                <a:cs typeface="Open Sans" panose="020B0604020202020204" charset="0"/>
              </a:rPr>
              <a:t>t</a:t>
            </a:r>
            <a:r>
              <a:rPr lang="en-US" sz="2000" dirty="0" smtClean="0">
                <a:solidFill>
                  <a:schemeClr val="tx1"/>
                </a:solidFill>
                <a:latin typeface="Open Sans" panose="020B0604020202020204" charset="0"/>
                <a:ea typeface="Open Sans" panose="020B0604020202020204" charset="0"/>
                <a:cs typeface="Open Sans" panose="020B0604020202020204" charset="0"/>
              </a:rPr>
              <a:t> </a:t>
            </a:r>
            <a:endParaRPr sz="2000" dirty="0">
              <a:solidFill>
                <a:schemeClr val="tx1"/>
              </a:solidFill>
              <a:latin typeface="Open Sans" panose="020B0604020202020204" charset="0"/>
              <a:ea typeface="Open Sans" panose="020B0604020202020204" charset="0"/>
              <a:cs typeface="Open Sans" panose="020B0604020202020204" charset="0"/>
            </a:endParaRPr>
          </a:p>
          <a:p>
            <a:pPr marL="457200" lvl="0" indent="0" algn="l" rtl="0">
              <a:spcBef>
                <a:spcPts val="2100"/>
              </a:spcBef>
              <a:spcAft>
                <a:spcPts val="0"/>
              </a:spcAft>
              <a:buNone/>
            </a:pPr>
            <a:r>
              <a:rPr lang="en-US" sz="2000" dirty="0">
                <a:solidFill>
                  <a:schemeClr val="tx1"/>
                </a:solidFill>
                <a:latin typeface="Open Sans" panose="020B0604020202020204" charset="0"/>
                <a:ea typeface="Open Sans" panose="020B0604020202020204" charset="0"/>
                <a:cs typeface="Open Sans" panose="020B0604020202020204" charset="0"/>
              </a:rPr>
              <a:t>Places you can find </a:t>
            </a:r>
            <a:r>
              <a:rPr lang="en-US" sz="2000" dirty="0" smtClean="0">
                <a:solidFill>
                  <a:schemeClr val="tx1"/>
                </a:solidFill>
                <a:latin typeface="Open Sans" panose="020B0604020202020204" charset="0"/>
                <a:ea typeface="Open Sans" panose="020B0604020202020204" charset="0"/>
                <a:cs typeface="Open Sans" panose="020B0604020202020204" charset="0"/>
              </a:rPr>
              <a:t>titanium </a:t>
            </a:r>
            <a:r>
              <a:rPr lang="en-US" sz="2000" dirty="0">
                <a:solidFill>
                  <a:schemeClr val="tx1"/>
                </a:solidFill>
                <a:latin typeface="Open Sans" panose="020B0604020202020204" charset="0"/>
                <a:ea typeface="Open Sans" panose="020B0604020202020204" charset="0"/>
                <a:cs typeface="Open Sans" panose="020B0604020202020204" charset="0"/>
              </a:rPr>
              <a:t>d</a:t>
            </a:r>
            <a:r>
              <a:rPr lang="en-US" sz="2000" dirty="0" smtClean="0">
                <a:solidFill>
                  <a:schemeClr val="tx1"/>
                </a:solidFill>
                <a:latin typeface="Open Sans" panose="020B0604020202020204" charset="0"/>
                <a:ea typeface="Open Sans" panose="020B0604020202020204" charset="0"/>
                <a:cs typeface="Open Sans" panose="020B0604020202020204" charset="0"/>
              </a:rPr>
              <a:t>ioxide</a:t>
            </a:r>
            <a:r>
              <a:rPr lang="en-US" sz="2000" dirty="0">
                <a:solidFill>
                  <a:schemeClr val="tx1"/>
                </a:solidFill>
                <a:latin typeface="Open Sans" panose="020B0604020202020204" charset="0"/>
                <a:ea typeface="Open Sans" panose="020B0604020202020204" charset="0"/>
                <a:cs typeface="Open Sans" panose="020B0604020202020204" charset="0"/>
              </a:rPr>
              <a:t>: </a:t>
            </a:r>
            <a:r>
              <a:rPr lang="en-US" sz="2000" dirty="0">
                <a:solidFill>
                  <a:schemeClr val="tx1"/>
                </a:solidFill>
                <a:latin typeface="Open Sans" panose="020B0604020202020204" charset="0"/>
                <a:ea typeface="Open Sans" panose="020B0604020202020204" charset="0"/>
                <a:cs typeface="Open Sans" panose="020B0604020202020204" charset="0"/>
              </a:rPr>
              <a:t>s</a:t>
            </a:r>
            <a:r>
              <a:rPr lang="en-US" sz="2000" dirty="0" smtClean="0">
                <a:solidFill>
                  <a:schemeClr val="tx1"/>
                </a:solidFill>
                <a:latin typeface="Open Sans" panose="020B0604020202020204" charset="0"/>
                <a:ea typeface="Open Sans" panose="020B0604020202020204" charset="0"/>
                <a:cs typeface="Open Sans" panose="020B0604020202020204" charset="0"/>
              </a:rPr>
              <a:t>unscreen</a:t>
            </a:r>
            <a:r>
              <a:rPr lang="en-US" sz="2000" dirty="0">
                <a:solidFill>
                  <a:schemeClr val="tx1"/>
                </a:solidFill>
                <a:latin typeface="Open Sans" panose="020B0604020202020204" charset="0"/>
                <a:ea typeface="Open Sans" panose="020B0604020202020204" charset="0"/>
                <a:cs typeface="Open Sans" panose="020B0604020202020204" charset="0"/>
              </a:rPr>
              <a:t>, paper, makeup, food, plastics, and rubber</a:t>
            </a:r>
            <a:r>
              <a:rPr lang="en-US" sz="2000" dirty="0" smtClean="0">
                <a:solidFill>
                  <a:schemeClr val="tx1"/>
                </a:solidFill>
                <a:latin typeface="Open Sans" panose="020B0604020202020204" charset="0"/>
                <a:ea typeface="Open Sans" panose="020B0604020202020204" charset="0"/>
                <a:cs typeface="Open Sans" panose="020B0604020202020204" charset="0"/>
              </a:rPr>
              <a:t>.</a:t>
            </a:r>
            <a:endParaRPr sz="2000" dirty="0">
              <a:solidFill>
                <a:schemeClr val="tx1"/>
              </a:solidFill>
              <a:latin typeface="Open Sans" panose="020B0604020202020204" charset="0"/>
              <a:ea typeface="Open Sans" panose="020B0604020202020204" charset="0"/>
              <a:cs typeface="Open Sans" panose="020B0604020202020204" charset="0"/>
            </a:endParaRPr>
          </a:p>
          <a:p>
            <a:pPr marL="0" lvl="0" indent="0" algn="l" rtl="0">
              <a:spcBef>
                <a:spcPts val="2100"/>
              </a:spcBef>
              <a:spcAft>
                <a:spcPts val="0"/>
              </a:spcAft>
              <a:buNone/>
            </a:pPr>
            <a:r>
              <a:rPr lang="en-US" sz="2000" b="1" dirty="0">
                <a:solidFill>
                  <a:schemeClr val="tx1"/>
                </a:solidFill>
                <a:latin typeface="Open Sans" panose="020B0604020202020204" charset="0"/>
                <a:ea typeface="Open Sans" panose="020B0604020202020204" charset="0"/>
                <a:cs typeface="Open Sans" panose="020B0604020202020204" charset="0"/>
              </a:rPr>
              <a:t>Zinc Oxide </a:t>
            </a:r>
            <a:r>
              <a:rPr lang="en-US" sz="2000" dirty="0">
                <a:solidFill>
                  <a:schemeClr val="tx1"/>
                </a:solidFill>
                <a:latin typeface="Open Sans" panose="020B0604020202020204" charset="0"/>
                <a:ea typeface="Open Sans" panose="020B0604020202020204" charset="0"/>
                <a:cs typeface="Open Sans" panose="020B0604020202020204" charset="0"/>
              </a:rPr>
              <a:t>- Pain </a:t>
            </a:r>
            <a:r>
              <a:rPr lang="en-US" sz="2000" dirty="0" smtClean="0">
                <a:solidFill>
                  <a:schemeClr val="tx1"/>
                </a:solidFill>
                <a:latin typeface="Open Sans" panose="020B0604020202020204" charset="0"/>
                <a:ea typeface="Open Sans" panose="020B0604020202020204" charset="0"/>
                <a:cs typeface="Open Sans" panose="020B0604020202020204" charset="0"/>
              </a:rPr>
              <a:t>relief</a:t>
            </a:r>
            <a:endParaRPr sz="2000" dirty="0">
              <a:solidFill>
                <a:schemeClr val="tx1"/>
              </a:solidFill>
              <a:latin typeface="Open Sans" panose="020B0604020202020204" charset="0"/>
              <a:ea typeface="Open Sans" panose="020B0604020202020204" charset="0"/>
              <a:cs typeface="Open Sans" panose="020B0604020202020204" charset="0"/>
            </a:endParaRPr>
          </a:p>
          <a:p>
            <a:pPr marL="463550" lvl="0" indent="0" algn="l" rtl="0">
              <a:spcBef>
                <a:spcPts val="2100"/>
              </a:spcBef>
              <a:spcAft>
                <a:spcPts val="2100"/>
              </a:spcAft>
              <a:buNone/>
            </a:pPr>
            <a:r>
              <a:rPr lang="en-US" sz="2000" dirty="0">
                <a:solidFill>
                  <a:schemeClr val="tx1"/>
                </a:solidFill>
                <a:latin typeface="Open Sans" panose="020B0604020202020204" charset="0"/>
                <a:ea typeface="Open Sans" panose="020B0604020202020204" charset="0"/>
                <a:cs typeface="Open Sans" panose="020B0604020202020204" charset="0"/>
              </a:rPr>
              <a:t>Places you will find </a:t>
            </a:r>
            <a:r>
              <a:rPr lang="en-US" sz="2000" dirty="0" smtClean="0">
                <a:solidFill>
                  <a:schemeClr val="tx1"/>
                </a:solidFill>
                <a:latin typeface="Open Sans" panose="020B0604020202020204" charset="0"/>
                <a:ea typeface="Open Sans" panose="020B0604020202020204" charset="0"/>
                <a:cs typeface="Open Sans" panose="020B0604020202020204" charset="0"/>
              </a:rPr>
              <a:t>zinc </a:t>
            </a:r>
            <a:r>
              <a:rPr lang="en-US" sz="2000" dirty="0">
                <a:solidFill>
                  <a:schemeClr val="tx1"/>
                </a:solidFill>
                <a:latin typeface="Open Sans" panose="020B0604020202020204" charset="0"/>
                <a:ea typeface="Open Sans" panose="020B0604020202020204" charset="0"/>
                <a:cs typeface="Open Sans" panose="020B0604020202020204" charset="0"/>
              </a:rPr>
              <a:t>o</a:t>
            </a:r>
            <a:r>
              <a:rPr lang="en-US" sz="2000" dirty="0" smtClean="0">
                <a:solidFill>
                  <a:schemeClr val="tx1"/>
                </a:solidFill>
                <a:latin typeface="Open Sans" panose="020B0604020202020204" charset="0"/>
                <a:ea typeface="Open Sans" panose="020B0604020202020204" charset="0"/>
                <a:cs typeface="Open Sans" panose="020B0604020202020204" charset="0"/>
              </a:rPr>
              <a:t>xide</a:t>
            </a:r>
            <a:r>
              <a:rPr lang="en-US" sz="2000" dirty="0">
                <a:solidFill>
                  <a:schemeClr val="tx1"/>
                </a:solidFill>
                <a:latin typeface="Open Sans" panose="020B0604020202020204" charset="0"/>
                <a:ea typeface="Open Sans" panose="020B0604020202020204" charset="0"/>
                <a:cs typeface="Open Sans" panose="020B0604020202020204" charset="0"/>
              </a:rPr>
              <a:t>: rubbers, plastics, ceramics, glass, cement, lubricants,</a:t>
            </a:r>
            <a:r>
              <a:rPr lang="en-US" sz="2000" baseline="30000" dirty="0">
                <a:solidFill>
                  <a:schemeClr val="tx1"/>
                </a:solidFill>
                <a:uFill>
                  <a:noFill/>
                </a:uFill>
                <a:latin typeface="Open Sans" panose="020B0604020202020204" charset="0"/>
                <a:ea typeface="Open Sans" panose="020B0604020202020204" charset="0"/>
                <a:cs typeface="Open Sans" panose="020B0604020202020204" charset="0"/>
              </a:rPr>
              <a:t> </a:t>
            </a:r>
            <a:r>
              <a:rPr lang="en-US" sz="2000" dirty="0">
                <a:solidFill>
                  <a:schemeClr val="tx1"/>
                </a:solidFill>
                <a:latin typeface="Open Sans" panose="020B0604020202020204" charset="0"/>
                <a:ea typeface="Open Sans" panose="020B0604020202020204" charset="0"/>
                <a:cs typeface="Open Sans" panose="020B0604020202020204" charset="0"/>
              </a:rPr>
              <a:t>paints, ointments, adhesives, sealants, </a:t>
            </a:r>
            <a:r>
              <a:rPr lang="en-US" sz="2000" dirty="0" smtClean="0">
                <a:solidFill>
                  <a:schemeClr val="tx1"/>
                </a:solidFill>
                <a:latin typeface="Open Sans" panose="020B0604020202020204" charset="0"/>
                <a:ea typeface="Open Sans" panose="020B0604020202020204" charset="0"/>
                <a:cs typeface="Open Sans" panose="020B0604020202020204" charset="0"/>
              </a:rPr>
              <a:t>pigment, food, </a:t>
            </a:r>
            <a:r>
              <a:rPr lang="en-US" sz="2000" dirty="0">
                <a:solidFill>
                  <a:schemeClr val="tx1"/>
                </a:solidFill>
                <a:latin typeface="Open Sans" panose="020B0604020202020204" charset="0"/>
                <a:ea typeface="Open Sans" panose="020B0604020202020204" charset="0"/>
                <a:cs typeface="Open Sans" panose="020B0604020202020204" charset="0"/>
              </a:rPr>
              <a:t>batteries, </a:t>
            </a:r>
            <a:r>
              <a:rPr lang="en-US" sz="2000" dirty="0" smtClean="0">
                <a:solidFill>
                  <a:schemeClr val="tx1"/>
                </a:solidFill>
                <a:latin typeface="Open Sans" panose="020B0604020202020204" charset="0"/>
                <a:ea typeface="Open Sans" panose="020B0604020202020204" charset="0"/>
                <a:cs typeface="Open Sans" panose="020B0604020202020204" charset="0"/>
              </a:rPr>
              <a:t>ferrites, </a:t>
            </a:r>
            <a:r>
              <a:rPr lang="en-US" sz="2000" dirty="0">
                <a:solidFill>
                  <a:schemeClr val="tx1"/>
                </a:solidFill>
                <a:latin typeface="Open Sans" panose="020B0604020202020204" charset="0"/>
                <a:ea typeface="Open Sans" panose="020B0604020202020204" charset="0"/>
                <a:cs typeface="Open Sans" panose="020B0604020202020204" charset="0"/>
              </a:rPr>
              <a:t>and </a:t>
            </a:r>
            <a:r>
              <a:rPr lang="en-US" sz="2000" dirty="0" smtClean="0">
                <a:solidFill>
                  <a:schemeClr val="tx1"/>
                </a:solidFill>
                <a:latin typeface="Open Sans" panose="020B0604020202020204" charset="0"/>
                <a:ea typeface="Open Sans" panose="020B0604020202020204" charset="0"/>
                <a:cs typeface="Open Sans" panose="020B0604020202020204" charset="0"/>
              </a:rPr>
              <a:t>bandages</a:t>
            </a:r>
            <a:r>
              <a:rPr lang="en-US" sz="2000" dirty="0" smtClean="0">
                <a:solidFill>
                  <a:schemeClr val="tx1"/>
                </a:solidFill>
                <a:latin typeface="Open Sans" panose="020B0604020202020204" charset="0"/>
                <a:ea typeface="Open Sans" panose="020B0604020202020204" charset="0"/>
                <a:cs typeface="Open Sans" panose="020B0604020202020204" charset="0"/>
              </a:rPr>
              <a:t>.</a:t>
            </a:r>
            <a:endParaRPr sz="2000" dirty="0">
              <a:solidFill>
                <a:schemeClr val="tx1"/>
              </a:solidFill>
              <a:latin typeface="Open Sans" panose="020B0604020202020204" charset="0"/>
              <a:ea typeface="Open Sans" panose="020B0604020202020204" charset="0"/>
              <a:cs typeface="Open Sans" panose="020B0604020202020204" charset="0"/>
            </a:endParaRPr>
          </a:p>
        </p:txBody>
      </p:sp>
      <p:pic>
        <p:nvPicPr>
          <p:cNvPr id="211" name="Google Shape;211;g52c8549a07_1_0" descr="Image result for titanium dioxide"/>
          <p:cNvPicPr preferRelativeResize="0"/>
          <p:nvPr/>
        </p:nvPicPr>
        <p:blipFill>
          <a:blip r:embed="rId3">
            <a:alphaModFix/>
          </a:blip>
          <a:stretch>
            <a:fillRect/>
          </a:stretch>
        </p:blipFill>
        <p:spPr>
          <a:xfrm>
            <a:off x="7837675" y="888800"/>
            <a:ext cx="2143125" cy="2143125"/>
          </a:xfrm>
          <a:prstGeom prst="rect">
            <a:avLst/>
          </a:prstGeom>
          <a:noFill/>
          <a:ln>
            <a:noFill/>
          </a:ln>
        </p:spPr>
      </p:pic>
      <p:pic>
        <p:nvPicPr>
          <p:cNvPr id="212" name="Google Shape;212;g52c8549a07_1_0" descr="Image result for zinc oxide"/>
          <p:cNvPicPr preferRelativeResize="0"/>
          <p:nvPr/>
        </p:nvPicPr>
        <p:blipFill>
          <a:blip r:embed="rId4">
            <a:alphaModFix/>
          </a:blip>
          <a:stretch>
            <a:fillRect/>
          </a:stretch>
        </p:blipFill>
        <p:spPr>
          <a:xfrm>
            <a:off x="7884063" y="3615875"/>
            <a:ext cx="2050350" cy="1641925"/>
          </a:xfrm>
          <a:prstGeom prst="rect">
            <a:avLst/>
          </a:prstGeom>
          <a:noFill/>
          <a:ln>
            <a:noFill/>
          </a:ln>
        </p:spPr>
      </p:pic>
      <p:pic>
        <p:nvPicPr>
          <p:cNvPr id="6" name="Google Shape;64;p14">
            <a:extLst>
              <a:ext uri="{FF2B5EF4-FFF2-40B4-BE49-F238E27FC236}">
                <a16:creationId xmlns:a16="http://schemas.microsoft.com/office/drawing/2014/main" id="{6B39DFD2-12ED-4205-819E-43B0EC209872}"/>
              </a:ext>
            </a:extLst>
          </p:cNvPr>
          <p:cNvPicPr preferRelativeResize="0"/>
          <p:nvPr/>
        </p:nvPicPr>
        <p:blipFill>
          <a:blip r:embed="rId5">
            <a:alphaModFix/>
          </a:blip>
          <a:stretch>
            <a:fillRect/>
          </a:stretch>
        </p:blipFill>
        <p:spPr>
          <a:xfrm>
            <a:off x="444274" y="6291370"/>
            <a:ext cx="11531825" cy="4030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466</Words>
  <Application>Microsoft Office PowerPoint</Application>
  <PresentationFormat>Widescreen</PresentationFormat>
  <Paragraphs>58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Lato</vt:lpstr>
      <vt:lpstr>Open Sans</vt:lpstr>
      <vt:lpstr>Arial</vt:lpstr>
      <vt:lpstr>Simple Light</vt:lpstr>
      <vt:lpstr>PowerPoint Presentation</vt:lpstr>
      <vt:lpstr>Nanotechnology</vt:lpstr>
      <vt:lpstr>SAFETY SLIDE</vt:lpstr>
      <vt:lpstr> Let’s PPE!</vt:lpstr>
      <vt:lpstr> Introduction</vt:lpstr>
      <vt:lpstr>Synopsis</vt:lpstr>
      <vt:lpstr>  Making Agar Dishes</vt:lpstr>
      <vt:lpstr>Nanoparticles</vt:lpstr>
      <vt:lpstr>Our Nanoparticles!</vt:lpstr>
      <vt:lpstr>Acquiring your sample:  </vt:lpstr>
      <vt:lpstr>Making Observations</vt:lpstr>
      <vt:lpstr>Discuss your Bacteria!</vt:lpstr>
      <vt:lpstr>Bacteria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Zain Iqbal</cp:lastModifiedBy>
  <cp:revision>9</cp:revision>
  <dcterms:created xsi:type="dcterms:W3CDTF">2019-10-23T15:14:38Z</dcterms:created>
  <dcterms:modified xsi:type="dcterms:W3CDTF">2020-10-26T22:50:06Z</dcterms:modified>
</cp:coreProperties>
</file>