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9"/>
  </p:notesMasterIdLst>
  <p:sldIdLst>
    <p:sldId id="263" r:id="rId2"/>
    <p:sldId id="257" r:id="rId3"/>
    <p:sldId id="259" r:id="rId4"/>
    <p:sldId id="258" r:id="rId5"/>
    <p:sldId id="260" r:id="rId6"/>
    <p:sldId id="261" r:id="rId7"/>
    <p:sldId id="262" r:id="rId8"/>
  </p:sldIdLst>
  <p:sldSz cx="9144000" cy="5143500" type="screen16x9"/>
  <p:notesSz cx="6858000" cy="9144000"/>
  <p:embeddedFontLst>
    <p:embeddedFont>
      <p:font typeface="Comic Sans MS" panose="030F0702030302020204" pitchFamily="66" charset="0"/>
      <p:regular r:id="rId10"/>
      <p:bold r:id="rId11"/>
      <p:italic r:id="rId12"/>
      <p:boldItalic r:id="rId13"/>
    </p:embeddedFont>
    <p:embeddedFont>
      <p:font typeface="Open Sans" panose="020B0606030504020204" pitchFamily="3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ina Crawford" initials="" lastIdx="3" clrIdx="0"/>
  <p:cmAuthor id="1" name="Michelle Prospere" initials="" lastIdx="2" clrIdx="1"/>
  <p:cmAuthor id="2" name="Kaitlin Bartuska" initials=""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3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64126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g35f391192_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2" name="Google Shape;532;g35f391192_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6"/>
        <p:cNvGrpSpPr/>
        <p:nvPr/>
      </p:nvGrpSpPr>
      <p:grpSpPr>
        <a:xfrm>
          <a:off x="0" y="0"/>
          <a:ext cx="0" cy="0"/>
          <a:chOff x="0" y="0"/>
          <a:chExt cx="0" cy="0"/>
        </a:xfrm>
      </p:grpSpPr>
      <p:sp>
        <p:nvSpPr>
          <p:cNvPr id="547" name="Google Shape;547;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8" name="Google Shape;548;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8"/>
        <p:cNvGrpSpPr/>
        <p:nvPr/>
      </p:nvGrpSpPr>
      <p:grpSpPr>
        <a:xfrm>
          <a:off x="0" y="0"/>
          <a:ext cx="0" cy="0"/>
          <a:chOff x="0" y="0"/>
          <a:chExt cx="0" cy="0"/>
        </a:xfrm>
      </p:grpSpPr>
      <p:sp>
        <p:nvSpPr>
          <p:cNvPr id="539" name="Google Shape;53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0" name="Google Shape;54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g35f391192_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 name="Google Shape;554;g35f391192_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g7d65abf60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3" name="Google Shape;563;g7d65abf60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Google Shape;570;g7d65abf601_1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1" name="Google Shape;571;g7d65abf601_1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1782854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37854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15839738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92"/>
        <p:cNvGrpSpPr/>
        <p:nvPr/>
      </p:nvGrpSpPr>
      <p:grpSpPr>
        <a:xfrm>
          <a:off x="0" y="0"/>
          <a:ext cx="0" cy="0"/>
          <a:chOff x="0" y="0"/>
          <a:chExt cx="0" cy="0"/>
        </a:xfrm>
      </p:grpSpPr>
      <p:sp>
        <p:nvSpPr>
          <p:cNvPr id="193" name="Google Shape;193;p3"/>
          <p:cNvSpPr txBox="1">
            <a:spLocks noGrp="1"/>
          </p:cNvSpPr>
          <p:nvPr>
            <p:ph type="ctrTitle"/>
          </p:nvPr>
        </p:nvSpPr>
        <p:spPr>
          <a:xfrm>
            <a:off x="3210935" y="1661762"/>
            <a:ext cx="5301600" cy="1159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0"/>
            </a:lvl1pPr>
            <a:lvl2pPr lvl="1" algn="r" rtl="0">
              <a:spcBef>
                <a:spcPts val="0"/>
              </a:spcBef>
              <a:spcAft>
                <a:spcPts val="0"/>
              </a:spcAft>
              <a:buSzPts val="3700"/>
              <a:buNone/>
              <a:defRPr sz="3700" b="0"/>
            </a:lvl2pPr>
            <a:lvl3pPr lvl="2" algn="r" rtl="0">
              <a:spcBef>
                <a:spcPts val="0"/>
              </a:spcBef>
              <a:spcAft>
                <a:spcPts val="0"/>
              </a:spcAft>
              <a:buSzPts val="3700"/>
              <a:buNone/>
              <a:defRPr sz="3700" b="0"/>
            </a:lvl3pPr>
            <a:lvl4pPr lvl="3" algn="r" rtl="0">
              <a:spcBef>
                <a:spcPts val="0"/>
              </a:spcBef>
              <a:spcAft>
                <a:spcPts val="0"/>
              </a:spcAft>
              <a:buSzPts val="3700"/>
              <a:buNone/>
              <a:defRPr sz="3700" b="0"/>
            </a:lvl4pPr>
            <a:lvl5pPr lvl="4" algn="r" rtl="0">
              <a:spcBef>
                <a:spcPts val="0"/>
              </a:spcBef>
              <a:spcAft>
                <a:spcPts val="0"/>
              </a:spcAft>
              <a:buSzPts val="3700"/>
              <a:buNone/>
              <a:defRPr sz="3700" b="0"/>
            </a:lvl5pPr>
            <a:lvl6pPr lvl="5" algn="r" rtl="0">
              <a:spcBef>
                <a:spcPts val="0"/>
              </a:spcBef>
              <a:spcAft>
                <a:spcPts val="0"/>
              </a:spcAft>
              <a:buSzPts val="3700"/>
              <a:buNone/>
              <a:defRPr sz="3700" b="0"/>
            </a:lvl6pPr>
            <a:lvl7pPr lvl="6" algn="r" rtl="0">
              <a:spcBef>
                <a:spcPts val="0"/>
              </a:spcBef>
              <a:spcAft>
                <a:spcPts val="0"/>
              </a:spcAft>
              <a:buSzPts val="3700"/>
              <a:buNone/>
              <a:defRPr sz="3700" b="0"/>
            </a:lvl7pPr>
            <a:lvl8pPr lvl="7" algn="r" rtl="0">
              <a:spcBef>
                <a:spcPts val="0"/>
              </a:spcBef>
              <a:spcAft>
                <a:spcPts val="0"/>
              </a:spcAft>
              <a:buSzPts val="3700"/>
              <a:buNone/>
              <a:defRPr sz="3700" b="0"/>
            </a:lvl8pPr>
            <a:lvl9pPr lvl="8" algn="r" rtl="0">
              <a:spcBef>
                <a:spcPts val="0"/>
              </a:spcBef>
              <a:spcAft>
                <a:spcPts val="0"/>
              </a:spcAft>
              <a:buSzPts val="3700"/>
              <a:buNone/>
              <a:defRPr sz="3700" b="0"/>
            </a:lvl9pPr>
          </a:lstStyle>
          <a:p>
            <a:endParaRPr/>
          </a:p>
        </p:txBody>
      </p:sp>
      <p:sp>
        <p:nvSpPr>
          <p:cNvPr id="194" name="Google Shape;194;p3"/>
          <p:cNvSpPr txBox="1">
            <a:spLocks noGrp="1"/>
          </p:cNvSpPr>
          <p:nvPr>
            <p:ph type="subTitle" idx="1"/>
          </p:nvPr>
        </p:nvSpPr>
        <p:spPr>
          <a:xfrm>
            <a:off x="3210885" y="2864177"/>
            <a:ext cx="5301600" cy="7848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C4587"/>
              </a:buClr>
              <a:buSzPts val="2600"/>
              <a:buNone/>
              <a:defRPr>
                <a:solidFill>
                  <a:srgbClr val="1C4587"/>
                </a:solidFill>
              </a:defRPr>
            </a:lvl1pPr>
            <a:lvl2pPr lvl="1" algn="r" rtl="0">
              <a:spcBef>
                <a:spcPts val="0"/>
              </a:spcBef>
              <a:spcAft>
                <a:spcPts val="0"/>
              </a:spcAft>
              <a:buClr>
                <a:srgbClr val="1C4587"/>
              </a:buClr>
              <a:buSzPts val="3000"/>
              <a:buNone/>
              <a:defRPr sz="3000">
                <a:solidFill>
                  <a:srgbClr val="1C4587"/>
                </a:solidFill>
              </a:defRPr>
            </a:lvl2pPr>
            <a:lvl3pPr lvl="2" algn="r" rtl="0">
              <a:spcBef>
                <a:spcPts val="0"/>
              </a:spcBef>
              <a:spcAft>
                <a:spcPts val="0"/>
              </a:spcAft>
              <a:buClr>
                <a:srgbClr val="1C4587"/>
              </a:buClr>
              <a:buSzPts val="3000"/>
              <a:buNone/>
              <a:defRPr sz="3000">
                <a:solidFill>
                  <a:srgbClr val="1C4587"/>
                </a:solidFill>
              </a:defRPr>
            </a:lvl3pPr>
            <a:lvl4pPr lvl="3" algn="r" rtl="0">
              <a:spcBef>
                <a:spcPts val="0"/>
              </a:spcBef>
              <a:spcAft>
                <a:spcPts val="0"/>
              </a:spcAft>
              <a:buClr>
                <a:srgbClr val="1C4587"/>
              </a:buClr>
              <a:buSzPts val="3000"/>
              <a:buNone/>
              <a:defRPr sz="3000">
                <a:solidFill>
                  <a:srgbClr val="1C4587"/>
                </a:solidFill>
              </a:defRPr>
            </a:lvl4pPr>
            <a:lvl5pPr lvl="4" algn="r" rtl="0">
              <a:spcBef>
                <a:spcPts val="0"/>
              </a:spcBef>
              <a:spcAft>
                <a:spcPts val="0"/>
              </a:spcAft>
              <a:buClr>
                <a:srgbClr val="1C4587"/>
              </a:buClr>
              <a:buSzPts val="3000"/>
              <a:buNone/>
              <a:defRPr sz="3000">
                <a:solidFill>
                  <a:srgbClr val="1C4587"/>
                </a:solidFill>
              </a:defRPr>
            </a:lvl5pPr>
            <a:lvl6pPr lvl="5" algn="r" rtl="0">
              <a:spcBef>
                <a:spcPts val="0"/>
              </a:spcBef>
              <a:spcAft>
                <a:spcPts val="0"/>
              </a:spcAft>
              <a:buClr>
                <a:srgbClr val="1C4587"/>
              </a:buClr>
              <a:buSzPts val="3000"/>
              <a:buNone/>
              <a:defRPr sz="3000">
                <a:solidFill>
                  <a:srgbClr val="1C4587"/>
                </a:solidFill>
              </a:defRPr>
            </a:lvl6pPr>
            <a:lvl7pPr lvl="6" algn="r" rtl="0">
              <a:spcBef>
                <a:spcPts val="0"/>
              </a:spcBef>
              <a:spcAft>
                <a:spcPts val="0"/>
              </a:spcAft>
              <a:buClr>
                <a:srgbClr val="1C4587"/>
              </a:buClr>
              <a:buSzPts val="3000"/>
              <a:buNone/>
              <a:defRPr sz="3000">
                <a:solidFill>
                  <a:srgbClr val="1C4587"/>
                </a:solidFill>
              </a:defRPr>
            </a:lvl7pPr>
            <a:lvl8pPr lvl="7" algn="r" rtl="0">
              <a:spcBef>
                <a:spcPts val="0"/>
              </a:spcBef>
              <a:spcAft>
                <a:spcPts val="0"/>
              </a:spcAft>
              <a:buClr>
                <a:srgbClr val="1C4587"/>
              </a:buClr>
              <a:buSzPts val="3000"/>
              <a:buNone/>
              <a:defRPr sz="3000">
                <a:solidFill>
                  <a:srgbClr val="1C4587"/>
                </a:solidFill>
              </a:defRPr>
            </a:lvl8pPr>
            <a:lvl9pPr lvl="8" algn="r" rtl="0">
              <a:spcBef>
                <a:spcPts val="0"/>
              </a:spcBef>
              <a:spcAft>
                <a:spcPts val="0"/>
              </a:spcAft>
              <a:buClr>
                <a:srgbClr val="1C4587"/>
              </a:buClr>
              <a:buSzPts val="3000"/>
              <a:buNone/>
              <a:defRPr sz="3000">
                <a:solidFill>
                  <a:srgbClr val="1C4587"/>
                </a:solidFill>
              </a:defRPr>
            </a:lvl9pPr>
          </a:lstStyle>
          <a:p>
            <a:endParaRPr/>
          </a:p>
        </p:txBody>
      </p:sp>
    </p:spTree>
    <p:extLst>
      <p:ext uri="{BB962C8B-B14F-4D97-AF65-F5344CB8AC3E}">
        <p14:creationId xmlns:p14="http://schemas.microsoft.com/office/powerpoint/2010/main" val="3224336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Quote">
  <p:cSld name="Quote">
    <p:spTree>
      <p:nvGrpSpPr>
        <p:cNvPr id="1" name="Shape 246"/>
        <p:cNvGrpSpPr/>
        <p:nvPr/>
      </p:nvGrpSpPr>
      <p:grpSpPr>
        <a:xfrm>
          <a:off x="0" y="0"/>
          <a:ext cx="0" cy="0"/>
          <a:chOff x="0" y="0"/>
          <a:chExt cx="0" cy="0"/>
        </a:xfrm>
      </p:grpSpPr>
      <p:sp>
        <p:nvSpPr>
          <p:cNvPr id="247" name="Google Shape;247;p4"/>
          <p:cNvSpPr txBox="1">
            <a:spLocks noGrp="1"/>
          </p:cNvSpPr>
          <p:nvPr>
            <p:ph type="body" idx="1"/>
          </p:nvPr>
        </p:nvSpPr>
        <p:spPr>
          <a:xfrm>
            <a:off x="2159325" y="2161800"/>
            <a:ext cx="4825500" cy="819900"/>
          </a:xfrm>
          <a:prstGeom prst="rect">
            <a:avLst/>
          </a:prstGeom>
        </p:spPr>
        <p:txBody>
          <a:bodyPr spcFirstLastPara="1" wrap="square" lIns="91425" tIns="91425" rIns="91425" bIns="91425" anchor="ctr" anchorCtr="0">
            <a:noAutofit/>
          </a:bodyPr>
          <a:lstStyle>
            <a:lvl1pPr marL="457200" lvl="0" indent="-387350" algn="ctr" rtl="0">
              <a:spcBef>
                <a:spcPts val="600"/>
              </a:spcBef>
              <a:spcAft>
                <a:spcPts val="0"/>
              </a:spcAft>
              <a:buClr>
                <a:srgbClr val="1C4587"/>
              </a:buClr>
              <a:buSzPts val="2500"/>
              <a:buChar char="✘"/>
              <a:defRPr sz="2500" b="1">
                <a:solidFill>
                  <a:srgbClr val="1C4587"/>
                </a:solidFill>
              </a:defRPr>
            </a:lvl1pPr>
            <a:lvl2pPr marL="914400" lvl="1" indent="-387350" algn="ctr" rtl="0">
              <a:spcBef>
                <a:spcPts val="0"/>
              </a:spcBef>
              <a:spcAft>
                <a:spcPts val="0"/>
              </a:spcAft>
              <a:buClr>
                <a:srgbClr val="1C4587"/>
              </a:buClr>
              <a:buSzPts val="2500"/>
              <a:buChar char="✗"/>
              <a:defRPr sz="2500" b="1">
                <a:solidFill>
                  <a:srgbClr val="1C4587"/>
                </a:solidFill>
              </a:defRPr>
            </a:lvl2pPr>
            <a:lvl3pPr marL="1371600" lvl="2" indent="-387350" algn="ctr" rtl="0">
              <a:spcBef>
                <a:spcPts val="0"/>
              </a:spcBef>
              <a:spcAft>
                <a:spcPts val="0"/>
              </a:spcAft>
              <a:buClr>
                <a:srgbClr val="1C4587"/>
              </a:buClr>
              <a:buSzPts val="2500"/>
              <a:buChar char="■"/>
              <a:defRPr sz="2500" b="1">
                <a:solidFill>
                  <a:srgbClr val="1C4587"/>
                </a:solidFill>
              </a:defRPr>
            </a:lvl3pPr>
            <a:lvl4pPr marL="1828800" lvl="3" indent="-387350" algn="ctr" rtl="0">
              <a:spcBef>
                <a:spcPts val="0"/>
              </a:spcBef>
              <a:spcAft>
                <a:spcPts val="0"/>
              </a:spcAft>
              <a:buClr>
                <a:srgbClr val="1C4587"/>
              </a:buClr>
              <a:buSzPts val="2500"/>
              <a:buChar char="●"/>
              <a:defRPr sz="2500" b="1">
                <a:solidFill>
                  <a:srgbClr val="1C4587"/>
                </a:solidFill>
              </a:defRPr>
            </a:lvl4pPr>
            <a:lvl5pPr marL="2286000" lvl="4" indent="-387350" algn="ctr" rtl="0">
              <a:spcBef>
                <a:spcPts val="0"/>
              </a:spcBef>
              <a:spcAft>
                <a:spcPts val="0"/>
              </a:spcAft>
              <a:buClr>
                <a:srgbClr val="1C4587"/>
              </a:buClr>
              <a:buSzPts val="2500"/>
              <a:buChar char="○"/>
              <a:defRPr sz="2500" b="1">
                <a:solidFill>
                  <a:srgbClr val="1C4587"/>
                </a:solidFill>
              </a:defRPr>
            </a:lvl5pPr>
            <a:lvl6pPr marL="2743200" lvl="5" indent="-387350" algn="ctr" rtl="0">
              <a:spcBef>
                <a:spcPts val="0"/>
              </a:spcBef>
              <a:spcAft>
                <a:spcPts val="0"/>
              </a:spcAft>
              <a:buClr>
                <a:srgbClr val="1C4587"/>
              </a:buClr>
              <a:buSzPts val="2500"/>
              <a:buChar char="■"/>
              <a:defRPr sz="2500" b="1">
                <a:solidFill>
                  <a:srgbClr val="1C4587"/>
                </a:solidFill>
              </a:defRPr>
            </a:lvl6pPr>
            <a:lvl7pPr marL="3200400" lvl="6" indent="-387350" algn="ctr" rtl="0">
              <a:spcBef>
                <a:spcPts val="0"/>
              </a:spcBef>
              <a:spcAft>
                <a:spcPts val="0"/>
              </a:spcAft>
              <a:buClr>
                <a:srgbClr val="1C4587"/>
              </a:buClr>
              <a:buSzPts val="2500"/>
              <a:buChar char="●"/>
              <a:defRPr sz="2500" b="1">
                <a:solidFill>
                  <a:srgbClr val="1C4587"/>
                </a:solidFill>
              </a:defRPr>
            </a:lvl7pPr>
            <a:lvl8pPr marL="3657600" lvl="7" indent="-387350" algn="ctr" rtl="0">
              <a:spcBef>
                <a:spcPts val="0"/>
              </a:spcBef>
              <a:spcAft>
                <a:spcPts val="0"/>
              </a:spcAft>
              <a:buClr>
                <a:srgbClr val="1C4587"/>
              </a:buClr>
              <a:buSzPts val="2500"/>
              <a:buChar char="○"/>
              <a:defRPr sz="2500" b="1">
                <a:solidFill>
                  <a:srgbClr val="1C4587"/>
                </a:solidFill>
              </a:defRPr>
            </a:lvl8pPr>
            <a:lvl9pPr marL="4114800" lvl="8" indent="-387350" algn="ctr">
              <a:spcBef>
                <a:spcPts val="0"/>
              </a:spcBef>
              <a:spcAft>
                <a:spcPts val="0"/>
              </a:spcAft>
              <a:buClr>
                <a:srgbClr val="1C4587"/>
              </a:buClr>
              <a:buSzPts val="2500"/>
              <a:buChar char="■"/>
              <a:defRPr sz="2500" b="1">
                <a:solidFill>
                  <a:srgbClr val="1C4587"/>
                </a:solidFill>
              </a:defRPr>
            </a:lvl9pPr>
          </a:lstStyle>
          <a:p>
            <a:endParaRPr/>
          </a:p>
        </p:txBody>
      </p:sp>
      <p:sp>
        <p:nvSpPr>
          <p:cNvPr id="289" name="Google Shape;289;p4"/>
          <p:cNvSpPr txBox="1">
            <a:spLocks noGrp="1"/>
          </p:cNvSpPr>
          <p:nvPr>
            <p:ph type="sldNum" idx="12"/>
          </p:nvPr>
        </p:nvSpPr>
        <p:spPr>
          <a:xfrm>
            <a:off x="4297650" y="4853299"/>
            <a:ext cx="548700" cy="290100"/>
          </a:xfrm>
          <a:prstGeom prst="rect">
            <a:avLst/>
          </a:prstGeom>
        </p:spPr>
        <p:txBody>
          <a:bodyPr spcFirstLastPara="1" wrap="square" lIns="91425" tIns="91425" rIns="91425" bIns="91425" anchor="ctr"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767526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3121323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4249778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1540858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1606619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777625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1300510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3359762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234269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 sz="1000" b="0" i="0" u="none" strike="noStrike" kern="0" cap="none" spc="0" normalizeH="0" baseline="0" noProof="0">
                <a:ln>
                  <a:noFill/>
                </a:ln>
                <a:solidFill>
                  <a:srgbClr val="595959"/>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a:t>
            </a:fld>
            <a:endParaRPr kumimoji="0" sz="1000" b="0" i="0" u="none" strike="noStrike" kern="0" cap="none" spc="0" normalizeH="0" baseline="0" noProof="0">
              <a:ln>
                <a:noFill/>
              </a:ln>
              <a:solidFill>
                <a:srgbClr val="595959"/>
              </a:solidFill>
              <a:effectLst/>
              <a:uLnTx/>
              <a:uFillTx/>
              <a:latin typeface="Arial"/>
              <a:cs typeface="Arial"/>
              <a:sym typeface="Arial"/>
            </a:endParaRPr>
          </a:p>
        </p:txBody>
      </p:sp>
    </p:spTree>
    <p:extLst>
      <p:ext uri="{BB962C8B-B14F-4D97-AF65-F5344CB8AC3E}">
        <p14:creationId xmlns:p14="http://schemas.microsoft.com/office/powerpoint/2010/main" val="3193866252"/>
      </p:ext>
    </p:extLst>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 id="2147483673"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LvujMpLfKuA"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youtube.com/watch?v=HaRtVw-uN_Q"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9.jpg"/><Relationship Id="rId4" Type="http://schemas.openxmlformats.org/officeDocument/2006/relationships/hyperlink" Target="http://www.youtube.com/watch?v=_W0bSen8Qj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4ASKMcdCc3g"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_W0bSen8Qjg"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5" name="Google Shape;55;p13"/>
          <p:cNvPicPr preferRelativeResize="0"/>
          <p:nvPr/>
        </p:nvPicPr>
        <p:blipFill>
          <a:blip r:embed="rId4">
            <a:alphaModFix/>
          </a:blip>
          <a:stretch>
            <a:fillRect/>
          </a:stretch>
        </p:blipFill>
        <p:spPr>
          <a:xfrm>
            <a:off x="747449" y="1078785"/>
            <a:ext cx="7649102" cy="1174650"/>
          </a:xfrm>
          <a:prstGeom prst="rect">
            <a:avLst/>
          </a:prstGeom>
          <a:noFill/>
          <a:ln>
            <a:noFill/>
          </a:ln>
        </p:spPr>
      </p:pic>
      <p:pic>
        <p:nvPicPr>
          <p:cNvPr id="56" name="Google Shape;56;p13"/>
          <p:cNvPicPr preferRelativeResize="0"/>
          <p:nvPr/>
        </p:nvPicPr>
        <p:blipFill>
          <a:blip r:embed="rId5">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6">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lvl="0" algn="ctr"/>
            <a:r>
              <a:rPr lang="en-US" sz="1600" b="1" dirty="0">
                <a:solidFill>
                  <a:schemeClr val="bg1"/>
                </a:solidFill>
                <a:latin typeface="Open Sans" panose="020B0606030504020204" pitchFamily="34" charset="0"/>
                <a:ea typeface="Open Sans" panose="020B0606030504020204" pitchFamily="34" charset="0"/>
                <a:cs typeface="Open Sans" panose="020B0606030504020204" pitchFamily="34" charset="0"/>
              </a:rPr>
              <a:t>Engineering Scaling Removal Using Citric Acid</a:t>
            </a:r>
            <a:endParaRPr kumimoji="0" sz="1600" b="1" i="0" u="none" strike="noStrike" kern="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sym typeface="Open Sans"/>
            </a:endParaRPr>
          </a:p>
        </p:txBody>
      </p:sp>
    </p:spTree>
    <p:extLst>
      <p:ext uri="{BB962C8B-B14F-4D97-AF65-F5344CB8AC3E}">
        <p14:creationId xmlns:p14="http://schemas.microsoft.com/office/powerpoint/2010/main" val="336867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6" name="Google Shape;536;p13"/>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2</a:t>
            </a:fld>
            <a:endParaRPr/>
          </a:p>
        </p:txBody>
      </p:sp>
      <p:sp>
        <p:nvSpPr>
          <p:cNvPr id="534" name="Google Shape;534;p13"/>
          <p:cNvSpPr txBox="1">
            <a:spLocks noGrp="1"/>
          </p:cNvSpPr>
          <p:nvPr>
            <p:ph type="ctrTitle" idx="4294967295"/>
          </p:nvPr>
        </p:nvSpPr>
        <p:spPr>
          <a:xfrm>
            <a:off x="313509" y="418011"/>
            <a:ext cx="7067641" cy="602298"/>
          </a:xfrm>
          <a:prstGeom prst="rect">
            <a:avLst/>
          </a:prstGeom>
        </p:spPr>
        <p:txBody>
          <a:bodyPr spcFirstLastPara="1" wrap="square" lIns="91425" tIns="91425" rIns="91425" bIns="91425" anchor="b" anchorCtr="0">
            <a:noAutofit/>
          </a:bodyPr>
          <a:lstStyle/>
          <a:p>
            <a:pPr lvl="0"/>
            <a:r>
              <a:rPr lang="en" b="1" dirty="0">
                <a:solidFill>
                  <a:srgbClr val="6091BA"/>
                </a:solidFill>
                <a:latin typeface="Open Sans"/>
                <a:ea typeface="Open Sans"/>
                <a:cs typeface="Open Sans"/>
                <a:sym typeface="Open Sans"/>
              </a:rPr>
              <a:t>What’s Happening?</a:t>
            </a:r>
            <a:endParaRPr dirty="0">
              <a:latin typeface="Open Sans" panose="020B0606030504020204" pitchFamily="34" charset="0"/>
              <a:ea typeface="Open Sans" panose="020B0606030504020204" pitchFamily="34" charset="0"/>
              <a:cs typeface="Open Sans" panose="020B0606030504020204" pitchFamily="34" charset="0"/>
            </a:endParaRPr>
          </a:p>
        </p:txBody>
      </p:sp>
      <p:pic>
        <p:nvPicPr>
          <p:cNvPr id="537" name="Google Shape;537;p13" descr="Commercial for Drano drain cleaning fluid. This ad ran on WABC-TV Channel 7 on October 28, 1993." title="Drano TV ad (1993)">
            <a:hlinkClick r:id="rId3"/>
          </p:cNvPr>
          <p:cNvPicPr preferRelativeResize="0"/>
          <p:nvPr/>
        </p:nvPicPr>
        <p:blipFill>
          <a:blip r:embed="rId4">
            <a:alphaModFix/>
          </a:blip>
          <a:stretch>
            <a:fillRect/>
          </a:stretch>
        </p:blipFill>
        <p:spPr>
          <a:xfrm>
            <a:off x="2612885" y="1422689"/>
            <a:ext cx="3458725" cy="2594050"/>
          </a:xfrm>
          <a:prstGeom prst="rect">
            <a:avLst/>
          </a:prstGeom>
          <a:noFill/>
          <a:ln>
            <a:noFill/>
          </a:ln>
        </p:spPr>
      </p:pic>
      <p:pic>
        <p:nvPicPr>
          <p:cNvPr id="6" name="Google Shape;64;p14"/>
          <p:cNvPicPr preferRelativeResize="0"/>
          <p:nvPr/>
        </p:nvPicPr>
        <p:blipFill>
          <a:blip r:embed="rId5">
            <a:alphaModFix/>
          </a:blip>
          <a:stretch>
            <a:fillRect/>
          </a:stretch>
        </p:blipFill>
        <p:spPr>
          <a:xfrm>
            <a:off x="152402" y="4651025"/>
            <a:ext cx="8839196" cy="40301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49"/>
        <p:cNvGrpSpPr/>
        <p:nvPr/>
      </p:nvGrpSpPr>
      <p:grpSpPr>
        <a:xfrm>
          <a:off x="0" y="0"/>
          <a:ext cx="0" cy="0"/>
          <a:chOff x="0" y="0"/>
          <a:chExt cx="0" cy="0"/>
        </a:xfrm>
      </p:grpSpPr>
      <p:sp>
        <p:nvSpPr>
          <p:cNvPr id="550" name="Google Shape;550;p15"/>
          <p:cNvSpPr txBox="1">
            <a:spLocks noGrp="1"/>
          </p:cNvSpPr>
          <p:nvPr>
            <p:ph type="ctrTitle"/>
          </p:nvPr>
        </p:nvSpPr>
        <p:spPr>
          <a:xfrm>
            <a:off x="2087835" y="12"/>
            <a:ext cx="5301600" cy="1159800"/>
          </a:xfrm>
          <a:prstGeom prst="rect">
            <a:avLst/>
          </a:prstGeom>
        </p:spPr>
        <p:txBody>
          <a:bodyPr spcFirstLastPara="1" wrap="square" lIns="91425" tIns="91425" rIns="91425" bIns="91425" anchor="b" anchorCtr="0">
            <a:noAutofit/>
          </a:bodyPr>
          <a:lstStyle/>
          <a:p>
            <a:pPr lvl="0" algn="ctr"/>
            <a:r>
              <a:rPr lang="en" sz="2800" b="1" dirty="0">
                <a:solidFill>
                  <a:srgbClr val="6091BA"/>
                </a:solidFill>
                <a:latin typeface="Open Sans"/>
                <a:ea typeface="Open Sans"/>
                <a:cs typeface="Open Sans"/>
                <a:sym typeface="Open Sans"/>
              </a:rPr>
              <a:t>The Issue</a:t>
            </a:r>
            <a:endParaRPr sz="28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551" name="Google Shape;551;p15"/>
          <p:cNvSpPr txBox="1">
            <a:spLocks noGrp="1"/>
          </p:cNvSpPr>
          <p:nvPr>
            <p:ph type="subTitle" idx="1"/>
          </p:nvPr>
        </p:nvSpPr>
        <p:spPr>
          <a:xfrm>
            <a:off x="248476" y="1309750"/>
            <a:ext cx="8736300" cy="239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Pipe cleaners are </a:t>
            </a: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rPr>
              <a:t>designed to clean the inside of pipes from all kinds of gross substances! This includes hair, scaling, and buildup of any kind. There is one major </a:t>
            </a:r>
            <a:r>
              <a:rPr lang="en" sz="16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problem—these chemicals can be </a:t>
            </a:r>
            <a:r>
              <a:rPr lang="en" sz="1600" b="1" dirty="0">
                <a:solidFill>
                  <a:schemeClr val="tx1"/>
                </a:solidFill>
                <a:latin typeface="Open Sans" panose="020B0606030504020204" pitchFamily="34" charset="0"/>
                <a:ea typeface="Open Sans" panose="020B0606030504020204" pitchFamily="34" charset="0"/>
                <a:cs typeface="Open Sans" panose="020B0606030504020204" pitchFamily="34" charset="0"/>
              </a:rPr>
              <a:t>extremely </a:t>
            </a: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rPr>
              <a:t>toxic to </a:t>
            </a:r>
            <a:r>
              <a:rPr lang="en" sz="16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humans and harmful to our environment. </a:t>
            </a:r>
          </a:p>
          <a:p>
            <a:pPr marL="0" lvl="0" indent="0" algn="l" rtl="0">
              <a:spcBef>
                <a:spcPts val="0"/>
              </a:spcBef>
              <a:spcAft>
                <a:spcPts val="0"/>
              </a:spcAft>
              <a:buNone/>
            </a:pPr>
            <a:endParaRPr lang="en" sz="1600" u="sng"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0" lvl="0" indent="0" algn="l" rtl="0">
              <a:spcBef>
                <a:spcPts val="0"/>
              </a:spcBef>
              <a:spcAft>
                <a:spcPts val="0"/>
              </a:spcAft>
              <a:buNone/>
            </a:pPr>
            <a:r>
              <a:rPr lang="en" sz="1600" u="sng" dirty="0" smtClean="0">
                <a:solidFill>
                  <a:schemeClr val="tx1"/>
                </a:solidFill>
                <a:latin typeface="Open Sans" panose="020B0606030504020204" pitchFamily="34" charset="0"/>
                <a:ea typeface="Open Sans" panose="020B0606030504020204" pitchFamily="34" charset="0"/>
                <a:cs typeface="Open Sans" panose="020B0606030504020204" pitchFamily="34" charset="0"/>
              </a:rPr>
              <a:t>Can we think of a better solution?</a:t>
            </a:r>
            <a:endParaRPr sz="1600" u="sng" dirty="0">
              <a:latin typeface="Open Sans" panose="020B0606030504020204" pitchFamily="34" charset="0"/>
              <a:ea typeface="Open Sans" panose="020B0606030504020204" pitchFamily="34" charset="0"/>
              <a:cs typeface="Open Sans" panose="020B0606030504020204" pitchFamily="34" charset="0"/>
            </a:endParaRPr>
          </a:p>
        </p:txBody>
      </p:sp>
      <p:pic>
        <p:nvPicPr>
          <p:cNvPr id="4" name="Google Shape;64;p14"/>
          <p:cNvPicPr preferRelativeResize="0"/>
          <p:nvPr/>
        </p:nvPicPr>
        <p:blipFill>
          <a:blip r:embed="rId3">
            <a:alphaModFix/>
          </a:blip>
          <a:stretch>
            <a:fillRect/>
          </a:stretch>
        </p:blipFill>
        <p:spPr>
          <a:xfrm>
            <a:off x="152402" y="4651025"/>
            <a:ext cx="8839196" cy="40301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41"/>
        <p:cNvGrpSpPr/>
        <p:nvPr/>
      </p:nvGrpSpPr>
      <p:grpSpPr>
        <a:xfrm>
          <a:off x="0" y="0"/>
          <a:ext cx="0" cy="0"/>
          <a:chOff x="0" y="0"/>
          <a:chExt cx="0" cy="0"/>
        </a:xfrm>
      </p:grpSpPr>
      <p:sp>
        <p:nvSpPr>
          <p:cNvPr id="542" name="Google Shape;542;p14"/>
          <p:cNvSpPr txBox="1">
            <a:spLocks noGrp="1"/>
          </p:cNvSpPr>
          <p:nvPr>
            <p:ph type="title"/>
          </p:nvPr>
        </p:nvSpPr>
        <p:spPr>
          <a:xfrm>
            <a:off x="311700" y="385175"/>
            <a:ext cx="8520600" cy="572700"/>
          </a:xfrm>
          <a:prstGeom prst="rect">
            <a:avLst/>
          </a:prstGeom>
        </p:spPr>
        <p:txBody>
          <a:bodyPr spcFirstLastPara="1" wrap="square" lIns="91425" tIns="91425" rIns="91425" bIns="91425" anchor="b" anchorCtr="0">
            <a:noAutofit/>
          </a:bodyPr>
          <a:lstStyle/>
          <a:p>
            <a:pPr lvl="0"/>
            <a:r>
              <a:rPr lang="en" b="1" dirty="0">
                <a:solidFill>
                  <a:srgbClr val="6091BA"/>
                </a:solidFill>
                <a:latin typeface="Open Sans"/>
                <a:ea typeface="Open Sans"/>
                <a:cs typeface="Open Sans"/>
                <a:sym typeface="Open Sans"/>
              </a:rPr>
              <a:t>What is Citric Acid?</a:t>
            </a:r>
            <a:endParaRPr b="1" dirty="0">
              <a:latin typeface="Open Sans" panose="020B0606030504020204" pitchFamily="34" charset="0"/>
              <a:ea typeface="Open Sans" panose="020B0606030504020204" pitchFamily="34" charset="0"/>
              <a:cs typeface="Open Sans" panose="020B0606030504020204" pitchFamily="34" charset="0"/>
            </a:endParaRPr>
          </a:p>
        </p:txBody>
      </p:sp>
      <p:sp>
        <p:nvSpPr>
          <p:cNvPr id="543" name="Google Shape;543;p14"/>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t>4</a:t>
            </a:fld>
            <a:endParaRPr/>
          </a:p>
        </p:txBody>
      </p:sp>
      <p:pic>
        <p:nvPicPr>
          <p:cNvPr id="544" name="Google Shape;544;p14" descr="The high concentration of citric acid in lemons makes them very useful tools around the house. You'd be surprised how many things can be cleaned, polished, or simply enhanced by using lemons. This video highlights eight great ways to use lemons, but there are many others. Share your tips in the comments.&#10;&#10;Read more about this topic here: http://porch.com/advice/8-ways-use-lemon-around-house&#10;&#10;We would love to talk with you! &#10;Facebook: http://facebook.com/porchdotcom&#10;Instagram: http://instagram.com/porchdotcom&#10;Twitter: http://twitter.com/porchdotcom&#10;Pinterest: http://www.pinterest.com/porchdotcom/&#10;Google+: https://plus.google.com/+porchdotcom/posts&#10;&#10;Who we are: http://www.porch.com&#10;Porch is a home improvement network on a mission to change the world one home at a time by making home improvement easy, delightful, and connected. &#10;&#10;More DIY Tips &amp; Tricks: http://advice.porch.com&#10;&#10;Watch More Videos:&#10;Find a Wall Stud Without a Stud Finder&#10;http://youtu.be/5rIXFIwfoG0&#10;Easy Cable Management&#10;http://youtu.be/RY2Ot5pAp9Y&#10;Winter Car Emergency Kit&#10;http://youtu.be/_QvMxNfw9ic&#10;Drinks Made Easy: 18 Cocktails&#10;http://youtu.be/IHC75Wq8tt8&#10;Keep Your Home Safe While Away&#10;http://youtu.be/z-27wT4iTnY&#10;60 Seconds to a Perfect Fire&#10;http://youtu.be/ejxeRPctQAw&#10;4 things you can clean with WD-40&#10;http://youtu.be/xslgcJpiFfU&#10;1 trick to easily remove a full trash bag from a garbage can&#10;http://youtu.be/xoRsQAAq4T8&#10;Paint roller tip to avoid paint roller cleaning&#10;https://www.youtube.com/watch?v=Wsrqu2fkJW4&#10;6 Rubber Band Tricks for DIY Projects:&#10;https://www.youtube.com/watch?v=_bMXN_mZQ8g&#10;The Trick to Keeping Your Paint Tray Clean:&#10;https://www.youtube.com/watch?v=KELRiuIjfbQ&#10;How to Get Clean Lines with Painters Tape: https://www.youtube.com/watch?v=Tut4V2dC3W0&#10;Tour of the Porch Seattle Headquarters: https://www.youtube.com/watch?v=jVmBY_Jycd0&#10;&#10;Filed under: lemons, lemon juice, natural cleaner, citrus, coffee machine cleaner, microwave cleaner, chrome polish, grease, porch, porchdotcom, tips" title="Lemon Tips: 8 Great Household Uses for Lemons">
            <a:hlinkClick r:id="rId3"/>
          </p:cNvPr>
          <p:cNvPicPr preferRelativeResize="0"/>
          <p:nvPr/>
        </p:nvPicPr>
        <p:blipFill>
          <a:blip r:embed="rId4">
            <a:alphaModFix/>
          </a:blip>
          <a:stretch>
            <a:fillRect/>
          </a:stretch>
        </p:blipFill>
        <p:spPr>
          <a:xfrm>
            <a:off x="616088" y="1017725"/>
            <a:ext cx="4572000" cy="3429000"/>
          </a:xfrm>
          <a:prstGeom prst="rect">
            <a:avLst/>
          </a:prstGeom>
          <a:noFill/>
          <a:ln>
            <a:noFill/>
          </a:ln>
        </p:spPr>
      </p:pic>
      <p:sp>
        <p:nvSpPr>
          <p:cNvPr id="545" name="Google Shape;545;p14"/>
          <p:cNvSpPr txBox="1"/>
          <p:nvPr/>
        </p:nvSpPr>
        <p:spPr>
          <a:xfrm>
            <a:off x="5544275" y="1834850"/>
            <a:ext cx="2529600" cy="1939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dirty="0">
                <a:latin typeface="Open Sans" panose="020B0606030504020204" pitchFamily="34" charset="0"/>
                <a:ea typeface="Open Sans" panose="020B0606030504020204" pitchFamily="34" charset="0"/>
                <a:cs typeface="Open Sans" panose="020B0606030504020204" pitchFamily="34" charset="0"/>
                <a:sym typeface="Dosis"/>
              </a:rPr>
              <a:t>As you watch this video, be sure to write down some examples on your sheet.</a:t>
            </a:r>
            <a:endParaRPr sz="1600" dirty="0">
              <a:latin typeface="Open Sans" panose="020B0606030504020204" pitchFamily="34" charset="0"/>
              <a:ea typeface="Open Sans" panose="020B0606030504020204" pitchFamily="34" charset="0"/>
              <a:cs typeface="Open Sans" panose="020B0606030504020204" pitchFamily="34" charset="0"/>
              <a:sym typeface="Dosis"/>
            </a:endParaRPr>
          </a:p>
        </p:txBody>
      </p:sp>
      <p:pic>
        <p:nvPicPr>
          <p:cNvPr id="6" name="Google Shape;64;p14"/>
          <p:cNvPicPr preferRelativeResize="0"/>
          <p:nvPr/>
        </p:nvPicPr>
        <p:blipFill>
          <a:blip r:embed="rId5">
            <a:alphaModFix/>
          </a:blip>
          <a:stretch>
            <a:fillRect/>
          </a:stretch>
        </p:blipFill>
        <p:spPr>
          <a:xfrm>
            <a:off x="152402" y="4651025"/>
            <a:ext cx="8839196" cy="40301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Google Shape;556;p16"/>
          <p:cNvSpPr txBox="1">
            <a:spLocks noGrp="1"/>
          </p:cNvSpPr>
          <p:nvPr>
            <p:ph type="body" idx="1"/>
          </p:nvPr>
        </p:nvSpPr>
        <p:spPr>
          <a:xfrm>
            <a:off x="1783400" y="12250"/>
            <a:ext cx="4825500" cy="819900"/>
          </a:xfrm>
          <a:prstGeom prst="rect">
            <a:avLst/>
          </a:prstGeom>
        </p:spPr>
        <p:txBody>
          <a:bodyPr spcFirstLastPara="1" wrap="square" lIns="91425" tIns="91425" rIns="91425" bIns="91425" anchor="ctr" anchorCtr="0">
            <a:noAutofit/>
          </a:bodyPr>
          <a:lstStyle/>
          <a:p>
            <a:pPr marL="0" lvl="0" indent="0">
              <a:buNone/>
            </a:pPr>
            <a:r>
              <a:rPr lang="en" sz="2800" dirty="0">
                <a:solidFill>
                  <a:srgbClr val="6091BA"/>
                </a:solidFill>
                <a:latin typeface="Open Sans"/>
                <a:ea typeface="Open Sans"/>
                <a:cs typeface="Open Sans"/>
                <a:sym typeface="Open Sans"/>
              </a:rPr>
              <a:t>Protocol</a:t>
            </a:r>
            <a:endParaRPr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557" name="Google Shape;557;p16"/>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5</a:t>
            </a:fld>
            <a:endParaRPr/>
          </a:p>
        </p:txBody>
      </p:sp>
      <p:pic>
        <p:nvPicPr>
          <p:cNvPr id="558" name="Google Shape;558;p16"/>
          <p:cNvPicPr preferRelativeResize="0"/>
          <p:nvPr/>
        </p:nvPicPr>
        <p:blipFill>
          <a:blip r:embed="rId3">
            <a:alphaModFix/>
          </a:blip>
          <a:stretch>
            <a:fillRect/>
          </a:stretch>
        </p:blipFill>
        <p:spPr>
          <a:xfrm>
            <a:off x="6399000" y="578950"/>
            <a:ext cx="2431550" cy="1771875"/>
          </a:xfrm>
          <a:prstGeom prst="rect">
            <a:avLst/>
          </a:prstGeom>
          <a:noFill/>
          <a:ln>
            <a:noFill/>
          </a:ln>
        </p:spPr>
      </p:pic>
      <p:sp>
        <p:nvSpPr>
          <p:cNvPr id="559" name="Google Shape;559;p16"/>
          <p:cNvSpPr txBox="1"/>
          <p:nvPr/>
        </p:nvSpPr>
        <p:spPr>
          <a:xfrm>
            <a:off x="526199" y="832149"/>
            <a:ext cx="5160497" cy="339150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Dosis"/>
              </a:rPr>
              <a:t>You and your partner will work together to come up with a protocol to remove the scaling (buildup) from a pipe, using only the ingredients provided. You will have 5 minutes to brainstorm and write down your plan.</a:t>
            </a: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rPr>
              <a:t> </a:t>
            </a:r>
            <a:endParaRPr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0" lvl="0" indent="0" algn="l" rtl="0">
              <a:spcBef>
                <a:spcPts val="0"/>
              </a:spcBef>
              <a:spcAft>
                <a:spcPts val="0"/>
              </a:spcAft>
              <a:buNone/>
            </a:pPr>
            <a:endParaRPr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0" lvl="0" indent="0" algn="l" rtl="0">
              <a:spcBef>
                <a:spcPts val="0"/>
              </a:spcBef>
              <a:spcAft>
                <a:spcPts val="0"/>
              </a:spcAft>
              <a:buNone/>
            </a:pPr>
            <a:r>
              <a:rPr lang="en" sz="16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rPr>
              <a:t>Use these points to help you!</a:t>
            </a:r>
            <a:endParaRPr sz="1600" b="1"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457200" lvl="0" indent="-292100" algn="l" rtl="0">
              <a:spcBef>
                <a:spcPts val="0"/>
              </a:spcBef>
              <a:spcAft>
                <a:spcPts val="0"/>
              </a:spcAft>
              <a:buClr>
                <a:srgbClr val="073763"/>
              </a:buClr>
              <a:buSzPts val="1000"/>
              <a:buFont typeface="Comic Sans MS"/>
              <a:buAutoNum type="arabicPeriod"/>
            </a:pP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rPr>
              <a:t>pH of fruits</a:t>
            </a:r>
            <a:endParaRPr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457200" lvl="0" indent="-292100" algn="l" rtl="0">
              <a:spcBef>
                <a:spcPts val="0"/>
              </a:spcBef>
              <a:spcAft>
                <a:spcPts val="0"/>
              </a:spcAft>
              <a:buClr>
                <a:srgbClr val="073763"/>
              </a:buClr>
              <a:buSzPts val="1000"/>
              <a:buFont typeface="Comic Sans MS"/>
              <a:buAutoNum type="arabicPeriod"/>
            </a:pP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rPr>
              <a:t>How long are you going to treat your pipe?</a:t>
            </a:r>
            <a:endParaRPr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457200" lvl="0" indent="-292100" algn="l" rtl="0">
              <a:spcBef>
                <a:spcPts val="0"/>
              </a:spcBef>
              <a:spcAft>
                <a:spcPts val="0"/>
              </a:spcAft>
              <a:buClr>
                <a:srgbClr val="073763"/>
              </a:buClr>
              <a:buSzPts val="1000"/>
              <a:buFont typeface="Comic Sans MS"/>
              <a:buAutoNum type="arabicPeriod"/>
            </a:pP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rPr>
              <a:t>How many grams/mLs of citric acid?</a:t>
            </a:r>
            <a:endParaRPr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457200" lvl="0" indent="-292100" algn="l" rtl="0">
              <a:spcBef>
                <a:spcPts val="0"/>
              </a:spcBef>
              <a:spcAft>
                <a:spcPts val="0"/>
              </a:spcAft>
              <a:buClr>
                <a:srgbClr val="073763"/>
              </a:buClr>
              <a:buSzPts val="1000"/>
              <a:buFont typeface="Comic Sans MS"/>
              <a:buAutoNum type="arabicPeriod"/>
            </a:pPr>
            <a:r>
              <a:rPr lang="en"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rPr>
              <a:t>Will you scrub or just apply topically? </a:t>
            </a:r>
            <a:endParaRPr sz="1600" dirty="0">
              <a:solidFill>
                <a:schemeClr val="tx1"/>
              </a:solidFill>
              <a:latin typeface="Open Sans" panose="020B0606030504020204" pitchFamily="34" charset="0"/>
              <a:ea typeface="Open Sans" panose="020B0606030504020204" pitchFamily="34" charset="0"/>
              <a:cs typeface="Open Sans" panose="020B0606030504020204" pitchFamily="34" charset="0"/>
              <a:sym typeface="Comic Sans MS"/>
            </a:endParaRPr>
          </a:p>
          <a:p>
            <a:pPr marL="0" lvl="0" indent="0" algn="l" rtl="0">
              <a:spcBef>
                <a:spcPts val="0"/>
              </a:spcBef>
              <a:spcAft>
                <a:spcPts val="0"/>
              </a:spcAft>
              <a:buNone/>
            </a:pPr>
            <a:endParaRPr sz="1000" dirty="0">
              <a:solidFill>
                <a:srgbClr val="073763"/>
              </a:solidFill>
              <a:latin typeface="Comic Sans MS"/>
              <a:ea typeface="Comic Sans MS"/>
              <a:cs typeface="Comic Sans MS"/>
              <a:sym typeface="Comic Sans MS"/>
            </a:endParaRPr>
          </a:p>
        </p:txBody>
      </p:sp>
      <p:pic>
        <p:nvPicPr>
          <p:cNvPr id="560" name="Google Shape;560;p16" descr="This timer counts down silently until it reaches 0:00, then a police siren sounds to alert you that time is up." title="5 Minute Timer">
            <a:hlinkClick r:id="rId4"/>
          </p:cNvPr>
          <p:cNvPicPr preferRelativeResize="0"/>
          <p:nvPr/>
        </p:nvPicPr>
        <p:blipFill>
          <a:blip r:embed="rId5">
            <a:alphaModFix/>
          </a:blip>
          <a:stretch>
            <a:fillRect/>
          </a:stretch>
        </p:blipFill>
        <p:spPr>
          <a:xfrm>
            <a:off x="6017622" y="2503225"/>
            <a:ext cx="2973977" cy="1920729"/>
          </a:xfrm>
          <a:prstGeom prst="rect">
            <a:avLst/>
          </a:prstGeom>
          <a:noFill/>
          <a:ln>
            <a:noFill/>
          </a:ln>
        </p:spPr>
      </p:pic>
      <p:pic>
        <p:nvPicPr>
          <p:cNvPr id="7" name="Google Shape;64;p14"/>
          <p:cNvPicPr preferRelativeResize="0"/>
          <p:nvPr/>
        </p:nvPicPr>
        <p:blipFill>
          <a:blip r:embed="rId6">
            <a:alphaModFix/>
          </a:blip>
          <a:stretch>
            <a:fillRect/>
          </a:stretch>
        </p:blipFill>
        <p:spPr>
          <a:xfrm>
            <a:off x="152402" y="4651025"/>
            <a:ext cx="8839196" cy="40301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Google Shape;565;p17"/>
          <p:cNvSpPr txBox="1">
            <a:spLocks noGrp="1"/>
          </p:cNvSpPr>
          <p:nvPr>
            <p:ph type="body" idx="1"/>
          </p:nvPr>
        </p:nvSpPr>
        <p:spPr>
          <a:xfrm>
            <a:off x="2159250" y="159225"/>
            <a:ext cx="4825500" cy="819900"/>
          </a:xfrm>
          <a:prstGeom prst="rect">
            <a:avLst/>
          </a:prstGeom>
        </p:spPr>
        <p:txBody>
          <a:bodyPr spcFirstLastPara="1" wrap="square" lIns="91425" tIns="91425" rIns="91425" bIns="91425" anchor="ctr" anchorCtr="0">
            <a:noAutofit/>
          </a:bodyPr>
          <a:lstStyle/>
          <a:p>
            <a:pPr marL="0" lvl="0" indent="0">
              <a:buNone/>
            </a:pPr>
            <a:r>
              <a:rPr lang="en" sz="2800" dirty="0">
                <a:solidFill>
                  <a:srgbClr val="6091BA"/>
                </a:solidFill>
                <a:latin typeface="Open Sans"/>
                <a:ea typeface="Open Sans"/>
                <a:cs typeface="Open Sans"/>
                <a:sym typeface="Open Sans"/>
              </a:rPr>
              <a:t>Test Your Protocol!</a:t>
            </a:r>
            <a:endParaRPr dirty="0"/>
          </a:p>
        </p:txBody>
      </p:sp>
      <p:sp>
        <p:nvSpPr>
          <p:cNvPr id="566" name="Google Shape;566;p17"/>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6</a:t>
            </a:fld>
            <a:endParaRPr/>
          </a:p>
        </p:txBody>
      </p:sp>
      <p:sp>
        <p:nvSpPr>
          <p:cNvPr id="567" name="Google Shape;567;p17"/>
          <p:cNvSpPr txBox="1"/>
          <p:nvPr/>
        </p:nvSpPr>
        <p:spPr>
          <a:xfrm>
            <a:off x="379700" y="1223550"/>
            <a:ext cx="8305500" cy="3204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dirty="0">
                <a:latin typeface="Open Sans" panose="020B0606030504020204" pitchFamily="34" charset="0"/>
                <a:ea typeface="Open Sans" panose="020B0606030504020204" pitchFamily="34" charset="0"/>
                <a:cs typeface="Open Sans" panose="020B0606030504020204" pitchFamily="34" charset="0"/>
                <a:sym typeface="Dosis"/>
              </a:rPr>
              <a:t>Be sure you’re following your protocol. If you make changes, be sure to write them on your paper!</a:t>
            </a:r>
            <a:endParaRPr sz="1600" dirty="0">
              <a:latin typeface="Open Sans" panose="020B0606030504020204" pitchFamily="34" charset="0"/>
              <a:ea typeface="Open Sans" panose="020B0606030504020204" pitchFamily="34" charset="0"/>
              <a:cs typeface="Open Sans" panose="020B0606030504020204" pitchFamily="34" charset="0"/>
              <a:sym typeface="Dosis"/>
            </a:endParaRPr>
          </a:p>
          <a:p>
            <a:pPr marL="0" lvl="0" indent="0" algn="l" rtl="0">
              <a:spcBef>
                <a:spcPts val="0"/>
              </a:spcBef>
              <a:spcAft>
                <a:spcPts val="0"/>
              </a:spcAft>
              <a:buNone/>
            </a:pPr>
            <a:endParaRPr sz="1600" dirty="0">
              <a:latin typeface="Open Sans" panose="020B0606030504020204" pitchFamily="34" charset="0"/>
              <a:ea typeface="Open Sans" panose="020B0606030504020204" pitchFamily="34" charset="0"/>
              <a:cs typeface="Open Sans" panose="020B0606030504020204" pitchFamily="34" charset="0"/>
              <a:sym typeface="Dosis"/>
            </a:endParaRPr>
          </a:p>
          <a:p>
            <a:pPr marL="0" lvl="0" indent="0" algn="l" rtl="0">
              <a:spcBef>
                <a:spcPts val="0"/>
              </a:spcBef>
              <a:spcAft>
                <a:spcPts val="0"/>
              </a:spcAft>
              <a:buNone/>
            </a:pPr>
            <a:r>
              <a:rPr lang="en" sz="1600" dirty="0">
                <a:latin typeface="Open Sans" panose="020B0606030504020204" pitchFamily="34" charset="0"/>
                <a:ea typeface="Open Sans" panose="020B0606030504020204" pitchFamily="34" charset="0"/>
                <a:cs typeface="Open Sans" panose="020B0606030504020204" pitchFamily="34" charset="0"/>
                <a:sym typeface="Dosis"/>
              </a:rPr>
              <a:t>You have 10 minutes to test your theory. </a:t>
            </a:r>
            <a:r>
              <a:rPr lang="en" sz="1600" b="1" dirty="0">
                <a:latin typeface="Open Sans" panose="020B0606030504020204" pitchFamily="34" charset="0"/>
                <a:ea typeface="Open Sans" panose="020B0606030504020204" pitchFamily="34" charset="0"/>
                <a:cs typeface="Open Sans" panose="020B0606030504020204" pitchFamily="34" charset="0"/>
                <a:sym typeface="Dosis"/>
              </a:rPr>
              <a:t>Be sure you get the mass of your pipe before you begin.   </a:t>
            </a:r>
            <a:endParaRPr sz="1600" b="1" dirty="0">
              <a:latin typeface="Open Sans" panose="020B0606030504020204" pitchFamily="34" charset="0"/>
              <a:ea typeface="Open Sans" panose="020B0606030504020204" pitchFamily="34" charset="0"/>
              <a:cs typeface="Open Sans" panose="020B0606030504020204" pitchFamily="34" charset="0"/>
              <a:sym typeface="Dosis"/>
            </a:endParaRPr>
          </a:p>
        </p:txBody>
      </p:sp>
      <p:pic>
        <p:nvPicPr>
          <p:cNvPr id="568" name="Google Shape;568;p17" descr="This timer counts down silently until it reaches 0:00, then a police siren sounds to alert you that time is up." title="10 Minute Timer">
            <a:hlinkClick r:id="rId3"/>
          </p:cNvPr>
          <p:cNvPicPr preferRelativeResize="0"/>
          <p:nvPr/>
        </p:nvPicPr>
        <p:blipFill>
          <a:blip r:embed="rId4">
            <a:alphaModFix/>
          </a:blip>
          <a:stretch>
            <a:fillRect/>
          </a:stretch>
        </p:blipFill>
        <p:spPr>
          <a:xfrm>
            <a:off x="4846350" y="2889850"/>
            <a:ext cx="2486267" cy="1671811"/>
          </a:xfrm>
          <a:prstGeom prst="rect">
            <a:avLst/>
          </a:prstGeom>
          <a:noFill/>
          <a:ln>
            <a:noFill/>
          </a:ln>
        </p:spPr>
      </p:pic>
      <p:pic>
        <p:nvPicPr>
          <p:cNvPr id="6" name="Google Shape;64;p14"/>
          <p:cNvPicPr preferRelativeResize="0"/>
          <p:nvPr/>
        </p:nvPicPr>
        <p:blipFill>
          <a:blip r:embed="rId5">
            <a:alphaModFix/>
          </a:blip>
          <a:stretch>
            <a:fillRect/>
          </a:stretch>
        </p:blipFill>
        <p:spPr>
          <a:xfrm>
            <a:off x="152402" y="4651025"/>
            <a:ext cx="8839196" cy="40301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Google Shape;573;p18"/>
          <p:cNvSpPr txBox="1">
            <a:spLocks noGrp="1"/>
          </p:cNvSpPr>
          <p:nvPr>
            <p:ph type="body" idx="1"/>
          </p:nvPr>
        </p:nvSpPr>
        <p:spPr>
          <a:xfrm>
            <a:off x="2159250" y="317325"/>
            <a:ext cx="4825500" cy="819900"/>
          </a:xfrm>
          <a:prstGeom prst="rect">
            <a:avLst/>
          </a:prstGeom>
        </p:spPr>
        <p:txBody>
          <a:bodyPr spcFirstLastPara="1" wrap="square" lIns="91425" tIns="91425" rIns="91425" bIns="91425" anchor="ctr" anchorCtr="0">
            <a:noAutofit/>
          </a:bodyPr>
          <a:lstStyle/>
          <a:p>
            <a:pPr marL="0" lvl="0" indent="0">
              <a:buNone/>
            </a:pPr>
            <a:r>
              <a:rPr lang="en" sz="2800" dirty="0">
                <a:solidFill>
                  <a:srgbClr val="6091BA"/>
                </a:solidFill>
                <a:latin typeface="Open Sans"/>
                <a:ea typeface="Open Sans"/>
                <a:cs typeface="Open Sans"/>
                <a:sym typeface="Open Sans"/>
              </a:rPr>
              <a:t>Reflection</a:t>
            </a:r>
            <a:endParaRPr dirty="0"/>
          </a:p>
        </p:txBody>
      </p:sp>
      <p:sp>
        <p:nvSpPr>
          <p:cNvPr id="574" name="Google Shape;574;p18"/>
          <p:cNvSpPr txBox="1">
            <a:spLocks noGrp="1"/>
          </p:cNvSpPr>
          <p:nvPr>
            <p:ph type="sldNum" idx="12"/>
          </p:nvPr>
        </p:nvSpPr>
        <p:spPr>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fld id="{00000000-1234-1234-1234-123412341234}" type="slidenum">
              <a:rPr lang="en"/>
              <a:t>7</a:t>
            </a:fld>
            <a:endParaRPr/>
          </a:p>
        </p:txBody>
      </p:sp>
      <p:sp>
        <p:nvSpPr>
          <p:cNvPr id="575" name="Google Shape;575;p18"/>
          <p:cNvSpPr txBox="1"/>
          <p:nvPr/>
        </p:nvSpPr>
        <p:spPr>
          <a:xfrm>
            <a:off x="435000" y="1029955"/>
            <a:ext cx="8274000" cy="386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dirty="0">
                <a:latin typeface="Open Sans" panose="020B0606030504020204" pitchFamily="34" charset="0"/>
                <a:ea typeface="Open Sans" panose="020B0606030504020204" pitchFamily="34" charset="0"/>
                <a:cs typeface="Open Sans" panose="020B0606030504020204" pitchFamily="34" charset="0"/>
                <a:sym typeface="Dosis"/>
              </a:rPr>
              <a:t>You and your partner will spend 5 minutes reflecting on how your lab went today. Answer your reflection questions on your paper. </a:t>
            </a:r>
            <a:endParaRPr sz="1600" dirty="0">
              <a:latin typeface="Open Sans" panose="020B0606030504020204" pitchFamily="34" charset="0"/>
              <a:ea typeface="Open Sans" panose="020B0606030504020204" pitchFamily="34" charset="0"/>
              <a:cs typeface="Open Sans" panose="020B0606030504020204" pitchFamily="34" charset="0"/>
              <a:sym typeface="Dosis"/>
            </a:endParaRPr>
          </a:p>
        </p:txBody>
      </p:sp>
      <p:pic>
        <p:nvPicPr>
          <p:cNvPr id="576" name="Google Shape;576;p18" descr="This timer counts down silently until it reaches 0:00, then a police siren sounds to alert you that time is up." title="5 Minute Timer">
            <a:hlinkClick r:id="rId3"/>
          </p:cNvPr>
          <p:cNvPicPr preferRelativeResize="0"/>
          <p:nvPr/>
        </p:nvPicPr>
        <p:blipFill>
          <a:blip r:embed="rId4">
            <a:alphaModFix/>
          </a:blip>
          <a:stretch>
            <a:fillRect/>
          </a:stretch>
        </p:blipFill>
        <p:spPr>
          <a:xfrm>
            <a:off x="2834076" y="2171225"/>
            <a:ext cx="2878748" cy="2000181"/>
          </a:xfrm>
          <a:prstGeom prst="rect">
            <a:avLst/>
          </a:prstGeom>
          <a:noFill/>
          <a:ln>
            <a:noFill/>
          </a:ln>
        </p:spPr>
      </p:pic>
      <p:pic>
        <p:nvPicPr>
          <p:cNvPr id="6" name="Google Shape;64;p14"/>
          <p:cNvPicPr preferRelativeResize="0"/>
          <p:nvPr/>
        </p:nvPicPr>
        <p:blipFill>
          <a:blip r:embed="rId5">
            <a:alphaModFix/>
          </a:blip>
          <a:stretch>
            <a:fillRect/>
          </a:stretch>
        </p:blipFill>
        <p:spPr>
          <a:xfrm>
            <a:off x="152402" y="4651025"/>
            <a:ext cx="8839196" cy="40301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TotalTime>
  <Words>244</Words>
  <Application>Microsoft Office PowerPoint</Application>
  <PresentationFormat>On-screen Show (16:9)</PresentationFormat>
  <Paragraphs>27</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Comic Sans MS</vt:lpstr>
      <vt:lpstr>Arial</vt:lpstr>
      <vt:lpstr>Open Sans</vt:lpstr>
      <vt:lpstr>Dosis</vt:lpstr>
      <vt:lpstr>Simple Light</vt:lpstr>
      <vt:lpstr>PowerPoint Presentation</vt:lpstr>
      <vt:lpstr>What’s Happening?</vt:lpstr>
      <vt:lpstr>The Issue</vt:lpstr>
      <vt:lpstr>What is Citric Acid?</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Removing Scaling Using Various Sources of Citric Acid</dc:title>
  <dc:creator>Bartuska, Kaitlin C (MCJH)</dc:creator>
  <cp:lastModifiedBy>Zain Iqbal</cp:lastModifiedBy>
  <cp:revision>8</cp:revision>
  <dcterms:modified xsi:type="dcterms:W3CDTF">2020-10-29T20:26:05Z</dcterms:modified>
</cp:coreProperties>
</file>