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74" r:id="rId3"/>
    <p:sldId id="257"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1" r:id="rId18"/>
    <p:sldId id="28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Nunito" panose="020B0604020202020204" charset="0"/>
      <p:bold r:id="rId25"/>
      <p:boldItalic r:id="rId26"/>
    </p:embeddedFont>
    <p:embeddedFont>
      <p:font typeface="Open Sans" panose="020B08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e, Alicia" initials="LA" lastIdx="1" clrIdx="0">
    <p:extLst>
      <p:ext uri="{19B8F6BF-5375-455C-9EA6-DF929625EA0E}">
        <p15:presenceInfo xmlns:p15="http://schemas.microsoft.com/office/powerpoint/2012/main" userId="S::alicia.lane@udc.edu::12ba1de9-5a5a-4f3e-a5ac-e970158172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454" autoAdjust="0"/>
  </p:normalViewPr>
  <p:slideViewPr>
    <p:cSldViewPr snapToGrid="0">
      <p:cViewPr varScale="1">
        <p:scale>
          <a:sx n="138" d="100"/>
          <a:sy n="138" d="100"/>
        </p:scale>
        <p:origin x="83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36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98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72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55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Video Transcript:</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Have you ever wondered how we can take dirty, undrinkable water and turn it into clean, usable water? Why with membrane distillation! Membrane distillation is a separation process where we take non-drinkable water, which scientists call non-potable, force it through a membrane and clean potable water comes out the other side. Large membrane distillation systems can help people who do not have access to clean water regularly, such as people who live in the desert or people who live where their water is permanently contaminated. But you can actually have a small one right in your home to clean rainwater, greywater, or to use after a natural disaster when municipal or tap water isn't running. Sometimes the membrane distillation system stops working. This is usually because the membrane is blocked. We call this fouling or scaling. Some examples are precipitation fouling, which is when crystals grow on it, particulate fouling when things such as leaves get stuck on it, biological fouling such as by bacteria or viruses, and chemical membrane degradation. One major way the surface gets scaled is from precipitation fouling. Remember, this means that crystals are growing on the surface of the membrane. Some crystals are easy to remove. You can do this by washing the surface with lots of different chemicals, such as hydrochloric acid, citric acid, or even metal oxides. But others are harder to wash off. And if you can't clean your membrane, you need to get a new one. Sometimes this isn't possible because they cost too much or they're just not available where people live. Because of this, people go without clean, safe drinking water and sometimes they get sick from the dirty water. So nano enabled water treatment, or NEWT scientists, located at Rice, UT El Paso, Yale, and Arizona State University are researching how to make sure that the crystals don't grow on the surface anymore. To do this, the NEWT scientists are changing the membrane at the chemical level in all sorts of ways. </a:t>
            </a:r>
            <a:r>
              <a:rPr lang="en-US" sz="1800">
                <a:effectLst/>
                <a:latin typeface="Arial" panose="020B0604020202020204" pitchFamily="34" charset="0"/>
                <a:ea typeface="Times New Roman" panose="02020603050405020304" pitchFamily="18" charset="0"/>
              </a:rPr>
              <a:t>They </a:t>
            </a:r>
            <a:r>
              <a:rPr lang="en-US" sz="1800" dirty="0">
                <a:effectLst/>
                <a:latin typeface="Arial" panose="020B0604020202020204" pitchFamily="34" charset="0"/>
                <a:ea typeface="Times New Roman" panose="02020603050405020304" pitchFamily="18" charset="0"/>
              </a:rPr>
              <a:t>hope to engineer a nanotechnology based solution soon in order for people to have permanent access to clean water</a:t>
            </a:r>
            <a:r>
              <a:rPr lang="en-US" sz="1800">
                <a:effectLst/>
                <a:latin typeface="Arial" panose="020B0604020202020204" pitchFamily="34" charset="0"/>
                <a:ea typeface="Times New Roman" panose="02020603050405020304" pitchFamily="18" charset="0"/>
              </a:rPr>
              <a:t>. Well</a:t>
            </a:r>
            <a:r>
              <a:rPr lang="en-US" sz="1800" dirty="0">
                <a:effectLst/>
                <a:latin typeface="Arial" panose="020B0604020202020204" pitchFamily="34" charset="0"/>
                <a:ea typeface="Times New Roman" panose="02020603050405020304" pitchFamily="18" charset="0"/>
              </a:rPr>
              <a:t>, what would you do to help improve membrane distillation and bring clean water to more people all over the world? Thank you to NEWT, Dr. Li's lab, and the NSF.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60190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13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96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78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10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7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33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0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95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54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20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16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limitedwater.weebly.com/"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medlifeweb.com/10-waterborne-diseases-contaminated-stagnant-water/"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lvl="0" algn="ctr"/>
            <a:r>
              <a:rPr lang="en-US" sz="1600" b="1" cap="all" dirty="0">
                <a:solidFill>
                  <a:schemeClr val="dk2"/>
                </a:solidFill>
                <a:latin typeface="Open Sans" panose="020B0604020202020204" charset="0"/>
                <a:ea typeface="Open Sans" panose="020B0604020202020204" charset="0"/>
                <a:cs typeface="Open Sans" panose="020B0604020202020204" charset="0"/>
                <a:sym typeface="Nunito Black"/>
              </a:rPr>
              <a:t>Crystalline Cloth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505;p16"/>
          <p:cNvSpPr txBox="1"/>
          <p:nvPr/>
        </p:nvSpPr>
        <p:spPr>
          <a:xfrm>
            <a:off x="1497050" y="143525"/>
            <a:ext cx="4554300" cy="63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b="1">
                <a:solidFill>
                  <a:schemeClr val="dk2"/>
                </a:solidFill>
                <a:latin typeface="Nunito"/>
                <a:ea typeface="Nunito"/>
                <a:cs typeface="Nunito"/>
                <a:sym typeface="Nunito"/>
              </a:rPr>
              <a:t>Challenges</a:t>
            </a:r>
            <a:endParaRPr sz="3500" b="1">
              <a:solidFill>
                <a:schemeClr val="dk2"/>
              </a:solidFill>
              <a:latin typeface="Nunito"/>
              <a:ea typeface="Nunito"/>
              <a:cs typeface="Nunito"/>
              <a:sym typeface="Nunito"/>
            </a:endParaRPr>
          </a:p>
        </p:txBody>
      </p:sp>
      <p:sp>
        <p:nvSpPr>
          <p:cNvPr id="4" name="Google Shape;506;p16"/>
          <p:cNvSpPr txBox="1"/>
          <p:nvPr/>
        </p:nvSpPr>
        <p:spPr>
          <a:xfrm>
            <a:off x="382504" y="180725"/>
            <a:ext cx="8481079" cy="447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US" sz="3600" dirty="0"/>
              <a:t>Dissolved minerals form a layer of “scale” on the membrane itself, preventing the membrane distillation from functioning properly. </a:t>
            </a:r>
            <a:endParaRPr sz="3600" dirty="0"/>
          </a:p>
        </p:txBody>
      </p:sp>
      <p:pic>
        <p:nvPicPr>
          <p:cNvPr id="5" name="Google Shape;507;p16"/>
          <p:cNvPicPr preferRelativeResize="0"/>
          <p:nvPr/>
        </p:nvPicPr>
        <p:blipFill>
          <a:blip r:embed="rId4">
            <a:alphaModFix/>
          </a:blip>
          <a:stretch>
            <a:fillRect/>
          </a:stretch>
        </p:blipFill>
        <p:spPr>
          <a:xfrm>
            <a:off x="6015755" y="2515193"/>
            <a:ext cx="2626953" cy="1950513"/>
          </a:xfrm>
          <a:prstGeom prst="rect">
            <a:avLst/>
          </a:prstGeom>
          <a:noFill/>
          <a:ln>
            <a:noFill/>
          </a:ln>
        </p:spPr>
      </p:pic>
    </p:spTree>
    <p:extLst>
      <p:ext uri="{BB962C8B-B14F-4D97-AF65-F5344CB8AC3E}">
        <p14:creationId xmlns:p14="http://schemas.microsoft.com/office/powerpoint/2010/main" val="230399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513;p17"/>
          <p:cNvSpPr txBox="1"/>
          <p:nvPr/>
        </p:nvSpPr>
        <p:spPr>
          <a:xfrm>
            <a:off x="682752" y="245650"/>
            <a:ext cx="8247473" cy="45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latin typeface="Calibri"/>
                <a:ea typeface="Calibri"/>
                <a:cs typeface="Calibri"/>
                <a:sym typeface="Calibri"/>
              </a:rPr>
              <a:t>How do you think we think we could fix a membrane? </a:t>
            </a:r>
            <a:endParaRPr sz="3600" dirty="0">
              <a:latin typeface="Calibri"/>
              <a:ea typeface="Calibri"/>
              <a:cs typeface="Calibri"/>
              <a:sym typeface="Calibri"/>
            </a:endParaRPr>
          </a:p>
          <a:p>
            <a:pPr marL="0" lvl="0" indent="0" algn="l" rtl="0">
              <a:spcBef>
                <a:spcPts val="0"/>
              </a:spcBef>
              <a:spcAft>
                <a:spcPts val="0"/>
              </a:spcAft>
              <a:buNone/>
            </a:pPr>
            <a:endParaRPr sz="3600" dirty="0">
              <a:latin typeface="Calibri"/>
              <a:ea typeface="Calibri"/>
              <a:cs typeface="Calibri"/>
              <a:sym typeface="Calibri"/>
            </a:endParaRPr>
          </a:p>
          <a:p>
            <a:pPr marL="0" lvl="0" indent="0" algn="l" rtl="0">
              <a:spcBef>
                <a:spcPts val="0"/>
              </a:spcBef>
              <a:spcAft>
                <a:spcPts val="0"/>
              </a:spcAft>
              <a:buNone/>
            </a:pPr>
            <a:r>
              <a:rPr lang="en-US" sz="3600" dirty="0">
                <a:latin typeface="Calibri"/>
                <a:ea typeface="Calibri"/>
                <a:cs typeface="Calibri"/>
                <a:sym typeface="Calibri"/>
              </a:rPr>
              <a:t>Take 45 seconds to confer with your group, then I will pick someone to report to the rest of the group. </a:t>
            </a:r>
            <a:endParaRPr dirty="0">
              <a:latin typeface="Calibri"/>
              <a:ea typeface="Calibri"/>
              <a:cs typeface="Calibri"/>
              <a:sym typeface="Calibri"/>
            </a:endParaRPr>
          </a:p>
        </p:txBody>
      </p:sp>
    </p:spTree>
    <p:extLst>
      <p:ext uri="{BB962C8B-B14F-4D97-AF65-F5344CB8AC3E}">
        <p14:creationId xmlns:p14="http://schemas.microsoft.com/office/powerpoint/2010/main" val="331342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518;p18"/>
          <p:cNvSpPr txBox="1"/>
          <p:nvPr/>
        </p:nvSpPr>
        <p:spPr>
          <a:xfrm>
            <a:off x="155525" y="62375"/>
            <a:ext cx="8726700" cy="252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b="1">
                <a:solidFill>
                  <a:schemeClr val="dk2"/>
                </a:solidFill>
                <a:latin typeface="Nunito"/>
                <a:ea typeface="Nunito"/>
                <a:cs typeface="Nunito"/>
                <a:sym typeface="Nunito"/>
              </a:rPr>
              <a:t>How can you fix the membrane? </a:t>
            </a:r>
            <a:endParaRPr sz="3500" b="1">
              <a:solidFill>
                <a:schemeClr val="dk2"/>
              </a:solidFill>
              <a:latin typeface="Nunito"/>
              <a:ea typeface="Nunito"/>
              <a:cs typeface="Nunito"/>
              <a:sym typeface="Nunito"/>
            </a:endParaRPr>
          </a:p>
        </p:txBody>
      </p:sp>
      <p:sp>
        <p:nvSpPr>
          <p:cNvPr id="4" name="Google Shape;519;p18"/>
          <p:cNvSpPr txBox="1"/>
          <p:nvPr/>
        </p:nvSpPr>
        <p:spPr>
          <a:xfrm>
            <a:off x="426720" y="673200"/>
            <a:ext cx="8455504" cy="3850200"/>
          </a:xfrm>
          <a:prstGeom prst="rect">
            <a:avLst/>
          </a:prstGeom>
          <a:noFill/>
          <a:ln>
            <a:noFill/>
          </a:ln>
        </p:spPr>
        <p:txBody>
          <a:bodyPr spcFirstLastPara="1" wrap="square" lIns="91425" tIns="45700" rIns="91425" bIns="45700" anchor="t" anchorCtr="0">
            <a:noAutofit/>
          </a:bodyPr>
          <a:lstStyle/>
          <a:p>
            <a:pPr marL="457200" marR="0" lvl="0" indent="-419100" algn="l" rtl="0">
              <a:spcBef>
                <a:spcPts val="0"/>
              </a:spcBef>
              <a:spcAft>
                <a:spcPts val="0"/>
              </a:spcAft>
              <a:buSzPts val="3000"/>
              <a:buAutoNum type="arabicPeriod"/>
            </a:pPr>
            <a:r>
              <a:rPr lang="en-US" sz="3000" dirty="0"/>
              <a:t>Stop running the MD system and clean the membranes by hand.  </a:t>
            </a:r>
            <a:endParaRPr sz="3000" dirty="0"/>
          </a:p>
          <a:p>
            <a:pPr marL="0" marR="0" lvl="0" indent="0" algn="l" rtl="0">
              <a:spcBef>
                <a:spcPts val="0"/>
              </a:spcBef>
              <a:spcAft>
                <a:spcPts val="0"/>
              </a:spcAft>
              <a:buNone/>
            </a:pPr>
            <a:endParaRPr sz="3000" dirty="0"/>
          </a:p>
          <a:p>
            <a:pPr marL="0" marR="0" lvl="0" indent="0" algn="l" rtl="0">
              <a:spcBef>
                <a:spcPts val="0"/>
              </a:spcBef>
              <a:spcAft>
                <a:spcPts val="0"/>
              </a:spcAft>
              <a:buNone/>
            </a:pPr>
            <a:r>
              <a:rPr lang="en-US" sz="3000" dirty="0"/>
              <a:t>The downside is that the time spent taking the system down loses production of distilled water, a serious problem if the system is relied upon to provide water. </a:t>
            </a:r>
            <a:endParaRPr sz="30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p:txBody>
      </p:sp>
    </p:spTree>
    <p:extLst>
      <p:ext uri="{BB962C8B-B14F-4D97-AF65-F5344CB8AC3E}">
        <p14:creationId xmlns:p14="http://schemas.microsoft.com/office/powerpoint/2010/main" val="110533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524;p19"/>
          <p:cNvSpPr txBox="1"/>
          <p:nvPr/>
        </p:nvSpPr>
        <p:spPr>
          <a:xfrm>
            <a:off x="641350" y="87300"/>
            <a:ext cx="7130100" cy="63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500" b="1">
                <a:solidFill>
                  <a:schemeClr val="dk2"/>
                </a:solidFill>
                <a:latin typeface="Nunito"/>
                <a:ea typeface="Nunito"/>
                <a:cs typeface="Nunito"/>
                <a:sym typeface="Nunito"/>
              </a:rPr>
              <a:t>How can you fix the membrane? </a:t>
            </a:r>
            <a:endParaRPr sz="3500" b="1">
              <a:solidFill>
                <a:schemeClr val="dk2"/>
              </a:solidFill>
              <a:latin typeface="Nunito"/>
              <a:ea typeface="Nunito"/>
              <a:cs typeface="Nunito"/>
              <a:sym typeface="Nunito"/>
            </a:endParaRPr>
          </a:p>
        </p:txBody>
      </p:sp>
      <p:sp>
        <p:nvSpPr>
          <p:cNvPr id="4" name="Google Shape;525;p19"/>
          <p:cNvSpPr txBox="1"/>
          <p:nvPr/>
        </p:nvSpPr>
        <p:spPr>
          <a:xfrm>
            <a:off x="220500" y="1024128"/>
            <a:ext cx="8643084" cy="41193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dirty="0"/>
              <a:t>2.  Prevent the growth of the scaling in the first place. This can be done by adding a material to the membrane itself, or changing the type of material the membrane is made of.</a:t>
            </a:r>
            <a:endParaRPr sz="3000" dirty="0"/>
          </a:p>
          <a:p>
            <a:pPr marL="0" marR="0" lvl="0" indent="0" algn="l" rtl="0">
              <a:spcBef>
                <a:spcPts val="0"/>
              </a:spcBef>
              <a:spcAft>
                <a:spcPts val="0"/>
              </a:spcAft>
              <a:buNone/>
            </a:pPr>
            <a:endParaRPr sz="3000" dirty="0"/>
          </a:p>
          <a:p>
            <a:pPr marL="0" marR="0" lvl="0" indent="0" algn="l" rtl="0">
              <a:spcBef>
                <a:spcPts val="0"/>
              </a:spcBef>
              <a:spcAft>
                <a:spcPts val="0"/>
              </a:spcAft>
              <a:buNone/>
            </a:pPr>
            <a:r>
              <a:rPr lang="en-US" sz="3000" dirty="0"/>
              <a:t>The downsides of this could be the new membrane material would increase cost.</a:t>
            </a:r>
            <a:endParaRPr sz="30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p:txBody>
      </p:sp>
    </p:spTree>
    <p:extLst>
      <p:ext uri="{BB962C8B-B14F-4D97-AF65-F5344CB8AC3E}">
        <p14:creationId xmlns:p14="http://schemas.microsoft.com/office/powerpoint/2010/main" val="191268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4" name="Google Shape;531;p20"/>
          <p:cNvSpPr txBox="1"/>
          <p:nvPr/>
        </p:nvSpPr>
        <p:spPr>
          <a:xfrm>
            <a:off x="445925" y="1519743"/>
            <a:ext cx="4203900" cy="2104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chemeClr val="accent3"/>
                </a:solidFill>
                <a:latin typeface="Nunito"/>
                <a:ea typeface="Nunito"/>
                <a:cs typeface="Nunito"/>
                <a:sym typeface="Nunito"/>
              </a:rPr>
              <a:t>Let’s watch a video that explains membrane distillation!</a:t>
            </a:r>
            <a:endParaRPr lang="en-US" sz="3200" dirty="0"/>
          </a:p>
        </p:txBody>
      </p:sp>
      <p:pic>
        <p:nvPicPr>
          <p:cNvPr id="6" name="Picture 5" descr="Diagram&#10;&#10;Description automatically generated with medium confidence">
            <a:extLst>
              <a:ext uri="{FF2B5EF4-FFF2-40B4-BE49-F238E27FC236}">
                <a16:creationId xmlns:a16="http://schemas.microsoft.com/office/drawing/2014/main" id="{645DBE15-05BA-4218-80AB-BD46D495D796}"/>
              </a:ext>
            </a:extLst>
          </p:cNvPr>
          <p:cNvPicPr>
            <a:picLocks noChangeAspect="1"/>
          </p:cNvPicPr>
          <p:nvPr/>
        </p:nvPicPr>
        <p:blipFill>
          <a:blip r:embed="rId4"/>
          <a:stretch>
            <a:fillRect/>
          </a:stretch>
        </p:blipFill>
        <p:spPr>
          <a:xfrm>
            <a:off x="4649825" y="1378766"/>
            <a:ext cx="3737742" cy="2385966"/>
          </a:xfrm>
          <a:prstGeom prst="rect">
            <a:avLst/>
          </a:prstGeom>
        </p:spPr>
      </p:pic>
    </p:spTree>
    <p:extLst>
      <p:ext uri="{BB962C8B-B14F-4D97-AF65-F5344CB8AC3E}">
        <p14:creationId xmlns:p14="http://schemas.microsoft.com/office/powerpoint/2010/main" val="274813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538;p21"/>
          <p:cNvSpPr txBox="1"/>
          <p:nvPr/>
        </p:nvSpPr>
        <p:spPr>
          <a:xfrm>
            <a:off x="169324" y="240625"/>
            <a:ext cx="8718643" cy="42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latin typeface="Calibri"/>
                <a:ea typeface="Calibri"/>
                <a:cs typeface="Calibri"/>
                <a:sym typeface="Calibri"/>
              </a:rPr>
              <a:t>Objective </a:t>
            </a:r>
            <a:endParaRPr sz="3600" dirty="0">
              <a:latin typeface="Calibri"/>
              <a:ea typeface="Calibri"/>
              <a:cs typeface="Calibri"/>
              <a:sym typeface="Calibri"/>
            </a:endParaRPr>
          </a:p>
          <a:p>
            <a:pPr marL="0" lvl="0" indent="0" algn="l" rtl="0">
              <a:spcBef>
                <a:spcPts val="0"/>
              </a:spcBef>
              <a:spcAft>
                <a:spcPts val="0"/>
              </a:spcAft>
              <a:buNone/>
            </a:pPr>
            <a:endParaRPr sz="3600" dirty="0">
              <a:latin typeface="Calibri"/>
              <a:ea typeface="Calibri"/>
              <a:cs typeface="Calibri"/>
              <a:sym typeface="Calibri"/>
            </a:endParaRPr>
          </a:p>
          <a:p>
            <a:pPr marL="0" lvl="0" indent="0" algn="l" rtl="0">
              <a:spcBef>
                <a:spcPts val="0"/>
              </a:spcBef>
              <a:spcAft>
                <a:spcPts val="0"/>
              </a:spcAft>
              <a:buNone/>
            </a:pPr>
            <a:r>
              <a:rPr lang="en-US" sz="3600" dirty="0">
                <a:latin typeface="Calibri"/>
                <a:ea typeface="Calibri"/>
                <a:cs typeface="Calibri"/>
                <a:sym typeface="Calibri"/>
              </a:rPr>
              <a:t>Try to devise a way to keep dissolved particles (crystals) off your membrane (cloth). </a:t>
            </a:r>
            <a:endParaRPr sz="3600" dirty="0">
              <a:latin typeface="Calibri"/>
              <a:ea typeface="Calibri"/>
              <a:cs typeface="Calibri"/>
              <a:sym typeface="Calibri"/>
            </a:endParaRPr>
          </a:p>
        </p:txBody>
      </p:sp>
    </p:spTree>
    <p:extLst>
      <p:ext uri="{BB962C8B-B14F-4D97-AF65-F5344CB8AC3E}">
        <p14:creationId xmlns:p14="http://schemas.microsoft.com/office/powerpoint/2010/main" val="198594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544;p22"/>
          <p:cNvSpPr txBox="1"/>
          <p:nvPr/>
        </p:nvSpPr>
        <p:spPr>
          <a:xfrm>
            <a:off x="153050" y="210425"/>
            <a:ext cx="8686150" cy="4552800"/>
          </a:xfrm>
          <a:prstGeom prst="rect">
            <a:avLst/>
          </a:prstGeom>
          <a:noFill/>
          <a:ln>
            <a:noFill/>
          </a:ln>
        </p:spPr>
        <p:txBody>
          <a:bodyPr spcFirstLastPara="1" wrap="square" lIns="91425" tIns="91425" rIns="91425" bIns="91425" anchor="t" anchorCtr="0">
            <a:noAutofit/>
          </a:bodyPr>
          <a:lstStyle/>
          <a:p>
            <a:r>
              <a:rPr lang="en-US" sz="3000" dirty="0">
                <a:latin typeface="Calibri"/>
                <a:ea typeface="Calibri"/>
                <a:cs typeface="Calibri"/>
                <a:sym typeface="Calibri"/>
              </a:rPr>
              <a:t>Pre-Lab </a:t>
            </a:r>
            <a:endParaRPr sz="30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457200" indent="-381000">
              <a:buSzPts val="2400"/>
              <a:buFont typeface="Calibri"/>
              <a:buAutoNum type="arabicPeriod"/>
            </a:pPr>
            <a:r>
              <a:rPr lang="en-US" sz="2400" dirty="0">
                <a:latin typeface="Calibri"/>
                <a:ea typeface="Calibri"/>
                <a:cs typeface="Calibri"/>
                <a:sym typeface="Calibri"/>
              </a:rPr>
              <a:t>Obtain a piece of cheese cloth, weigh it and write it in the mass of cloth box.</a:t>
            </a:r>
          </a:p>
          <a:p>
            <a:pPr marL="457200" indent="-381000">
              <a:buSzPts val="2400"/>
              <a:buAutoNum type="arabicPeriod"/>
            </a:pPr>
            <a:endParaRPr lang="en-US" sz="2400" dirty="0">
              <a:latin typeface="Calibri"/>
              <a:ea typeface="Calibri"/>
              <a:cs typeface="Calibri"/>
            </a:endParaRPr>
          </a:p>
          <a:p>
            <a:pPr marL="457200" indent="-381000">
              <a:buSzPts val="2400"/>
              <a:buAutoNum type="arabicPeriod"/>
            </a:pPr>
            <a:r>
              <a:rPr lang="en-US" sz="2400" dirty="0">
                <a:latin typeface="Calibri"/>
                <a:ea typeface="Calibri"/>
                <a:cs typeface="Calibri"/>
                <a:sym typeface="Calibri"/>
              </a:rPr>
              <a:t>Follow instructions for how to create your crystal solution.</a:t>
            </a:r>
            <a:endParaRPr lang="en-US" sz="2400" dirty="0">
              <a:latin typeface="Calibri"/>
              <a:ea typeface="Calibri"/>
              <a:cs typeface="Calibri"/>
            </a:endParaRPr>
          </a:p>
          <a:p>
            <a:pPr marL="457200" indent="-381000">
              <a:buSzPts val="2400"/>
              <a:buAutoNum type="arabicPeriod"/>
            </a:pPr>
            <a:endParaRPr lang="en-US" sz="2400" dirty="0">
              <a:latin typeface="Calibri"/>
              <a:ea typeface="Calibri"/>
              <a:cs typeface="Calibri"/>
              <a:sym typeface="Calibri"/>
            </a:endParaRPr>
          </a:p>
          <a:p>
            <a:pPr marL="457200" lvl="0" indent="-381000" algn="l">
              <a:spcBef>
                <a:spcPts val="0"/>
              </a:spcBef>
              <a:spcAft>
                <a:spcPts val="0"/>
              </a:spcAft>
              <a:buSzPts val="2400"/>
              <a:buAutoNum type="arabicPeriod"/>
            </a:pPr>
            <a:r>
              <a:rPr lang="en-US" sz="2400" dirty="0">
                <a:latin typeface="Calibri"/>
                <a:ea typeface="Calibri"/>
                <a:cs typeface="Calibri"/>
                <a:sym typeface="Calibri"/>
              </a:rPr>
              <a:t>Complete the rest of the pre-lab instructions.</a:t>
            </a:r>
            <a:endParaRPr sz="2400" dirty="0">
              <a:latin typeface="Calibri"/>
              <a:ea typeface="Calibri"/>
              <a:cs typeface="Calibri"/>
            </a:endParaRPr>
          </a:p>
          <a:p>
            <a:pPr marL="457200" lvl="0" indent="0" algn="l" rtl="0">
              <a:spcBef>
                <a:spcPts val="0"/>
              </a:spcBef>
              <a:spcAft>
                <a:spcPts val="0"/>
              </a:spcAft>
              <a:buNone/>
            </a:pPr>
            <a:endParaRPr sz="2400" dirty="0">
              <a:latin typeface="Calibri"/>
              <a:ea typeface="Calibri"/>
              <a:cs typeface="Calibri"/>
              <a:sym typeface="Calibri"/>
            </a:endParaRPr>
          </a:p>
        </p:txBody>
      </p:sp>
    </p:spTree>
    <p:extLst>
      <p:ext uri="{BB962C8B-B14F-4D97-AF65-F5344CB8AC3E}">
        <p14:creationId xmlns:p14="http://schemas.microsoft.com/office/powerpoint/2010/main" val="79164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5" name="Google Shape;550;p23"/>
          <p:cNvSpPr txBox="1"/>
          <p:nvPr/>
        </p:nvSpPr>
        <p:spPr>
          <a:xfrm>
            <a:off x="153050" y="210425"/>
            <a:ext cx="8747110" cy="4552800"/>
          </a:xfrm>
          <a:prstGeom prst="rect">
            <a:avLst/>
          </a:prstGeom>
          <a:noFill/>
          <a:ln>
            <a:noFill/>
          </a:ln>
        </p:spPr>
        <p:txBody>
          <a:bodyPr spcFirstLastPara="1" wrap="square" lIns="91425" tIns="91425" rIns="91425" bIns="91425" anchor="t" anchorCtr="0">
            <a:noAutofit/>
          </a:bodyPr>
          <a:lstStyle/>
          <a:p>
            <a:r>
              <a:rPr lang="en-US" sz="3000" dirty="0">
                <a:latin typeface="Calibri"/>
                <a:ea typeface="Calibri"/>
                <a:cs typeface="Calibri"/>
                <a:sym typeface="Calibri"/>
              </a:rPr>
              <a:t>Lab </a:t>
            </a:r>
            <a:endParaRPr dirty="0">
              <a:latin typeface="Calibri"/>
              <a:ea typeface="Calibri"/>
              <a:cs typeface="Calibri"/>
              <a:sym typeface="Calibri"/>
            </a:endParaRPr>
          </a:p>
          <a:p>
            <a:pPr marL="457200" indent="-381000">
              <a:buSzPts val="2400"/>
              <a:buFont typeface="Calibri"/>
              <a:buAutoNum type="arabicPeriod"/>
            </a:pPr>
            <a:r>
              <a:rPr lang="en-US" sz="2400" dirty="0">
                <a:latin typeface="Calibri"/>
                <a:ea typeface="Calibri"/>
                <a:cs typeface="Calibri"/>
                <a:sym typeface="Calibri"/>
              </a:rPr>
              <a:t>Obtain a piece of cheese cloth, weight it and write it in the mass of cloth box.</a:t>
            </a:r>
            <a:endParaRPr lang="en-US" sz="2400" dirty="0">
              <a:latin typeface="Calibri"/>
              <a:ea typeface="Calibri"/>
              <a:cs typeface="Calibri"/>
            </a:endParaRPr>
          </a:p>
          <a:p>
            <a:pPr marL="457200" indent="-381000">
              <a:buSzPts val="2400"/>
              <a:buAutoNum type="arabicPeriod"/>
            </a:pPr>
            <a:endParaRPr lang="en-US" sz="2400" dirty="0">
              <a:latin typeface="Calibri"/>
              <a:ea typeface="Calibri"/>
              <a:cs typeface="Calibri"/>
              <a:sym typeface="Calibri"/>
            </a:endParaRPr>
          </a:p>
          <a:p>
            <a:pPr marL="457200" indent="-381000">
              <a:buSzPts val="2400"/>
              <a:buAutoNum type="arabicPeriod"/>
            </a:pPr>
            <a:r>
              <a:rPr lang="en-US" sz="2400" dirty="0">
                <a:latin typeface="Calibri"/>
                <a:ea typeface="Calibri"/>
                <a:cs typeface="Calibri"/>
                <a:sym typeface="Calibri"/>
              </a:rPr>
              <a:t>Choose from the provided materials what you would like to coat your cloth in and write it in the treated with box. Make sure you weight how much you are using before you coat your cloth.</a:t>
            </a:r>
            <a:endParaRPr lang="en-US" sz="2400" dirty="0">
              <a:latin typeface="Calibri"/>
              <a:ea typeface="Calibri"/>
              <a:cs typeface="Calibri"/>
            </a:endParaRPr>
          </a:p>
          <a:p>
            <a:pPr marL="457200" indent="-381000">
              <a:buSzPts val="2400"/>
              <a:buAutoNum type="arabicPeriod"/>
            </a:pPr>
            <a:endParaRPr lang="en-US" sz="2400" dirty="0">
              <a:latin typeface="Calibri"/>
              <a:ea typeface="Calibri"/>
              <a:cs typeface="Calibri"/>
              <a:sym typeface="Calibri"/>
            </a:endParaRPr>
          </a:p>
          <a:p>
            <a:pPr marL="457200" indent="-381000">
              <a:buSzPts val="2400"/>
              <a:buAutoNum type="arabicPeriod"/>
            </a:pPr>
            <a:r>
              <a:rPr lang="en-US" sz="2400" dirty="0">
                <a:latin typeface="Calibri"/>
                <a:ea typeface="Calibri"/>
                <a:cs typeface="Calibri"/>
                <a:sym typeface="Calibri"/>
              </a:rPr>
              <a:t>Coat your cloth in your chosen substance. </a:t>
            </a:r>
            <a:endParaRPr lang="en-US" sz="2400" dirty="0">
              <a:latin typeface="Calibri"/>
              <a:ea typeface="Calibri"/>
              <a:cs typeface="Calibri"/>
            </a:endParaRPr>
          </a:p>
          <a:p>
            <a:pPr marL="457200" indent="-381000">
              <a:buSzPts val="2400"/>
              <a:buAutoNum type="arabicPeriod"/>
            </a:pPr>
            <a:endParaRPr lang="en-US" sz="2400" dirty="0">
              <a:latin typeface="Calibri"/>
              <a:ea typeface="Calibri"/>
              <a:cs typeface="Calibri"/>
            </a:endParaRPr>
          </a:p>
          <a:p>
            <a:pPr marL="457200" lvl="0" indent="-381000" algn="l">
              <a:spcBef>
                <a:spcPts val="0"/>
              </a:spcBef>
              <a:spcAft>
                <a:spcPts val="0"/>
              </a:spcAft>
              <a:buSzPts val="2400"/>
              <a:buAutoNum type="arabicPeriod"/>
            </a:pPr>
            <a:r>
              <a:rPr lang="en-US" sz="2400" dirty="0">
                <a:latin typeface="Calibri"/>
                <a:ea typeface="Calibri"/>
                <a:cs typeface="Calibri"/>
                <a:sym typeface="Calibri"/>
              </a:rPr>
              <a:t>Follow instructions for how to create your crystal solution. </a:t>
            </a:r>
            <a:endParaRPr lang="en-US" sz="2400" dirty="0">
              <a:latin typeface="Calibri"/>
              <a:ea typeface="Calibri"/>
              <a:cs typeface="Calibri"/>
            </a:endParaRPr>
          </a:p>
        </p:txBody>
      </p:sp>
    </p:spTree>
    <p:extLst>
      <p:ext uri="{BB962C8B-B14F-4D97-AF65-F5344CB8AC3E}">
        <p14:creationId xmlns:p14="http://schemas.microsoft.com/office/powerpoint/2010/main" val="405620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4" name="Google Shape;556;p24"/>
          <p:cNvSpPr txBox="1"/>
          <p:nvPr/>
        </p:nvSpPr>
        <p:spPr>
          <a:xfrm>
            <a:off x="296500" y="258250"/>
            <a:ext cx="8554892" cy="45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Calibri"/>
                <a:ea typeface="Calibri"/>
                <a:cs typeface="Calibri"/>
                <a:sym typeface="Calibri"/>
              </a:rPr>
              <a:t>Post Lab</a:t>
            </a:r>
            <a:endParaRPr sz="30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457200" indent="-342900">
              <a:buSzPts val="1800"/>
              <a:buFont typeface="Calibri"/>
              <a:buAutoNum type="arabicPeriod"/>
            </a:pPr>
            <a:r>
              <a:rPr lang="en-US" sz="1800" dirty="0">
                <a:latin typeface="Calibri"/>
                <a:ea typeface="Calibri"/>
                <a:cs typeface="Calibri"/>
                <a:sym typeface="Calibri"/>
              </a:rPr>
              <a:t>Following the instructions, you should be filling out the following boxes:</a:t>
            </a:r>
            <a:endParaRPr lang="en-US" sz="1800" dirty="0">
              <a:latin typeface="Calibri"/>
              <a:ea typeface="Calibri"/>
              <a:cs typeface="Calibri"/>
            </a:endParaRPr>
          </a:p>
          <a:p>
            <a:pPr marL="457200" indent="-342900">
              <a:buSzPts val="1800"/>
              <a:buAutoNum type="arabicPeriod"/>
            </a:pPr>
            <a:endParaRPr lang="en-US" sz="1800" dirty="0">
              <a:latin typeface="Calibri"/>
              <a:ea typeface="Calibri"/>
              <a:cs typeface="Calibri"/>
              <a:sym typeface="Calibri"/>
            </a:endParaRPr>
          </a:p>
          <a:p>
            <a:pPr marL="457200" indent="-342900">
              <a:buSzPts val="1800"/>
              <a:buAutoNum type="arabicPeriod"/>
            </a:pPr>
            <a:endParaRPr lang="en-US" sz="1800" dirty="0">
              <a:latin typeface="Calibri"/>
              <a:ea typeface="Calibri"/>
              <a:cs typeface="Calibri"/>
            </a:endParaRPr>
          </a:p>
          <a:p>
            <a:pPr marL="457200" indent="-342900">
              <a:buSzPts val="1800"/>
              <a:buAutoNum type="arabicPeriod"/>
            </a:pPr>
            <a:endParaRPr lang="en-US" sz="1800" dirty="0">
              <a:latin typeface="Calibri"/>
              <a:ea typeface="Calibri"/>
              <a:cs typeface="Calibri"/>
              <a:sym typeface="Calibri"/>
            </a:endParaRPr>
          </a:p>
          <a:p>
            <a:pPr marL="457200" indent="-342900">
              <a:buSzPts val="1800"/>
              <a:buAutoNum type="arabicPeriod"/>
            </a:pPr>
            <a:endParaRPr lang="en-US" sz="1800" dirty="0">
              <a:latin typeface="Calibri"/>
              <a:ea typeface="Calibri"/>
              <a:cs typeface="Calibri"/>
              <a:sym typeface="Calibri"/>
            </a:endParaRPr>
          </a:p>
          <a:p>
            <a:pPr marL="457200" indent="-342900">
              <a:buSzPts val="1800"/>
              <a:buAutoNum type="arabicPeriod"/>
            </a:pPr>
            <a:endParaRPr lang="en-US" sz="1800" dirty="0">
              <a:latin typeface="Calibri"/>
              <a:ea typeface="Calibri"/>
              <a:cs typeface="Calibri"/>
              <a:sym typeface="Calibri"/>
            </a:endParaRPr>
          </a:p>
          <a:p>
            <a:pPr marL="457200" indent="-342900">
              <a:buSzPts val="1800"/>
              <a:buAutoNum type="arabicPeriod"/>
            </a:pPr>
            <a:r>
              <a:rPr lang="en-US" sz="1800" dirty="0">
                <a:latin typeface="Calibri"/>
                <a:ea typeface="Calibri"/>
                <a:cs typeface="Calibri"/>
                <a:sym typeface="Calibri"/>
              </a:rPr>
              <a:t>Determine the Crystal Growth (GC) Reduction for your treatment. </a:t>
            </a:r>
            <a:endParaRPr lang="en-US" sz="1800" dirty="0">
              <a:latin typeface="Calibri"/>
              <a:ea typeface="Calibri"/>
              <a:cs typeface="Calibri"/>
            </a:endParaRPr>
          </a:p>
          <a:p>
            <a:pPr marL="457200" indent="-342900">
              <a:buSzPts val="1800"/>
              <a:buAutoNum type="arabicPeriod"/>
            </a:pPr>
            <a:endParaRPr lang="en-US" sz="1800" dirty="0">
              <a:latin typeface="Calibri"/>
              <a:ea typeface="Calibri"/>
              <a:cs typeface="Calibri"/>
              <a:sym typeface="Calibri"/>
            </a:endParaRPr>
          </a:p>
          <a:p>
            <a:pPr marL="457200" indent="-342900">
              <a:buSzPts val="1800"/>
              <a:buAutoNum type="arabicPeriod"/>
            </a:pPr>
            <a:r>
              <a:rPr lang="en-US" sz="1800" dirty="0">
                <a:latin typeface="Calibri"/>
                <a:ea typeface="Calibri"/>
                <a:cs typeface="Calibri"/>
                <a:sym typeface="Calibri"/>
              </a:rPr>
              <a:t>Find at least two other groups and compare your Crystal Growth Reductions. What treatment did they use? Was your treatment more effective, or less?</a:t>
            </a:r>
            <a:endParaRPr sz="1800" dirty="0">
              <a:latin typeface="Calibri"/>
              <a:ea typeface="Calibri"/>
              <a:cs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402336" y="1514041"/>
            <a:ext cx="8449055" cy="1213209"/>
          </a:xfrm>
          <a:prstGeom prst="rect">
            <a:avLst/>
          </a:prstGeom>
        </p:spPr>
      </p:pic>
    </p:spTree>
    <p:extLst>
      <p:ext uri="{BB962C8B-B14F-4D97-AF65-F5344CB8AC3E}">
        <p14:creationId xmlns:p14="http://schemas.microsoft.com/office/powerpoint/2010/main" val="379931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3" name="Google Shape;448;p8" descr="Image result for water cycle"/>
          <p:cNvPicPr preferRelativeResize="0"/>
          <p:nvPr/>
        </p:nvPicPr>
        <p:blipFill>
          <a:blip r:embed="rId4">
            <a:alphaModFix/>
          </a:blip>
          <a:stretch>
            <a:fillRect/>
          </a:stretch>
        </p:blipFill>
        <p:spPr>
          <a:xfrm>
            <a:off x="1375451" y="932625"/>
            <a:ext cx="6838224" cy="3503000"/>
          </a:xfrm>
          <a:prstGeom prst="rect">
            <a:avLst/>
          </a:prstGeom>
          <a:noFill/>
          <a:ln>
            <a:noFill/>
          </a:ln>
        </p:spPr>
      </p:pic>
      <p:sp>
        <p:nvSpPr>
          <p:cNvPr id="4" name="Google Shape;449;p8"/>
          <p:cNvSpPr txBox="1"/>
          <p:nvPr/>
        </p:nvSpPr>
        <p:spPr>
          <a:xfrm>
            <a:off x="-25362" y="181725"/>
            <a:ext cx="7737900" cy="1501800"/>
          </a:xfrm>
          <a:prstGeom prst="rect">
            <a:avLst/>
          </a:prstGeom>
          <a:noFill/>
          <a:ln>
            <a:noFill/>
          </a:ln>
        </p:spPr>
        <p:txBody>
          <a:bodyPr spcFirstLastPara="1" wrap="square" lIns="91425" tIns="91425" rIns="91425" bIns="91425" anchor="t" anchorCtr="0">
            <a:noAutofit/>
          </a:bodyPr>
          <a:lstStyle/>
          <a:p>
            <a:pPr marL="171450" lvl="0" indent="-38100" algn="l" rtl="0">
              <a:lnSpc>
                <a:spcPct val="115000"/>
              </a:lnSpc>
              <a:spcBef>
                <a:spcPts val="750"/>
              </a:spcBef>
              <a:spcAft>
                <a:spcPts val="1600"/>
              </a:spcAft>
              <a:buNone/>
            </a:pPr>
            <a:r>
              <a:rPr lang="en-US" sz="1600">
                <a:solidFill>
                  <a:schemeClr val="dk2"/>
                </a:solidFill>
                <a:latin typeface="Calibri"/>
                <a:ea typeface="Calibri"/>
                <a:cs typeface="Calibri"/>
                <a:sym typeface="Calibri"/>
              </a:rPr>
              <a:t>The water cycle is the continuous movement of water between Earth and its atmosphere. </a:t>
            </a:r>
            <a:endParaRPr/>
          </a:p>
        </p:txBody>
      </p:sp>
    </p:spTree>
    <p:extLst>
      <p:ext uri="{BB962C8B-B14F-4D97-AF65-F5344CB8AC3E}">
        <p14:creationId xmlns:p14="http://schemas.microsoft.com/office/powerpoint/2010/main" val="297432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8" name="Google Shape;455;p9" descr="Image result for global water distribution"/>
          <p:cNvPicPr preferRelativeResize="0"/>
          <p:nvPr/>
        </p:nvPicPr>
        <p:blipFill>
          <a:blip r:embed="rId4">
            <a:alphaModFix/>
          </a:blip>
          <a:stretch>
            <a:fillRect/>
          </a:stretch>
        </p:blipFill>
        <p:spPr>
          <a:xfrm>
            <a:off x="880255" y="70735"/>
            <a:ext cx="6971394" cy="45802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7" name="Google Shape;462;p10" descr="Image result for disease caused by dirty water each year"/>
          <p:cNvPicPr preferRelativeResize="0"/>
          <p:nvPr/>
        </p:nvPicPr>
        <p:blipFill>
          <a:blip r:embed="rId4">
            <a:alphaModFix/>
          </a:blip>
          <a:stretch>
            <a:fillRect/>
          </a:stretch>
        </p:blipFill>
        <p:spPr>
          <a:xfrm>
            <a:off x="800123" y="115319"/>
            <a:ext cx="7482550" cy="4223475"/>
          </a:xfrm>
          <a:prstGeom prst="rect">
            <a:avLst/>
          </a:prstGeom>
          <a:noFill/>
          <a:ln>
            <a:noFill/>
          </a:ln>
        </p:spPr>
      </p:pic>
      <p:sp>
        <p:nvSpPr>
          <p:cNvPr id="8" name="Google Shape;463;p10"/>
          <p:cNvSpPr txBox="1"/>
          <p:nvPr/>
        </p:nvSpPr>
        <p:spPr>
          <a:xfrm>
            <a:off x="847948" y="4441494"/>
            <a:ext cx="30000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u="sng">
                <a:solidFill>
                  <a:schemeClr val="hlink"/>
                </a:solidFill>
                <a:hlinkClick r:id="rId5"/>
              </a:rPr>
              <a:t>limitedwater.weebly.com</a:t>
            </a:r>
            <a:endParaRPr sz="1100" u="sng">
              <a:solidFill>
                <a:schemeClr val="hlink"/>
              </a:solidFill>
              <a:hlinkClick r:id="rId5"/>
            </a:endParaRPr>
          </a:p>
        </p:txBody>
      </p:sp>
    </p:spTree>
    <p:extLst>
      <p:ext uri="{BB962C8B-B14F-4D97-AF65-F5344CB8AC3E}">
        <p14:creationId xmlns:p14="http://schemas.microsoft.com/office/powerpoint/2010/main" val="290777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469;p11"/>
          <p:cNvSpPr txBox="1"/>
          <p:nvPr/>
        </p:nvSpPr>
        <p:spPr>
          <a:xfrm>
            <a:off x="654596" y="73135"/>
            <a:ext cx="7537200" cy="47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Why is it important to have clean water?</a:t>
            </a:r>
            <a:endParaRPr>
              <a:latin typeface="Calibri"/>
              <a:ea typeface="Calibri"/>
              <a:cs typeface="Calibri"/>
              <a:sym typeface="Calibri"/>
            </a:endParaRPr>
          </a:p>
        </p:txBody>
      </p:sp>
      <p:pic>
        <p:nvPicPr>
          <p:cNvPr id="4" name="Google Shape;470;p11" descr="Image result for disease caused by dirty water each year"/>
          <p:cNvPicPr preferRelativeResize="0"/>
          <p:nvPr/>
        </p:nvPicPr>
        <p:blipFill>
          <a:blip r:embed="rId4">
            <a:alphaModFix/>
          </a:blip>
          <a:stretch>
            <a:fillRect/>
          </a:stretch>
        </p:blipFill>
        <p:spPr>
          <a:xfrm>
            <a:off x="778921" y="477760"/>
            <a:ext cx="7068449" cy="4068325"/>
          </a:xfrm>
          <a:prstGeom prst="rect">
            <a:avLst/>
          </a:prstGeom>
          <a:noFill/>
          <a:ln>
            <a:noFill/>
          </a:ln>
        </p:spPr>
      </p:pic>
      <p:sp>
        <p:nvSpPr>
          <p:cNvPr id="5" name="Google Shape;471;p11"/>
          <p:cNvSpPr txBox="1"/>
          <p:nvPr/>
        </p:nvSpPr>
        <p:spPr>
          <a:xfrm>
            <a:off x="1171096" y="4441735"/>
            <a:ext cx="3000000" cy="61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u="sng">
                <a:solidFill>
                  <a:schemeClr val="hlink"/>
                </a:solidFill>
                <a:hlinkClick r:id="rId5"/>
              </a:rPr>
              <a:t>Medlifeweb</a:t>
            </a:r>
            <a:endParaRPr sz="1100" u="sng">
              <a:solidFill>
                <a:schemeClr val="hlink"/>
              </a:solidFill>
              <a:hlinkClick r:id="rId5"/>
            </a:endParaRPr>
          </a:p>
        </p:txBody>
      </p:sp>
    </p:spTree>
    <p:extLst>
      <p:ext uri="{BB962C8B-B14F-4D97-AF65-F5344CB8AC3E}">
        <p14:creationId xmlns:p14="http://schemas.microsoft.com/office/powerpoint/2010/main" val="4300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 name="Google Shape;477;p12"/>
          <p:cNvSpPr txBox="1"/>
          <p:nvPr/>
        </p:nvSpPr>
        <p:spPr>
          <a:xfrm>
            <a:off x="1190313" y="271735"/>
            <a:ext cx="7584900" cy="47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latin typeface="Calibri"/>
                <a:ea typeface="Calibri"/>
                <a:cs typeface="Calibri"/>
                <a:sym typeface="Calibri"/>
              </a:rPr>
              <a:t>How can we make dirty water clean?</a:t>
            </a:r>
            <a:endParaRPr sz="36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sz="3600" b="1" dirty="0">
              <a:solidFill>
                <a:schemeClr val="dk2"/>
              </a:solidFill>
              <a:latin typeface="Nunito"/>
              <a:ea typeface="Nunito"/>
              <a:cs typeface="Nunito"/>
              <a:sym typeface="Nunito"/>
            </a:endParaRPr>
          </a:p>
          <a:p>
            <a:pPr marL="0" lvl="0" indent="0" algn="l" rtl="0">
              <a:spcBef>
                <a:spcPts val="0"/>
              </a:spcBef>
              <a:spcAft>
                <a:spcPts val="0"/>
              </a:spcAft>
              <a:buNone/>
            </a:pPr>
            <a:endParaRPr sz="3600" b="1" dirty="0">
              <a:solidFill>
                <a:schemeClr val="dk2"/>
              </a:solidFill>
              <a:latin typeface="Nunito"/>
              <a:ea typeface="Nunito"/>
              <a:cs typeface="Nunito"/>
              <a:sym typeface="Nunito"/>
            </a:endParaRPr>
          </a:p>
          <a:p>
            <a:pPr marL="0" lvl="0" indent="0" algn="l" rtl="0">
              <a:spcBef>
                <a:spcPts val="0"/>
              </a:spcBef>
              <a:spcAft>
                <a:spcPts val="0"/>
              </a:spcAft>
              <a:buNone/>
            </a:pPr>
            <a:endParaRPr sz="3600" b="1" dirty="0">
              <a:solidFill>
                <a:schemeClr val="dk2"/>
              </a:solidFill>
              <a:latin typeface="Nunito"/>
              <a:ea typeface="Nunito"/>
              <a:cs typeface="Nunito"/>
              <a:sym typeface="Nunito"/>
            </a:endParaRPr>
          </a:p>
          <a:p>
            <a:pPr marL="0" lvl="0" indent="0" algn="l" rtl="0">
              <a:spcBef>
                <a:spcPts val="0"/>
              </a:spcBef>
              <a:spcAft>
                <a:spcPts val="0"/>
              </a:spcAft>
              <a:buNone/>
            </a:pPr>
            <a:endParaRPr sz="3600" b="1" dirty="0">
              <a:solidFill>
                <a:schemeClr val="dk2"/>
              </a:solidFill>
              <a:latin typeface="Nunito"/>
              <a:ea typeface="Nunito"/>
              <a:cs typeface="Nunito"/>
              <a:sym typeface="Nunito"/>
            </a:endParaRPr>
          </a:p>
          <a:p>
            <a:pPr marL="0" lvl="0" indent="0" algn="l" rtl="0">
              <a:spcBef>
                <a:spcPts val="0"/>
              </a:spcBef>
              <a:spcAft>
                <a:spcPts val="0"/>
              </a:spcAft>
              <a:buClr>
                <a:srgbClr val="000000"/>
              </a:buClr>
              <a:buFont typeface="Arial"/>
              <a:buNone/>
            </a:pPr>
            <a:r>
              <a:rPr lang="en-US" sz="3600" b="1" dirty="0">
                <a:solidFill>
                  <a:schemeClr val="dk2"/>
                </a:solidFill>
                <a:latin typeface="Nunito"/>
                <a:ea typeface="Nunito"/>
                <a:cs typeface="Nunito"/>
                <a:sym typeface="Nunito"/>
              </a:rPr>
              <a:t>Membrane Distillation!</a:t>
            </a:r>
            <a:endParaRPr dirty="0">
              <a:latin typeface="Calibri"/>
              <a:ea typeface="Calibri"/>
              <a:cs typeface="Calibri"/>
              <a:sym typeface="Calibri"/>
            </a:endParaRPr>
          </a:p>
        </p:txBody>
      </p:sp>
      <p:pic>
        <p:nvPicPr>
          <p:cNvPr id="8" name="Google Shape;478;p12" descr="Image result for dirty water"/>
          <p:cNvPicPr preferRelativeResize="0"/>
          <p:nvPr/>
        </p:nvPicPr>
        <p:blipFill>
          <a:blip r:embed="rId4">
            <a:alphaModFix/>
          </a:blip>
          <a:stretch>
            <a:fillRect/>
          </a:stretch>
        </p:blipFill>
        <p:spPr>
          <a:xfrm>
            <a:off x="2807763" y="1075185"/>
            <a:ext cx="4252950" cy="2381650"/>
          </a:xfrm>
          <a:prstGeom prst="rect">
            <a:avLst/>
          </a:prstGeom>
          <a:noFill/>
          <a:ln>
            <a:noFill/>
          </a:ln>
        </p:spPr>
      </p:pic>
    </p:spTree>
    <p:extLst>
      <p:ext uri="{BB962C8B-B14F-4D97-AF65-F5344CB8AC3E}">
        <p14:creationId xmlns:p14="http://schemas.microsoft.com/office/powerpoint/2010/main" val="233109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484;p13"/>
          <p:cNvSpPr txBox="1"/>
          <p:nvPr/>
        </p:nvSpPr>
        <p:spPr>
          <a:xfrm>
            <a:off x="865278" y="646012"/>
            <a:ext cx="4867200" cy="447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t>Membrane distillation is when you separate a liquid based on temperature and phase changes (liquid to gas and gas to liquid).</a:t>
            </a: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A hydrophobic membrane presents a barrier for the liquid phase, allowing the vapor phase (e.g. water vapor) to pass through</a:t>
            </a:r>
            <a:endParaRPr sz="1800"/>
          </a:p>
          <a:p>
            <a:pPr marL="0" marR="0" lvl="0" indent="0" algn="l" rtl="0">
              <a:spcBef>
                <a:spcPts val="0"/>
              </a:spcBef>
              <a:spcAft>
                <a:spcPts val="0"/>
              </a:spcAft>
              <a:buNone/>
            </a:pPr>
            <a:r>
              <a:rPr lang="en-US" sz="1800"/>
              <a:t>the membrane's pores.</a:t>
            </a: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The driving force of the process </a:t>
            </a:r>
            <a:endParaRPr sz="1800"/>
          </a:p>
          <a:p>
            <a:pPr marL="0" marR="0" lvl="0" indent="0" algn="l" rtl="0">
              <a:spcBef>
                <a:spcPts val="0"/>
              </a:spcBef>
              <a:spcAft>
                <a:spcPts val="0"/>
              </a:spcAft>
              <a:buNone/>
            </a:pPr>
            <a:r>
              <a:rPr lang="en-US" sz="1800"/>
              <a:t>is a partial vapor pressure </a:t>
            </a:r>
            <a:endParaRPr sz="1800"/>
          </a:p>
          <a:p>
            <a:pPr marL="0" marR="0" lvl="0" indent="0" algn="l" rtl="0">
              <a:spcBef>
                <a:spcPts val="0"/>
              </a:spcBef>
              <a:spcAft>
                <a:spcPts val="0"/>
              </a:spcAft>
              <a:buNone/>
            </a:pPr>
            <a:r>
              <a:rPr lang="en-US" sz="1800"/>
              <a:t>difference commonly triggered </a:t>
            </a:r>
            <a:endParaRPr sz="1800"/>
          </a:p>
          <a:p>
            <a:pPr marL="0" marR="0" lvl="0" indent="0" algn="l" rtl="0">
              <a:spcBef>
                <a:spcPts val="0"/>
              </a:spcBef>
              <a:spcAft>
                <a:spcPts val="0"/>
              </a:spcAft>
              <a:buNone/>
            </a:pPr>
            <a:r>
              <a:rPr lang="en-US" sz="1800"/>
              <a:t>by a temperature difference.</a:t>
            </a:r>
            <a:endParaRPr sz="1800"/>
          </a:p>
        </p:txBody>
      </p:sp>
      <p:sp>
        <p:nvSpPr>
          <p:cNvPr id="4" name="Google Shape;485;p13"/>
          <p:cNvSpPr txBox="1"/>
          <p:nvPr/>
        </p:nvSpPr>
        <p:spPr>
          <a:xfrm>
            <a:off x="829056" y="0"/>
            <a:ext cx="7671000" cy="6462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3600" b="1" dirty="0">
                <a:solidFill>
                  <a:schemeClr val="dk2"/>
                </a:solidFill>
                <a:latin typeface="Nunito"/>
                <a:ea typeface="Nunito"/>
                <a:cs typeface="Nunito"/>
                <a:sym typeface="Nunito"/>
              </a:rPr>
              <a:t>What is Membrane Distillation</a:t>
            </a:r>
            <a:endParaRPr sz="3600" b="1" dirty="0">
              <a:solidFill>
                <a:schemeClr val="dk2"/>
              </a:solidFill>
              <a:latin typeface="Nunito"/>
              <a:ea typeface="Nunito"/>
              <a:cs typeface="Nunito"/>
              <a:sym typeface="Nunito"/>
            </a:endParaRPr>
          </a:p>
        </p:txBody>
      </p:sp>
      <p:pic>
        <p:nvPicPr>
          <p:cNvPr id="5" name="Google Shape;486;p13"/>
          <p:cNvPicPr preferRelativeResize="0"/>
          <p:nvPr/>
        </p:nvPicPr>
        <p:blipFill>
          <a:blip r:embed="rId4">
            <a:alphaModFix/>
          </a:blip>
          <a:stretch>
            <a:fillRect/>
          </a:stretch>
        </p:blipFill>
        <p:spPr>
          <a:xfrm>
            <a:off x="6204831" y="548101"/>
            <a:ext cx="2424150" cy="2620247"/>
          </a:xfrm>
          <a:prstGeom prst="rect">
            <a:avLst/>
          </a:prstGeom>
          <a:noFill/>
          <a:ln>
            <a:noFill/>
          </a:ln>
        </p:spPr>
      </p:pic>
      <p:pic>
        <p:nvPicPr>
          <p:cNvPr id="6" name="Google Shape;487;p13" descr="Image result for membrane distillation kid friendly"/>
          <p:cNvPicPr preferRelativeResize="0"/>
          <p:nvPr/>
        </p:nvPicPr>
        <p:blipFill>
          <a:blip r:embed="rId5">
            <a:alphaModFix/>
          </a:blip>
          <a:stretch>
            <a:fillRect/>
          </a:stretch>
        </p:blipFill>
        <p:spPr>
          <a:xfrm>
            <a:off x="4456356" y="2443575"/>
            <a:ext cx="2424150" cy="2468175"/>
          </a:xfrm>
          <a:prstGeom prst="rect">
            <a:avLst/>
          </a:prstGeom>
          <a:noFill/>
          <a:ln>
            <a:noFill/>
          </a:ln>
        </p:spPr>
      </p:pic>
    </p:spTree>
    <p:extLst>
      <p:ext uri="{BB962C8B-B14F-4D97-AF65-F5344CB8AC3E}">
        <p14:creationId xmlns:p14="http://schemas.microsoft.com/office/powerpoint/2010/main" val="400618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4" name="Google Shape;494;p14"/>
          <p:cNvSpPr txBox="1"/>
          <p:nvPr/>
        </p:nvSpPr>
        <p:spPr>
          <a:xfrm>
            <a:off x="6248403" y="993425"/>
            <a:ext cx="2895597" cy="3164047"/>
          </a:xfrm>
          <a:prstGeom prst="rect">
            <a:avLst/>
          </a:prstGeom>
          <a:noFill/>
          <a:ln>
            <a:noFill/>
          </a:ln>
        </p:spPr>
        <p:txBody>
          <a:bodyPr spcFirstLastPara="1" wrap="square" lIns="91425" tIns="91425" rIns="91425" bIns="91425" anchor="t" anchorCtr="0">
            <a:noAutofit/>
          </a:bodyPr>
          <a:lstStyle/>
          <a:p>
            <a:r>
              <a:rPr lang="en-US" sz="1800" dirty="0">
                <a:latin typeface="Calibri"/>
                <a:ea typeface="Calibri"/>
                <a:cs typeface="Calibri"/>
                <a:sym typeface="Calibri"/>
              </a:rPr>
              <a:t>Engineers and scientists use the “Engineering Design Process” to both solve existing problems and prevent future issues. </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Calibri"/>
                <a:ea typeface="Calibri"/>
                <a:cs typeface="Calibri"/>
                <a:sym typeface="Calibri"/>
              </a:rPr>
              <a:t>Today, we will be following part of this to create a solution to a problem common to water filtration and treatment.</a:t>
            </a:r>
            <a:endParaRPr sz="1800" dirty="0">
              <a:latin typeface="Calibri"/>
              <a:ea typeface="Calibri"/>
              <a:cs typeface="Calibri"/>
              <a:sym typeface="Calibri"/>
            </a:endParaRPr>
          </a:p>
        </p:txBody>
      </p:sp>
      <p:pic>
        <p:nvPicPr>
          <p:cNvPr id="2" name="Picture 1">
            <a:extLst>
              <a:ext uri="{FF2B5EF4-FFF2-40B4-BE49-F238E27FC236}">
                <a16:creationId xmlns:a16="http://schemas.microsoft.com/office/drawing/2014/main" id="{FED49CC5-515D-6D4C-86B5-E4D51F5D8D84}"/>
              </a:ext>
            </a:extLst>
          </p:cNvPr>
          <p:cNvPicPr>
            <a:picLocks noChangeAspect="1"/>
          </p:cNvPicPr>
          <p:nvPr/>
        </p:nvPicPr>
        <p:blipFill>
          <a:blip r:embed="rId4"/>
          <a:stretch>
            <a:fillRect/>
          </a:stretch>
        </p:blipFill>
        <p:spPr>
          <a:xfrm>
            <a:off x="1041026" y="-8381"/>
            <a:ext cx="4659406" cy="4659406"/>
          </a:xfrm>
          <a:prstGeom prst="rect">
            <a:avLst/>
          </a:prstGeom>
        </p:spPr>
      </p:pic>
    </p:spTree>
    <p:extLst>
      <p:ext uri="{BB962C8B-B14F-4D97-AF65-F5344CB8AC3E}">
        <p14:creationId xmlns:p14="http://schemas.microsoft.com/office/powerpoint/2010/main" val="329438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3" name="Google Shape;500;p15"/>
          <p:cNvSpPr txBox="1"/>
          <p:nvPr/>
        </p:nvSpPr>
        <p:spPr>
          <a:xfrm>
            <a:off x="311924" y="311925"/>
            <a:ext cx="8588235" cy="4349100"/>
          </a:xfrm>
          <a:prstGeom prst="rect">
            <a:avLst/>
          </a:prstGeom>
          <a:noFill/>
          <a:ln>
            <a:noFill/>
          </a:ln>
        </p:spPr>
        <p:txBody>
          <a:bodyPr spcFirstLastPara="1" wrap="square" lIns="91425" tIns="91425" rIns="91425" bIns="91425" anchor="t" anchorCtr="0">
            <a:noAutofit/>
          </a:bodyPr>
          <a:lstStyle/>
          <a:p>
            <a:r>
              <a:rPr lang="en-US" sz="3600" dirty="0">
                <a:latin typeface="Calibri"/>
                <a:ea typeface="Calibri"/>
                <a:cs typeface="Calibri"/>
                <a:sym typeface="Calibri"/>
              </a:rPr>
              <a:t>Write on a sticky note one problem that you think can occur when trying to clean water in a membrane distillation system. </a:t>
            </a:r>
            <a:endParaRPr sz="3600">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a:p>
            <a:r>
              <a:rPr lang="en-US" sz="3600" dirty="0">
                <a:latin typeface="Calibri"/>
                <a:ea typeface="Calibri"/>
                <a:cs typeface="Calibri"/>
                <a:sym typeface="Calibri"/>
              </a:rPr>
              <a:t>Post sticky note up at the front when complete.</a:t>
            </a:r>
            <a:endParaRPr sz="3600" dirty="0">
              <a:latin typeface="Calibri"/>
              <a:ea typeface="Calibri"/>
              <a:cs typeface="Calibri"/>
              <a:sym typeface="Calibri"/>
            </a:endParaRPr>
          </a:p>
        </p:txBody>
      </p:sp>
    </p:spTree>
    <p:extLst>
      <p:ext uri="{BB962C8B-B14F-4D97-AF65-F5344CB8AC3E}">
        <p14:creationId xmlns:p14="http://schemas.microsoft.com/office/powerpoint/2010/main" val="1100862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997</Words>
  <Application>Microsoft Office PowerPoint</Application>
  <PresentationFormat>On-screen Show (16:9)</PresentationFormat>
  <Paragraphs>80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Open Sans</vt:lpstr>
      <vt:lpstr>Arial</vt:lpstr>
      <vt:lpstr>Nunito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checkout</dc:creator>
  <cp:lastModifiedBy>Zain Alexander Iqbal</cp:lastModifiedBy>
  <cp:revision>10</cp:revision>
  <dcterms:modified xsi:type="dcterms:W3CDTF">2021-02-27T00:14:45Z</dcterms:modified>
</cp:coreProperties>
</file>