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11"/>
  </p:notesMasterIdLst>
  <p:sldIdLst>
    <p:sldId id="256" r:id="rId2"/>
    <p:sldId id="259" r:id="rId3"/>
    <p:sldId id="257" r:id="rId4"/>
    <p:sldId id="258" r:id="rId5"/>
    <p:sldId id="260" r:id="rId6"/>
    <p:sldId id="264" r:id="rId7"/>
    <p:sldId id="263" r:id="rId8"/>
    <p:sldId id="261" r:id="rId9"/>
    <p:sldId id="262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2" autoAdjust="0"/>
    <p:restoredTop sz="69762" autoAdjust="0"/>
  </p:normalViewPr>
  <p:slideViewPr>
    <p:cSldViewPr snapToGrid="0">
      <p:cViewPr varScale="1">
        <p:scale>
          <a:sx n="116" d="100"/>
          <a:sy n="116" d="100"/>
        </p:scale>
        <p:origin x="102" y="4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CEE551-44E2-4EDD-ABC7-B31603457D6C}" type="datetimeFigureOut">
              <a:rPr lang="en-US" smtClean="0"/>
              <a:t>10/11/2019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361898-3FEC-4A0B-94F3-F8E53183DFC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6678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361898-3FEC-4A0B-94F3-F8E53183DFC4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7399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FlipGrid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361898-3FEC-4A0B-94F3-F8E53183DFC4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48826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0B51B82C-3348-415B-90AA-2E257CB1EC09}" type="datetime1">
              <a:rPr lang="en-US" smtClean="0"/>
              <a:t>10/11/2019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TeachEngineering - www.teachengineering.org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C101B-F607-498E-A4DB-0CBDEFD45D89}" type="datetime1">
              <a:rPr lang="en-US" smtClean="0"/>
              <a:t>10/11/2019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TeachEngineering - www.teachengineering.org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F6E4435-0925-4AC8-8A72-0A97A7DD43E8}" type="datetime1">
              <a:rPr lang="en-US" smtClean="0"/>
              <a:t>10/11/2019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r>
              <a:rPr lang="en-US" smtClean="0"/>
              <a:t>TeachEngineering - www.teachengineering.org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BCB83-B223-4128-A188-12F96C476B86}" type="datetime1">
              <a:rPr lang="en-US" smtClean="0"/>
              <a:t>10/11/2019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TeachEngineering - www.teachengineering.org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AFF7583F-6693-4D45-AB67-3DC1AA37B101}" type="datetime1">
              <a:rPr lang="en-US" smtClean="0"/>
              <a:t>10/11/2019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TeachEngineering - www.teachengineering.org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9BCF-84F2-4117-80F9-BB4E8D2F640F}" type="datetime1">
              <a:rPr lang="en-US" smtClean="0"/>
              <a:t>10/11/2019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TeachEngineering - www.teachengineering.org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EADF2-8F1C-401E-8AD8-468226CEF2D5}" type="datetime1">
              <a:rPr lang="en-US" smtClean="0"/>
              <a:t>10/11/2019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TeachEngineering - www.teachengineering.org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C5774-5FF6-47B3-980B-E68B0C06AA85}" type="datetime1">
              <a:rPr lang="en-US" smtClean="0"/>
              <a:t>10/11/2019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TeachEngineering - www.teachengineering.org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56918-2DDA-4C2D-AC3A-A38E122D39DB}" type="datetime1">
              <a:rPr lang="en-US" smtClean="0"/>
              <a:t>10/11/2019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TeachEngineering - www.teachengineering.org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A219233B-04A0-46FC-B816-FE01272E27A3}" type="datetime1">
              <a:rPr lang="en-US" smtClean="0"/>
              <a:t>10/11/2019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TeachEngineering - www.teachengineering.org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D14DD-5EA4-4454-9D76-97807D68E982}" type="datetime1">
              <a:rPr lang="en-US" smtClean="0"/>
              <a:t>10/11/2019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TeachEngineering - www.teachengineering.org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A48F4E96-26FC-4981-9F3E-C2CB059CB0CE}" type="datetime1">
              <a:rPr lang="en-US" smtClean="0"/>
              <a:t>10/11/2019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TeachEngineering - www.teachengineering.org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4h6m_wrOpm4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93D4EDA-58E0-40CC-B3CA-14CDEB349D2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 descr="Image result for polymer balls bouncy'">
            <a:extLst>
              <a:ext uri="{FF2B5EF4-FFF2-40B4-BE49-F238E27FC236}">
                <a16:creationId xmlns:a16="http://schemas.microsoft.com/office/drawing/2014/main" id="{BC021C40-EA9B-4501-BCFC-5C90616FFD5F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30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AA9EB0BC-A85E-4C26-B355-5DFCEF6CCB4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46534" y="453643"/>
            <a:ext cx="11298933" cy="98554"/>
            <a:chOff x="446534" y="453643"/>
            <a:chExt cx="11298933" cy="98554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3643E56B-BD42-413D-B17D-7958270F5DE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6534" y="457200"/>
              <a:ext cx="3703320" cy="9499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96C04F74-9467-4FA5-95DC-8D481A29740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42147" y="453643"/>
              <a:ext cx="3703320" cy="9855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D73DE1C3-5C37-42E9-A3F0-256F1938327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41830" y="457200"/>
              <a:ext cx="3703320" cy="914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4A2E7EC3-E07C-46CE-9B25-41865A50681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8732" y="4428067"/>
            <a:ext cx="11260667" cy="1962497"/>
          </a:xfrm>
          <a:prstGeom prst="rect">
            <a:avLst/>
          </a:prstGeom>
          <a:solidFill>
            <a:schemeClr val="accent1">
              <a:alpha val="97000"/>
            </a:schemeClr>
          </a:solidFill>
          <a:ln w="63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5E612CA-072D-49DD-8DE3-B95D9A71EB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1191" y="4572000"/>
            <a:ext cx="10993549" cy="895244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Having a ball with chemistry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031" y="5552395"/>
            <a:ext cx="4369796" cy="698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5860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7B2F9C-552B-4B83-AC44-57F6DF9F9B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Real toy company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AFB6C4-BB21-4B25-8DD3-9127C7810C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/>
              <a:t>The Precision Plastic Ball Company </a:t>
            </a:r>
            <a:r>
              <a:rPr lang="en-US" sz="3600" dirty="0" smtClean="0"/>
              <a:t>Ltd</a:t>
            </a:r>
          </a:p>
          <a:p>
            <a:pPr lvl="1"/>
            <a:r>
              <a:rPr lang="en-US" sz="3600" u="sng" dirty="0" smtClean="0">
                <a:hlinkClick r:id="rId2"/>
              </a:rPr>
              <a:t>https</a:t>
            </a:r>
            <a:r>
              <a:rPr lang="en-US" sz="3600" u="sng" dirty="0">
                <a:hlinkClick r:id="rId2"/>
              </a:rPr>
              <a:t>://</a:t>
            </a:r>
            <a:r>
              <a:rPr lang="en-US" sz="3600" u="sng" dirty="0" smtClean="0">
                <a:hlinkClick r:id="rId2"/>
              </a:rPr>
              <a:t>www.youtube.com/watch?v=4h6m_wrOpm4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TeachEngineering - www.teachengineering.org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79510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986DC5-4760-4061-938B-FDEA704EA5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Kickoff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CF19E6-2154-4CE8-B019-99490291F2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/>
              <a:t>Companies are in constant competition to create the best </a:t>
            </a:r>
            <a:r>
              <a:rPr lang="en-US" sz="2800" dirty="0" smtClean="0"/>
              <a:t>products </a:t>
            </a:r>
            <a:r>
              <a:rPr lang="en-US" sz="2800" dirty="0" smtClean="0"/>
              <a:t>possible, </a:t>
            </a:r>
            <a:r>
              <a:rPr lang="en-US" sz="2800" dirty="0"/>
              <a:t>whether </a:t>
            </a:r>
            <a:r>
              <a:rPr lang="en-US" sz="2800" dirty="0" smtClean="0"/>
              <a:t>it’s </a:t>
            </a:r>
            <a:r>
              <a:rPr lang="en-US" sz="2800" dirty="0"/>
              <a:t>food, cars, video </a:t>
            </a:r>
            <a:r>
              <a:rPr lang="en-US" sz="2800" dirty="0" smtClean="0"/>
              <a:t>games, or </a:t>
            </a:r>
            <a:r>
              <a:rPr lang="en-US" sz="2800" dirty="0"/>
              <a:t>even toys.  </a:t>
            </a:r>
          </a:p>
          <a:p>
            <a:pPr marL="0" indent="0">
              <a:buNone/>
            </a:pPr>
            <a:endParaRPr lang="en-US" sz="2800" dirty="0"/>
          </a:p>
          <a:p>
            <a:r>
              <a:rPr lang="en-US" sz="2800" dirty="0"/>
              <a:t>Toy companies want products that are cheap to make but are worthwhile to sell</a:t>
            </a:r>
            <a:r>
              <a:rPr lang="en-US" sz="2800" dirty="0" smtClean="0"/>
              <a:t>. For our class, we will take on the role of engineers for the </a:t>
            </a:r>
            <a:r>
              <a:rPr lang="en-US" sz="2800" dirty="0"/>
              <a:t>[</a:t>
            </a:r>
            <a:r>
              <a:rPr lang="en-US" sz="2800" i="1" dirty="0"/>
              <a:t>insert your own toy company name</a:t>
            </a:r>
            <a:r>
              <a:rPr lang="en-US" sz="2800" dirty="0" smtClean="0"/>
              <a:t>]. This brand-new </a:t>
            </a:r>
            <a:r>
              <a:rPr lang="en-US" sz="2800" dirty="0" smtClean="0"/>
              <a:t>company wants materials </a:t>
            </a:r>
            <a:r>
              <a:rPr lang="en-US" sz="2800" dirty="0"/>
              <a:t>and chemical engineers </a:t>
            </a:r>
            <a:r>
              <a:rPr lang="en-US" sz="2800" dirty="0" smtClean="0"/>
              <a:t>to design a new </a:t>
            </a:r>
            <a:r>
              <a:rPr lang="en-US" sz="2800" dirty="0" smtClean="0"/>
              <a:t>bouncy </a:t>
            </a:r>
            <a:r>
              <a:rPr lang="en-US" sz="2800" dirty="0"/>
              <a:t>ball </a:t>
            </a:r>
            <a:r>
              <a:rPr lang="en-US" sz="2800" dirty="0" smtClean="0"/>
              <a:t>that they can </a:t>
            </a:r>
            <a:r>
              <a:rPr lang="en-US" sz="2800" dirty="0" smtClean="0"/>
              <a:t>produce </a:t>
            </a:r>
            <a:r>
              <a:rPr lang="en-US" sz="2800" dirty="0" smtClean="0"/>
              <a:t>at the lowest cost possible. </a:t>
            </a:r>
            <a:endParaRPr lang="en-US" sz="2800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TeachEngineering - www.teachengineering.org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06571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986DC5-4760-4061-938B-FDEA704EA5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challenge</a:t>
            </a:r>
            <a:r>
              <a:rPr lang="en-US" dirty="0" smtClean="0"/>
              <a:t>!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CF19E6-2154-4CE8-B019-99490291F2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65130"/>
            <a:ext cx="11029615" cy="3158359"/>
          </a:xfrm>
        </p:spPr>
        <p:txBody>
          <a:bodyPr>
            <a:normAutofit/>
          </a:bodyPr>
          <a:lstStyle/>
          <a:p>
            <a:r>
              <a:rPr lang="en-US" sz="2400" dirty="0"/>
              <a:t>C</a:t>
            </a:r>
            <a:r>
              <a:rPr lang="en-US" sz="2400" dirty="0" smtClean="0"/>
              <a:t>reate </a:t>
            </a:r>
            <a:r>
              <a:rPr lang="en-US" sz="2400" dirty="0"/>
              <a:t>the bounciest ball out of </a:t>
            </a:r>
            <a:r>
              <a:rPr lang="en-US" sz="2400" dirty="0" smtClean="0"/>
              <a:t>a select number of materials. </a:t>
            </a:r>
          </a:p>
          <a:p>
            <a:r>
              <a:rPr lang="en-US" sz="2400" dirty="0" smtClean="0"/>
              <a:t>Work </a:t>
            </a:r>
            <a:r>
              <a:rPr lang="en-US" sz="2400" dirty="0"/>
              <a:t>with one other team member to create your product. </a:t>
            </a:r>
            <a:endParaRPr lang="en-US" sz="2400" dirty="0" smtClean="0"/>
          </a:p>
          <a:p>
            <a:r>
              <a:rPr lang="en-US" sz="2400" dirty="0" smtClean="0"/>
              <a:t>Use </a:t>
            </a:r>
            <a:r>
              <a:rPr lang="en-US" sz="2400" dirty="0"/>
              <a:t>as much or as little of any product </a:t>
            </a:r>
            <a:r>
              <a:rPr lang="en-US" sz="2400" dirty="0" smtClean="0"/>
              <a:t>possible, but keep </a:t>
            </a:r>
            <a:r>
              <a:rPr lang="en-US" sz="2400" dirty="0"/>
              <a:t>in mind that you must create the most </a:t>
            </a:r>
            <a:r>
              <a:rPr lang="en-US" sz="2400" dirty="0" smtClean="0"/>
              <a:t>cost-effective </a:t>
            </a:r>
            <a:r>
              <a:rPr lang="en-US" sz="2400" dirty="0" smtClean="0"/>
              <a:t>product. </a:t>
            </a:r>
            <a:endParaRPr lang="en-US" sz="2400" dirty="0" smtClean="0"/>
          </a:p>
          <a:p>
            <a:r>
              <a:rPr lang="en-US" sz="2400" dirty="0" smtClean="0"/>
              <a:t>Once </a:t>
            </a:r>
            <a:r>
              <a:rPr lang="en-US" sz="2400" dirty="0" smtClean="0"/>
              <a:t>you create your product, measure </a:t>
            </a:r>
            <a:r>
              <a:rPr lang="en-US" sz="2400" dirty="0"/>
              <a:t>the width of your ball </a:t>
            </a:r>
            <a:r>
              <a:rPr lang="en-US" sz="2400" dirty="0" smtClean="0"/>
              <a:t>and </a:t>
            </a:r>
            <a:r>
              <a:rPr lang="en-US" sz="2400" dirty="0" smtClean="0"/>
              <a:t>how </a:t>
            </a:r>
            <a:r>
              <a:rPr lang="en-US" sz="2400" dirty="0"/>
              <a:t>far your </a:t>
            </a:r>
            <a:r>
              <a:rPr lang="en-US" sz="2400" dirty="0" smtClean="0"/>
              <a:t>ball </a:t>
            </a:r>
            <a:r>
              <a:rPr lang="en-US" sz="2400" dirty="0"/>
              <a:t>bounces</a:t>
            </a:r>
            <a:r>
              <a:rPr lang="en-US" sz="2400" dirty="0" smtClean="0"/>
              <a:t>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TeachEngineering - www.teachengineering.org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62604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85CDDE-15AC-4B5F-8B8E-C0511FC828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Materials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6717A4-6267-4F21-9B54-90000A3302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3" y="2180496"/>
            <a:ext cx="3442168" cy="3678303"/>
          </a:xfrm>
        </p:spPr>
        <p:txBody>
          <a:bodyPr/>
          <a:lstStyle/>
          <a:p>
            <a:r>
              <a:rPr lang="en-US" dirty="0" smtClean="0"/>
              <a:t>cornstarch</a:t>
            </a:r>
            <a:endParaRPr lang="en-US" dirty="0"/>
          </a:p>
          <a:p>
            <a:r>
              <a:rPr lang="en-US" dirty="0" smtClean="0"/>
              <a:t>salt</a:t>
            </a:r>
            <a:endParaRPr lang="en-US" dirty="0"/>
          </a:p>
          <a:p>
            <a:r>
              <a:rPr lang="en-US" dirty="0"/>
              <a:t>s</a:t>
            </a:r>
            <a:r>
              <a:rPr lang="en-US" dirty="0" smtClean="0"/>
              <a:t>ugar</a:t>
            </a:r>
            <a:endParaRPr lang="en-US" dirty="0"/>
          </a:p>
          <a:p>
            <a:r>
              <a:rPr lang="en-US" dirty="0"/>
              <a:t>b</a:t>
            </a:r>
            <a:r>
              <a:rPr lang="en-US" dirty="0" smtClean="0"/>
              <a:t>orax</a:t>
            </a:r>
            <a:endParaRPr lang="en-US" dirty="0"/>
          </a:p>
          <a:p>
            <a:r>
              <a:rPr lang="en-US" dirty="0"/>
              <a:t>g</a:t>
            </a:r>
            <a:r>
              <a:rPr lang="en-US" dirty="0" smtClean="0"/>
              <a:t>lue</a:t>
            </a:r>
            <a:endParaRPr lang="en-US" dirty="0"/>
          </a:p>
          <a:p>
            <a:r>
              <a:rPr lang="en-US" dirty="0"/>
              <a:t>w</a:t>
            </a:r>
            <a:r>
              <a:rPr lang="en-US" dirty="0" smtClean="0"/>
              <a:t>ater (at room temperature)</a:t>
            </a:r>
            <a:endParaRPr lang="en-US" dirty="0"/>
          </a:p>
          <a:p>
            <a:r>
              <a:rPr lang="en-US" dirty="0"/>
              <a:t>h</a:t>
            </a:r>
            <a:r>
              <a:rPr lang="en-US" dirty="0" smtClean="0"/>
              <a:t>ot </a:t>
            </a:r>
            <a:r>
              <a:rPr lang="en-US" dirty="0"/>
              <a:t>plate</a:t>
            </a:r>
          </a:p>
          <a:p>
            <a:r>
              <a:rPr lang="en-US" dirty="0"/>
              <a:t>w</a:t>
            </a:r>
            <a:r>
              <a:rPr lang="en-US" dirty="0" smtClean="0"/>
              <a:t>ooden sticks (</a:t>
            </a:r>
            <a:r>
              <a:rPr lang="en-US" dirty="0"/>
              <a:t>to stir)</a:t>
            </a:r>
          </a:p>
        </p:txBody>
      </p:sp>
      <p:pic>
        <p:nvPicPr>
          <p:cNvPr id="1026" name="Picture 2" descr="Image result for cornstarch">
            <a:extLst>
              <a:ext uri="{FF2B5EF4-FFF2-40B4-BE49-F238E27FC236}">
                <a16:creationId xmlns:a16="http://schemas.microsoft.com/office/drawing/2014/main" id="{0DE26CBC-95BC-4458-99B6-B57E2177E47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5245"/>
          <a:stretch/>
        </p:blipFill>
        <p:spPr bwMode="auto">
          <a:xfrm>
            <a:off x="8015265" y="702156"/>
            <a:ext cx="3148035" cy="2805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borax">
            <a:extLst>
              <a:ext uri="{FF2B5EF4-FFF2-40B4-BE49-F238E27FC236}">
                <a16:creationId xmlns:a16="http://schemas.microsoft.com/office/drawing/2014/main" id="{447B94B7-9BF0-48BB-B14D-6823015208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8198" y="3855313"/>
            <a:ext cx="3442168" cy="2285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TeachEngineering - www.teachengineering.org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05755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BD2817-E506-4AE6-9782-F1365130EF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Observe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BE9AB2-615D-4394-B40A-5DD8D43801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/>
              <a:t>Observe the materials available to you.  Ask </a:t>
            </a:r>
            <a:r>
              <a:rPr lang="en-US" sz="3600" dirty="0" smtClean="0"/>
              <a:t>yourself: </a:t>
            </a:r>
            <a:r>
              <a:rPr lang="en-US" sz="3600" i="1" dirty="0" smtClean="0"/>
              <a:t>What </a:t>
            </a:r>
            <a:r>
              <a:rPr lang="en-US" sz="3600" i="1" dirty="0"/>
              <a:t>reagents (solids or liquids) can I combine to make my bouncy ball? </a:t>
            </a:r>
            <a:r>
              <a:rPr lang="en-US" sz="3600" dirty="0"/>
              <a:t>You can look at the physical properties of the materials</a:t>
            </a:r>
            <a:r>
              <a:rPr lang="en-US" sz="3600" dirty="0" smtClean="0"/>
              <a:t>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TeachEngineering - www.teachengineering.org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04983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067D3C-B13C-488B-A080-97230C3BF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Keep up with the costs!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5818130"/>
              </p:ext>
            </p:extLst>
          </p:nvPr>
        </p:nvGraphicFramePr>
        <p:xfrm>
          <a:off x="1528118" y="1928451"/>
          <a:ext cx="9135764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3941">
                  <a:extLst>
                    <a:ext uri="{9D8B030D-6E8A-4147-A177-3AD203B41FA5}">
                      <a16:colId xmlns:a16="http://schemas.microsoft.com/office/drawing/2014/main" val="475054371"/>
                    </a:ext>
                  </a:extLst>
                </a:gridCol>
                <a:gridCol w="2283941">
                  <a:extLst>
                    <a:ext uri="{9D8B030D-6E8A-4147-A177-3AD203B41FA5}">
                      <a16:colId xmlns:a16="http://schemas.microsoft.com/office/drawing/2014/main" val="2941681295"/>
                    </a:ext>
                  </a:extLst>
                </a:gridCol>
                <a:gridCol w="2283941">
                  <a:extLst>
                    <a:ext uri="{9D8B030D-6E8A-4147-A177-3AD203B41FA5}">
                      <a16:colId xmlns:a16="http://schemas.microsoft.com/office/drawing/2014/main" val="326838118"/>
                    </a:ext>
                  </a:extLst>
                </a:gridCol>
                <a:gridCol w="2283941">
                  <a:extLst>
                    <a:ext uri="{9D8B030D-6E8A-4147-A177-3AD203B41FA5}">
                      <a16:colId xmlns:a16="http://schemas.microsoft.com/office/drawing/2014/main" val="650495268"/>
                    </a:ext>
                  </a:extLst>
                </a:gridCol>
              </a:tblGrid>
              <a:tr h="316946">
                <a:tc>
                  <a:txBody>
                    <a:bodyPr/>
                    <a:lstStyle/>
                    <a:p>
                      <a:r>
                        <a:rPr lang="en-US" dirty="0" smtClean="0"/>
                        <a:t>Supplies Used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Amount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Total Cost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5329652"/>
                  </a:ext>
                </a:extLst>
              </a:tr>
              <a:tr h="316946">
                <a:tc>
                  <a:txBody>
                    <a:bodyPr/>
                    <a:lstStyle/>
                    <a:p>
                      <a:r>
                        <a:rPr lang="en-US" dirty="0" smtClean="0"/>
                        <a:t>water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$0.30</a:t>
                      </a:r>
                      <a:r>
                        <a:rPr lang="en-US" baseline="0" dirty="0" smtClean="0"/>
                        <a:t> / tablespoon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5403313"/>
                  </a:ext>
                </a:extLst>
              </a:tr>
              <a:tr h="316946">
                <a:tc>
                  <a:txBody>
                    <a:bodyPr/>
                    <a:lstStyle/>
                    <a:p>
                      <a:r>
                        <a:rPr lang="en-US" dirty="0" smtClean="0"/>
                        <a:t>glue</a:t>
                      </a:r>
                      <a:r>
                        <a:rPr lang="en-US" baseline="0" dirty="0" smtClean="0"/>
                        <a:t> stick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$1.00 / stick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3977169"/>
                  </a:ext>
                </a:extLst>
              </a:tr>
              <a:tr h="316946">
                <a:tc>
                  <a:txBody>
                    <a:bodyPr/>
                    <a:lstStyle/>
                    <a:p>
                      <a:r>
                        <a:rPr lang="en-US" dirty="0" smtClean="0"/>
                        <a:t>cornstarch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$0.20</a:t>
                      </a:r>
                      <a:r>
                        <a:rPr lang="en-US" baseline="0" dirty="0" smtClean="0"/>
                        <a:t> / tablespoon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7263466"/>
                  </a:ext>
                </a:extLst>
              </a:tr>
              <a:tr h="316946">
                <a:tc>
                  <a:txBody>
                    <a:bodyPr/>
                    <a:lstStyle/>
                    <a:p>
                      <a:r>
                        <a:rPr lang="en-US" dirty="0" smtClean="0"/>
                        <a:t>Elmer’s glue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$0.40 / tablespoon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1586062"/>
                  </a:ext>
                </a:extLst>
              </a:tr>
              <a:tr h="316946">
                <a:tc>
                  <a:txBody>
                    <a:bodyPr/>
                    <a:lstStyle/>
                    <a:p>
                      <a:r>
                        <a:rPr lang="en-US" dirty="0" smtClean="0"/>
                        <a:t>baking</a:t>
                      </a:r>
                      <a:r>
                        <a:rPr lang="en-US" baseline="0" dirty="0" smtClean="0"/>
                        <a:t> soda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$0.25 / teaspoon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6178488"/>
                  </a:ext>
                </a:extLst>
              </a:tr>
              <a:tr h="316946">
                <a:tc>
                  <a:txBody>
                    <a:bodyPr/>
                    <a:lstStyle/>
                    <a:p>
                      <a:r>
                        <a:rPr lang="en-US" dirty="0" smtClean="0"/>
                        <a:t>salt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$0.10 / teaspoon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112786"/>
                  </a:ext>
                </a:extLst>
              </a:tr>
              <a:tr h="316946">
                <a:tc>
                  <a:txBody>
                    <a:bodyPr/>
                    <a:lstStyle/>
                    <a:p>
                      <a:r>
                        <a:rPr lang="en-US" dirty="0" smtClean="0"/>
                        <a:t>sugar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$0.20 / teaspoon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2791074"/>
                  </a:ext>
                </a:extLst>
              </a:tr>
              <a:tr h="316946">
                <a:tc>
                  <a:txBody>
                    <a:bodyPr/>
                    <a:lstStyle/>
                    <a:p>
                      <a:r>
                        <a:rPr lang="en-US" dirty="0" smtClean="0"/>
                        <a:t>borax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$0.15 / teaspoon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9862460"/>
                  </a:ext>
                </a:extLst>
              </a:tr>
              <a:tr h="316946">
                <a:tc>
                  <a:txBody>
                    <a:bodyPr/>
                    <a:lstStyle/>
                    <a:p>
                      <a:r>
                        <a:rPr lang="en-US" dirty="0" smtClean="0"/>
                        <a:t>yellow wood glue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$0.50 / teaspoon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6364372"/>
                  </a:ext>
                </a:extLst>
              </a:tr>
              <a:tr h="316946">
                <a:tc>
                  <a:txBody>
                    <a:bodyPr/>
                    <a:lstStyle/>
                    <a:p>
                      <a:r>
                        <a:rPr lang="en-US" b="1" dirty="0" smtClean="0"/>
                        <a:t>Total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2508678"/>
                  </a:ext>
                </a:extLst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TeachEngineering - www.teachengineering.org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11851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A00933-057C-4FDC-9BFB-55C7E14C82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Maker </a:t>
            </a:r>
            <a:r>
              <a:rPr lang="en-US" dirty="0" smtClean="0"/>
              <a:t>time - Brainstorm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52BCAD-B717-4FF0-99CE-0E3089CDFD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7"/>
            <a:ext cx="11029615" cy="2605688"/>
          </a:xfrm>
        </p:spPr>
        <p:txBody>
          <a:bodyPr/>
          <a:lstStyle/>
          <a:p>
            <a:r>
              <a:rPr lang="en-US" dirty="0" smtClean="0"/>
              <a:t>Divide into pairs.</a:t>
            </a:r>
            <a:endParaRPr lang="en-US" dirty="0"/>
          </a:p>
          <a:p>
            <a:r>
              <a:rPr lang="en-US" dirty="0"/>
              <a:t>Brainstorm ideas on how to create your prototype.</a:t>
            </a:r>
          </a:p>
          <a:p>
            <a:r>
              <a:rPr lang="en-US" dirty="0"/>
              <a:t>L</a:t>
            </a:r>
            <a:r>
              <a:rPr lang="en-US" dirty="0" smtClean="0"/>
              <a:t>ook </a:t>
            </a:r>
            <a:r>
              <a:rPr lang="en-US" dirty="0"/>
              <a:t>at materials and </a:t>
            </a:r>
            <a:r>
              <a:rPr lang="en-US" dirty="0" smtClean="0"/>
              <a:t>touch, </a:t>
            </a:r>
            <a:r>
              <a:rPr lang="en-US" dirty="0"/>
              <a:t>if desired, but do not start yet. </a:t>
            </a:r>
          </a:p>
          <a:p>
            <a:r>
              <a:rPr lang="en-US" dirty="0"/>
              <a:t>Sketch out a detailed plan with </a:t>
            </a:r>
            <a:r>
              <a:rPr lang="en-US" dirty="0" smtClean="0"/>
              <a:t>quantities.</a:t>
            </a:r>
            <a:endParaRPr lang="en-US" dirty="0"/>
          </a:p>
          <a:p>
            <a:pPr lvl="1"/>
            <a:r>
              <a:rPr lang="en-US" dirty="0"/>
              <a:t>For </a:t>
            </a:r>
            <a:r>
              <a:rPr lang="en-US" dirty="0" smtClean="0"/>
              <a:t>example: </a:t>
            </a:r>
            <a:r>
              <a:rPr lang="en-US" dirty="0"/>
              <a:t>“We will </a:t>
            </a:r>
            <a:r>
              <a:rPr lang="en-US" dirty="0" smtClean="0"/>
              <a:t>combine </a:t>
            </a:r>
            <a:r>
              <a:rPr lang="en-US" dirty="0" smtClean="0"/>
              <a:t>one</a:t>
            </a:r>
            <a:r>
              <a:rPr lang="en-US" dirty="0" smtClean="0"/>
              <a:t> </a:t>
            </a:r>
            <a:r>
              <a:rPr lang="en-US" dirty="0"/>
              <a:t>tablespoon of borax and </a:t>
            </a:r>
            <a:r>
              <a:rPr lang="en-US" dirty="0" smtClean="0"/>
              <a:t>one </a:t>
            </a:r>
            <a:r>
              <a:rPr lang="en-US" dirty="0"/>
              <a:t>tablespoon of </a:t>
            </a:r>
            <a:r>
              <a:rPr lang="en-US" dirty="0" smtClean="0"/>
              <a:t>glue”.</a:t>
            </a:r>
            <a:endParaRPr lang="en-US" dirty="0"/>
          </a:p>
          <a:p>
            <a:r>
              <a:rPr lang="en-US" dirty="0" smtClean="0"/>
              <a:t>Show </a:t>
            </a:r>
            <a:r>
              <a:rPr lang="en-US" dirty="0"/>
              <a:t>your </a:t>
            </a:r>
            <a:r>
              <a:rPr lang="en-US" dirty="0" smtClean="0"/>
              <a:t>instructor your plan </a:t>
            </a:r>
            <a:r>
              <a:rPr lang="en-US" dirty="0"/>
              <a:t>and </a:t>
            </a:r>
            <a:r>
              <a:rPr lang="en-US" dirty="0" smtClean="0"/>
              <a:t>begin synthesizing.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TeachEngineering - www.teachengineering.org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56558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2486CF-929A-4205-B948-522805174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Maker </a:t>
            </a:r>
            <a:r>
              <a:rPr lang="en-US" dirty="0" smtClean="0"/>
              <a:t>Time - Synthesizing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1EACCF-54A1-4ACB-A28D-43B0A354F8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Start synthesizing your ball.</a:t>
            </a:r>
          </a:p>
          <a:p>
            <a:r>
              <a:rPr lang="en-US" sz="2800" dirty="0"/>
              <a:t>If you </a:t>
            </a:r>
            <a:r>
              <a:rPr lang="en-US" sz="2800" dirty="0" smtClean="0"/>
              <a:t>succeed, </a:t>
            </a:r>
            <a:r>
              <a:rPr lang="en-US" sz="2800" dirty="0"/>
              <a:t>proceed in your </a:t>
            </a:r>
            <a:r>
              <a:rPr lang="en-US" sz="2800" dirty="0" smtClean="0"/>
              <a:t>lab.</a:t>
            </a:r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If you </a:t>
            </a:r>
            <a:r>
              <a:rPr lang="en-US" sz="2800" dirty="0" smtClean="0"/>
              <a:t>fail…that’s ok!</a:t>
            </a:r>
          </a:p>
          <a:p>
            <a:pPr lvl="1"/>
            <a:r>
              <a:rPr lang="en-US" sz="2600" dirty="0" smtClean="0"/>
              <a:t> </a:t>
            </a:r>
            <a:r>
              <a:rPr lang="en-US" sz="2200" dirty="0" smtClean="0"/>
              <a:t>Modify </a:t>
            </a:r>
            <a:r>
              <a:rPr lang="en-US" sz="2200" dirty="0"/>
              <a:t>your </a:t>
            </a:r>
            <a:r>
              <a:rPr lang="en-US" sz="2200" dirty="0" smtClean="0"/>
              <a:t>procedures.</a:t>
            </a:r>
            <a:endParaRPr lang="en-US" sz="2200" dirty="0"/>
          </a:p>
          <a:p>
            <a:pPr lvl="1"/>
            <a:r>
              <a:rPr lang="en-US" sz="2400" dirty="0"/>
              <a:t>Make sure </a:t>
            </a:r>
            <a:r>
              <a:rPr lang="en-US" sz="2400" dirty="0" smtClean="0"/>
              <a:t>to</a:t>
            </a:r>
            <a:r>
              <a:rPr lang="en-US" sz="2400" dirty="0" smtClean="0"/>
              <a:t> </a:t>
            </a:r>
            <a:r>
              <a:rPr lang="en-US" sz="2400" dirty="0"/>
              <a:t>write down exactly what you </a:t>
            </a:r>
            <a:r>
              <a:rPr lang="en-US" sz="2400" dirty="0" smtClean="0"/>
              <a:t>changed.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TeachEngineering - www.teachengineering.org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8348524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330</TotalTime>
  <Words>425</Words>
  <Application>Microsoft Office PowerPoint</Application>
  <PresentationFormat>Widescreen</PresentationFormat>
  <Paragraphs>73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Calibri</vt:lpstr>
      <vt:lpstr>Gill Sans MT</vt:lpstr>
      <vt:lpstr>Wingdings 2</vt:lpstr>
      <vt:lpstr>Dividend</vt:lpstr>
      <vt:lpstr>Having a ball with chemistry</vt:lpstr>
      <vt:lpstr>Real toy company</vt:lpstr>
      <vt:lpstr>Kickoff</vt:lpstr>
      <vt:lpstr>The challenge!</vt:lpstr>
      <vt:lpstr>Materials</vt:lpstr>
      <vt:lpstr>Observe</vt:lpstr>
      <vt:lpstr>Keep up with the costs!</vt:lpstr>
      <vt:lpstr>Maker time - Brainstorm</vt:lpstr>
      <vt:lpstr>Maker Time - Synthesizing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Having a ball with chemistry</dc:title>
  <dc:creator>Selene Reyes</dc:creator>
  <cp:lastModifiedBy>Zain Iqbal</cp:lastModifiedBy>
  <cp:revision>17</cp:revision>
  <dcterms:created xsi:type="dcterms:W3CDTF">2018-10-01T21:47:15Z</dcterms:created>
  <dcterms:modified xsi:type="dcterms:W3CDTF">2019-10-11T17:56:19Z</dcterms:modified>
</cp:coreProperties>
</file>