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  <p:sldId id="265" r:id="rId9"/>
    <p:sldId id="269" r:id="rId10"/>
    <p:sldId id="276" r:id="rId11"/>
    <p:sldId id="266" r:id="rId12"/>
    <p:sldId id="277" r:id="rId13"/>
    <p:sldId id="267" r:id="rId14"/>
    <p:sldId id="275" r:id="rId15"/>
    <p:sldId id="270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B7"/>
    <a:srgbClr val="406F96"/>
    <a:srgbClr val="355B7B"/>
    <a:srgbClr val="4B82AF"/>
    <a:srgbClr val="6091BA"/>
    <a:srgbClr val="609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0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6DBDB-3281-4B96-9407-3D949091501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B638887-FF96-48B1-8394-B2AC1FBD034D}">
      <dgm:prSet phldrT="[Text]"/>
      <dgm:spPr>
        <a:solidFill>
          <a:srgbClr val="6091BA"/>
        </a:solidFill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Fuzzy bacteria</a:t>
          </a:r>
        </a:p>
      </dgm:t>
    </dgm:pt>
    <dgm:pt modelId="{7A4E09F8-E2D8-41B1-8711-F1BC02AAC295}" type="parTrans" cxnId="{AC7539AD-10E6-4957-B9C3-231E7EDBBAE5}">
      <dgm:prSet/>
      <dgm:spPr/>
      <dgm:t>
        <a:bodyPr/>
        <a:lstStyle/>
        <a:p>
          <a:endParaRPr lang="en-US"/>
        </a:p>
      </dgm:t>
    </dgm:pt>
    <dgm:pt modelId="{4EBBB7A1-27D9-4054-A773-A6C0B6E6F42C}" type="sibTrans" cxnId="{AC7539AD-10E6-4957-B9C3-231E7EDBBAE5}">
      <dgm:prSet/>
      <dgm:spPr/>
      <dgm:t>
        <a:bodyPr/>
        <a:lstStyle/>
        <a:p>
          <a:endParaRPr lang="en-US"/>
        </a:p>
      </dgm:t>
    </dgm:pt>
    <dgm:pt modelId="{8303F1FB-0700-41EF-876A-934861156F47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B, D, &amp; E survive</a:t>
          </a:r>
        </a:p>
      </dgm:t>
    </dgm:pt>
    <dgm:pt modelId="{33BC97B5-4F4C-482F-8B9F-BC63993335CB}" type="parTrans" cxnId="{7F3A75A4-7053-4DFE-996B-93643DC74FC9}">
      <dgm:prSet/>
      <dgm:spPr/>
      <dgm:t>
        <a:bodyPr/>
        <a:lstStyle/>
        <a:p>
          <a:endParaRPr lang="en-US"/>
        </a:p>
      </dgm:t>
    </dgm:pt>
    <dgm:pt modelId="{A740F14D-A327-4DCE-889B-43F65A978B5A}" type="sibTrans" cxnId="{7F3A75A4-7053-4DFE-996B-93643DC74FC9}">
      <dgm:prSet/>
      <dgm:spPr/>
      <dgm:t>
        <a:bodyPr/>
        <a:lstStyle/>
        <a:p>
          <a:endParaRPr lang="en-US"/>
        </a:p>
      </dgm:t>
    </dgm:pt>
    <dgm:pt modelId="{34A0C523-228B-4C17-AB1C-9A31C6F90DA0}">
      <dgm:prSet phldrT="[Text]"/>
      <dgm:spPr>
        <a:solidFill>
          <a:srgbClr val="406F96"/>
        </a:solidFill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Spiky Velcro Bacteria</a:t>
          </a:r>
        </a:p>
      </dgm:t>
    </dgm:pt>
    <dgm:pt modelId="{C41B2B1C-0784-4FD6-A3F6-777552FD78FD}" type="parTrans" cxnId="{A678A825-2B58-4BB6-8962-ADD8EB5E7C51}">
      <dgm:prSet/>
      <dgm:spPr/>
      <dgm:t>
        <a:bodyPr/>
        <a:lstStyle/>
        <a:p>
          <a:endParaRPr lang="en-US"/>
        </a:p>
      </dgm:t>
    </dgm:pt>
    <dgm:pt modelId="{C126E278-A1C2-418A-96EB-4F94C8A54FD7}" type="sibTrans" cxnId="{A678A825-2B58-4BB6-8962-ADD8EB5E7C51}">
      <dgm:prSet/>
      <dgm:spPr/>
      <dgm:t>
        <a:bodyPr/>
        <a:lstStyle/>
        <a:p>
          <a:endParaRPr lang="en-US"/>
        </a:p>
      </dgm:t>
    </dgm:pt>
    <dgm:pt modelId="{BB8165AE-7304-4B95-AB09-5226DAFA63E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D &amp; E survive</a:t>
          </a:r>
        </a:p>
      </dgm:t>
    </dgm:pt>
    <dgm:pt modelId="{9C230783-1DBD-455F-BEF0-3855C75C636A}" type="parTrans" cxnId="{C8E1DFBC-3C6A-41D2-B4D5-B9B9E184FCE1}">
      <dgm:prSet/>
      <dgm:spPr/>
      <dgm:t>
        <a:bodyPr/>
        <a:lstStyle/>
        <a:p>
          <a:endParaRPr lang="en-US"/>
        </a:p>
      </dgm:t>
    </dgm:pt>
    <dgm:pt modelId="{9F6A2E5F-06F4-42FE-839C-DC63D8125EE8}" type="sibTrans" cxnId="{C8E1DFBC-3C6A-41D2-B4D5-B9B9E184FCE1}">
      <dgm:prSet/>
      <dgm:spPr/>
      <dgm:t>
        <a:bodyPr/>
        <a:lstStyle/>
        <a:p>
          <a:endParaRPr lang="en-US"/>
        </a:p>
      </dgm:t>
    </dgm:pt>
    <dgm:pt modelId="{DB3BCF48-6CE4-4881-AA3D-62B1151AA248}">
      <dgm:prSet phldrT="[Text]"/>
      <dgm:spPr>
        <a:solidFill>
          <a:srgbClr val="355B7B"/>
        </a:solidFill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Paper Bacteria</a:t>
          </a:r>
        </a:p>
      </dgm:t>
    </dgm:pt>
    <dgm:pt modelId="{6BB273DF-D1EE-4E8B-A59E-A99194C0519C}" type="parTrans" cxnId="{E858497F-7B48-4B8D-A1C3-AB196F2446E2}">
      <dgm:prSet/>
      <dgm:spPr/>
      <dgm:t>
        <a:bodyPr/>
        <a:lstStyle/>
        <a:p>
          <a:endParaRPr lang="en-US"/>
        </a:p>
      </dgm:t>
    </dgm:pt>
    <dgm:pt modelId="{C1544047-184B-4327-99E9-4AFCB839E0AA}" type="sibTrans" cxnId="{E858497F-7B48-4B8D-A1C3-AB196F2446E2}">
      <dgm:prSet/>
      <dgm:spPr/>
      <dgm:t>
        <a:bodyPr/>
        <a:lstStyle/>
        <a:p>
          <a:endParaRPr lang="en-US"/>
        </a:p>
      </dgm:t>
    </dgm:pt>
    <dgm:pt modelId="{5D7D3584-118B-487A-92A7-0DDC45021F46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E survives</a:t>
          </a:r>
        </a:p>
      </dgm:t>
    </dgm:pt>
    <dgm:pt modelId="{E1FF7160-E95D-4C67-A28A-8FB61E217F2E}" type="parTrans" cxnId="{8EC9F0FD-7575-4C14-BC75-2E8A69913271}">
      <dgm:prSet/>
      <dgm:spPr/>
      <dgm:t>
        <a:bodyPr/>
        <a:lstStyle/>
        <a:p>
          <a:endParaRPr lang="en-US"/>
        </a:p>
      </dgm:t>
    </dgm:pt>
    <dgm:pt modelId="{9B9C01EE-6AD5-474C-88B0-5D6F16311F70}" type="sibTrans" cxnId="{8EC9F0FD-7575-4C14-BC75-2E8A69913271}">
      <dgm:prSet/>
      <dgm:spPr/>
      <dgm:t>
        <a:bodyPr/>
        <a:lstStyle/>
        <a:p>
          <a:endParaRPr lang="en-US"/>
        </a:p>
      </dgm:t>
    </dgm:pt>
    <dgm:pt modelId="{8A0178F5-9BD0-4041-ACF0-7DF915E65744}" type="pres">
      <dgm:prSet presAssocID="{3416DBDB-3281-4B96-9407-3D94909150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263E2F-A413-43C6-A4C6-A338B68638F1}" type="pres">
      <dgm:prSet presAssocID="{CB638887-FF96-48B1-8394-B2AC1FBD034D}" presName="composite" presStyleCnt="0"/>
      <dgm:spPr/>
    </dgm:pt>
    <dgm:pt modelId="{3D4F70A9-C8D7-43AB-9028-60915AA1C025}" type="pres">
      <dgm:prSet presAssocID="{CB638887-FF96-48B1-8394-B2AC1FBD034D}" presName="bentUpArrow1" presStyleLbl="alignImgPlace1" presStyleIdx="0" presStyleCnt="2"/>
      <dgm:spPr/>
    </dgm:pt>
    <dgm:pt modelId="{8C4CBFCE-E8D2-4DDD-AE20-95623EE6E1E8}" type="pres">
      <dgm:prSet presAssocID="{CB638887-FF96-48B1-8394-B2AC1FBD034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52C1-828E-4322-8EFE-41941E0B89FA}" type="pres">
      <dgm:prSet presAssocID="{CB638887-FF96-48B1-8394-B2AC1FBD034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7498A-869C-428F-943C-2EE60350C0F3}" type="pres">
      <dgm:prSet presAssocID="{4EBBB7A1-27D9-4054-A773-A6C0B6E6F42C}" presName="sibTrans" presStyleCnt="0"/>
      <dgm:spPr/>
    </dgm:pt>
    <dgm:pt modelId="{43F1B874-4337-4D40-B879-8CEDD3FB744B}" type="pres">
      <dgm:prSet presAssocID="{34A0C523-228B-4C17-AB1C-9A31C6F90DA0}" presName="composite" presStyleCnt="0"/>
      <dgm:spPr/>
    </dgm:pt>
    <dgm:pt modelId="{D6B16022-0585-4966-843A-183E28FCBA58}" type="pres">
      <dgm:prSet presAssocID="{34A0C523-228B-4C17-AB1C-9A31C6F90DA0}" presName="bentUpArrow1" presStyleLbl="alignImgPlace1" presStyleIdx="1" presStyleCnt="2"/>
      <dgm:spPr/>
    </dgm:pt>
    <dgm:pt modelId="{9AA21D6B-4A30-44E7-A081-D9222FB6FD74}" type="pres">
      <dgm:prSet presAssocID="{34A0C523-228B-4C17-AB1C-9A31C6F90DA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563EF-8D52-4DE5-85E6-6CFE95727019}" type="pres">
      <dgm:prSet presAssocID="{34A0C523-228B-4C17-AB1C-9A31C6F90DA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4017F-24C1-4E51-A52F-E6AAAB015ADA}" type="pres">
      <dgm:prSet presAssocID="{C126E278-A1C2-418A-96EB-4F94C8A54FD7}" presName="sibTrans" presStyleCnt="0"/>
      <dgm:spPr/>
    </dgm:pt>
    <dgm:pt modelId="{C75C6886-86FF-40BC-9F42-506C5EA0427A}" type="pres">
      <dgm:prSet presAssocID="{DB3BCF48-6CE4-4881-AA3D-62B1151AA248}" presName="composite" presStyleCnt="0"/>
      <dgm:spPr/>
    </dgm:pt>
    <dgm:pt modelId="{AAED0106-351E-4198-97BF-E97FF6760D58}" type="pres">
      <dgm:prSet presAssocID="{DB3BCF48-6CE4-4881-AA3D-62B1151AA24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6E4A4-1B3F-4AAD-95D7-7AB862BD774A}" type="pres">
      <dgm:prSet presAssocID="{DB3BCF48-6CE4-4881-AA3D-62B1151AA24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9F0FD-7575-4C14-BC75-2E8A69913271}" srcId="{DB3BCF48-6CE4-4881-AA3D-62B1151AA248}" destId="{5D7D3584-118B-487A-92A7-0DDC45021F46}" srcOrd="0" destOrd="0" parTransId="{E1FF7160-E95D-4C67-A28A-8FB61E217F2E}" sibTransId="{9B9C01EE-6AD5-474C-88B0-5D6F16311F70}"/>
    <dgm:cxn modelId="{0E10BED6-C74A-4BD5-8909-FC800338B52B}" type="presOf" srcId="{8303F1FB-0700-41EF-876A-934861156F47}" destId="{FCE352C1-828E-4322-8EFE-41941E0B89FA}" srcOrd="0" destOrd="0" presId="urn:microsoft.com/office/officeart/2005/8/layout/StepDownProcess"/>
    <dgm:cxn modelId="{7B8D610F-E789-4AFA-9357-E4ECE59ECA8B}" type="presOf" srcId="{34A0C523-228B-4C17-AB1C-9A31C6F90DA0}" destId="{9AA21D6B-4A30-44E7-A081-D9222FB6FD74}" srcOrd="0" destOrd="0" presId="urn:microsoft.com/office/officeart/2005/8/layout/StepDownProcess"/>
    <dgm:cxn modelId="{7F3A75A4-7053-4DFE-996B-93643DC74FC9}" srcId="{CB638887-FF96-48B1-8394-B2AC1FBD034D}" destId="{8303F1FB-0700-41EF-876A-934861156F47}" srcOrd="0" destOrd="0" parTransId="{33BC97B5-4F4C-482F-8B9F-BC63993335CB}" sibTransId="{A740F14D-A327-4DCE-889B-43F65A978B5A}"/>
    <dgm:cxn modelId="{7F91FD2E-67B5-4B0F-BC40-563726C35BA6}" type="presOf" srcId="{DB3BCF48-6CE4-4881-AA3D-62B1151AA248}" destId="{AAED0106-351E-4198-97BF-E97FF6760D58}" srcOrd="0" destOrd="0" presId="urn:microsoft.com/office/officeart/2005/8/layout/StepDownProcess"/>
    <dgm:cxn modelId="{AC7539AD-10E6-4957-B9C3-231E7EDBBAE5}" srcId="{3416DBDB-3281-4B96-9407-3D949091501F}" destId="{CB638887-FF96-48B1-8394-B2AC1FBD034D}" srcOrd="0" destOrd="0" parTransId="{7A4E09F8-E2D8-41B1-8711-F1BC02AAC295}" sibTransId="{4EBBB7A1-27D9-4054-A773-A6C0B6E6F42C}"/>
    <dgm:cxn modelId="{A678A825-2B58-4BB6-8962-ADD8EB5E7C51}" srcId="{3416DBDB-3281-4B96-9407-3D949091501F}" destId="{34A0C523-228B-4C17-AB1C-9A31C6F90DA0}" srcOrd="1" destOrd="0" parTransId="{C41B2B1C-0784-4FD6-A3F6-777552FD78FD}" sibTransId="{C126E278-A1C2-418A-96EB-4F94C8A54FD7}"/>
    <dgm:cxn modelId="{E858497F-7B48-4B8D-A1C3-AB196F2446E2}" srcId="{3416DBDB-3281-4B96-9407-3D949091501F}" destId="{DB3BCF48-6CE4-4881-AA3D-62B1151AA248}" srcOrd="2" destOrd="0" parTransId="{6BB273DF-D1EE-4E8B-A59E-A99194C0519C}" sibTransId="{C1544047-184B-4327-99E9-4AFCB839E0AA}"/>
    <dgm:cxn modelId="{54A136A3-AFA3-4E63-86F8-E33612C18EEA}" type="presOf" srcId="{BB8165AE-7304-4B95-AB09-5226DAFA63E0}" destId="{49A563EF-8D52-4DE5-85E6-6CFE95727019}" srcOrd="0" destOrd="0" presId="urn:microsoft.com/office/officeart/2005/8/layout/StepDownProcess"/>
    <dgm:cxn modelId="{3D119694-431F-44A0-8CDE-CF9356655FD6}" type="presOf" srcId="{5D7D3584-118B-487A-92A7-0DDC45021F46}" destId="{AB46E4A4-1B3F-4AAD-95D7-7AB862BD774A}" srcOrd="0" destOrd="0" presId="urn:microsoft.com/office/officeart/2005/8/layout/StepDownProcess"/>
    <dgm:cxn modelId="{C8E1DFBC-3C6A-41D2-B4D5-B9B9E184FCE1}" srcId="{34A0C523-228B-4C17-AB1C-9A31C6F90DA0}" destId="{BB8165AE-7304-4B95-AB09-5226DAFA63E0}" srcOrd="0" destOrd="0" parTransId="{9C230783-1DBD-455F-BEF0-3855C75C636A}" sibTransId="{9F6A2E5F-06F4-42FE-839C-DC63D8125EE8}"/>
    <dgm:cxn modelId="{EFE9752E-2D94-4B9F-9358-D75CAE713B27}" type="presOf" srcId="{3416DBDB-3281-4B96-9407-3D949091501F}" destId="{8A0178F5-9BD0-4041-ACF0-7DF915E65744}" srcOrd="0" destOrd="0" presId="urn:microsoft.com/office/officeart/2005/8/layout/StepDownProcess"/>
    <dgm:cxn modelId="{7FD5969E-C4F1-4DC3-A6E2-0F0CD3A7102F}" type="presOf" srcId="{CB638887-FF96-48B1-8394-B2AC1FBD034D}" destId="{8C4CBFCE-E8D2-4DDD-AE20-95623EE6E1E8}" srcOrd="0" destOrd="0" presId="urn:microsoft.com/office/officeart/2005/8/layout/StepDownProcess"/>
    <dgm:cxn modelId="{C58FF15E-D2D6-4EFC-B654-047220E0D028}" type="presParOf" srcId="{8A0178F5-9BD0-4041-ACF0-7DF915E65744}" destId="{0F263E2F-A413-43C6-A4C6-A338B68638F1}" srcOrd="0" destOrd="0" presId="urn:microsoft.com/office/officeart/2005/8/layout/StepDownProcess"/>
    <dgm:cxn modelId="{42723227-777D-4FF2-A792-3DB61E7AFD95}" type="presParOf" srcId="{0F263E2F-A413-43C6-A4C6-A338B68638F1}" destId="{3D4F70A9-C8D7-43AB-9028-60915AA1C025}" srcOrd="0" destOrd="0" presId="urn:microsoft.com/office/officeart/2005/8/layout/StepDownProcess"/>
    <dgm:cxn modelId="{36A411FC-EAF8-487F-A3CE-60F9CE1C5778}" type="presParOf" srcId="{0F263E2F-A413-43C6-A4C6-A338B68638F1}" destId="{8C4CBFCE-E8D2-4DDD-AE20-95623EE6E1E8}" srcOrd="1" destOrd="0" presId="urn:microsoft.com/office/officeart/2005/8/layout/StepDownProcess"/>
    <dgm:cxn modelId="{7F84B5FE-0484-4651-898A-EC93F1D9385D}" type="presParOf" srcId="{0F263E2F-A413-43C6-A4C6-A338B68638F1}" destId="{FCE352C1-828E-4322-8EFE-41941E0B89FA}" srcOrd="2" destOrd="0" presId="urn:microsoft.com/office/officeart/2005/8/layout/StepDownProcess"/>
    <dgm:cxn modelId="{03021923-7D9F-4F57-B381-D73CEB93740E}" type="presParOf" srcId="{8A0178F5-9BD0-4041-ACF0-7DF915E65744}" destId="{3AA7498A-869C-428F-943C-2EE60350C0F3}" srcOrd="1" destOrd="0" presId="urn:microsoft.com/office/officeart/2005/8/layout/StepDownProcess"/>
    <dgm:cxn modelId="{DD4F0215-C011-4785-A16E-DF417E73AD3C}" type="presParOf" srcId="{8A0178F5-9BD0-4041-ACF0-7DF915E65744}" destId="{43F1B874-4337-4D40-B879-8CEDD3FB744B}" srcOrd="2" destOrd="0" presId="urn:microsoft.com/office/officeart/2005/8/layout/StepDownProcess"/>
    <dgm:cxn modelId="{E53BE492-521D-447F-B1CE-864282469930}" type="presParOf" srcId="{43F1B874-4337-4D40-B879-8CEDD3FB744B}" destId="{D6B16022-0585-4966-843A-183E28FCBA58}" srcOrd="0" destOrd="0" presId="urn:microsoft.com/office/officeart/2005/8/layout/StepDownProcess"/>
    <dgm:cxn modelId="{033BD974-6CBB-48DD-AD0E-C6C065295D55}" type="presParOf" srcId="{43F1B874-4337-4D40-B879-8CEDD3FB744B}" destId="{9AA21D6B-4A30-44E7-A081-D9222FB6FD74}" srcOrd="1" destOrd="0" presId="urn:microsoft.com/office/officeart/2005/8/layout/StepDownProcess"/>
    <dgm:cxn modelId="{F18F9DEC-A70D-4C87-B733-CE157C93B933}" type="presParOf" srcId="{43F1B874-4337-4D40-B879-8CEDD3FB744B}" destId="{49A563EF-8D52-4DE5-85E6-6CFE95727019}" srcOrd="2" destOrd="0" presId="urn:microsoft.com/office/officeart/2005/8/layout/StepDownProcess"/>
    <dgm:cxn modelId="{38CC2AFD-A425-46AB-9248-BFC91E3ECB09}" type="presParOf" srcId="{8A0178F5-9BD0-4041-ACF0-7DF915E65744}" destId="{7A14017F-24C1-4E51-A52F-E6AAAB015ADA}" srcOrd="3" destOrd="0" presId="urn:microsoft.com/office/officeart/2005/8/layout/StepDownProcess"/>
    <dgm:cxn modelId="{9C0E6329-4A97-419A-9B18-B16DDCA67B35}" type="presParOf" srcId="{8A0178F5-9BD0-4041-ACF0-7DF915E65744}" destId="{C75C6886-86FF-40BC-9F42-506C5EA0427A}" srcOrd="4" destOrd="0" presId="urn:microsoft.com/office/officeart/2005/8/layout/StepDownProcess"/>
    <dgm:cxn modelId="{45EAD479-C6E4-488F-894C-CE092513D4ED}" type="presParOf" srcId="{C75C6886-86FF-40BC-9F42-506C5EA0427A}" destId="{AAED0106-351E-4198-97BF-E97FF6760D58}" srcOrd="0" destOrd="0" presId="urn:microsoft.com/office/officeart/2005/8/layout/StepDownProcess"/>
    <dgm:cxn modelId="{8AE8CDF6-8DE4-4E08-B0B8-1E19AAEFB688}" type="presParOf" srcId="{C75C6886-86FF-40BC-9F42-506C5EA0427A}" destId="{AB46E4A4-1B3F-4AAD-95D7-7AB862BD774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F70A9-C8D7-43AB-9028-60915AA1C025}">
      <dsp:nvSpPr>
        <dsp:cNvPr id="0" name=""/>
        <dsp:cNvSpPr/>
      </dsp:nvSpPr>
      <dsp:spPr>
        <a:xfrm rot="5400000">
          <a:off x="160555" y="655305"/>
          <a:ext cx="579561" cy="6598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CBFCE-E8D2-4DDD-AE20-95623EE6E1E8}">
      <dsp:nvSpPr>
        <dsp:cNvPr id="0" name=""/>
        <dsp:cNvSpPr/>
      </dsp:nvSpPr>
      <dsp:spPr>
        <a:xfrm>
          <a:off x="7006" y="12850"/>
          <a:ext cx="975640" cy="682916"/>
        </a:xfrm>
        <a:prstGeom prst="roundRect">
          <a:avLst>
            <a:gd name="adj" fmla="val 16670"/>
          </a:avLst>
        </a:prstGeom>
        <a:solidFill>
          <a:srgbClr val="609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Fuzzy bacteria</a:t>
          </a:r>
        </a:p>
      </dsp:txBody>
      <dsp:txXfrm>
        <a:off x="40349" y="46193"/>
        <a:ext cx="908954" cy="616230"/>
      </dsp:txXfrm>
    </dsp:sp>
    <dsp:sp modelId="{FCE352C1-828E-4322-8EFE-41941E0B89FA}">
      <dsp:nvSpPr>
        <dsp:cNvPr id="0" name=""/>
        <dsp:cNvSpPr/>
      </dsp:nvSpPr>
      <dsp:spPr>
        <a:xfrm>
          <a:off x="982646" y="77981"/>
          <a:ext cx="709587" cy="55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B, D, &amp; E survive</a:t>
          </a:r>
        </a:p>
      </dsp:txBody>
      <dsp:txXfrm>
        <a:off x="982646" y="77981"/>
        <a:ext cx="709587" cy="551963"/>
      </dsp:txXfrm>
    </dsp:sp>
    <dsp:sp modelId="{D6B16022-0585-4966-843A-183E28FCBA58}">
      <dsp:nvSpPr>
        <dsp:cNvPr id="0" name=""/>
        <dsp:cNvSpPr/>
      </dsp:nvSpPr>
      <dsp:spPr>
        <a:xfrm rot="5400000">
          <a:off x="969464" y="1422446"/>
          <a:ext cx="579561" cy="6598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21D6B-4A30-44E7-A081-D9222FB6FD74}">
      <dsp:nvSpPr>
        <dsp:cNvPr id="0" name=""/>
        <dsp:cNvSpPr/>
      </dsp:nvSpPr>
      <dsp:spPr>
        <a:xfrm>
          <a:off x="815916" y="779990"/>
          <a:ext cx="975640" cy="682916"/>
        </a:xfrm>
        <a:prstGeom prst="roundRect">
          <a:avLst>
            <a:gd name="adj" fmla="val 16670"/>
          </a:avLst>
        </a:prstGeom>
        <a:solidFill>
          <a:srgbClr val="406F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Spiky Velcro Bacteria</a:t>
          </a:r>
        </a:p>
      </dsp:txBody>
      <dsp:txXfrm>
        <a:off x="849259" y="813333"/>
        <a:ext cx="908954" cy="616230"/>
      </dsp:txXfrm>
    </dsp:sp>
    <dsp:sp modelId="{49A563EF-8D52-4DE5-85E6-6CFE95727019}">
      <dsp:nvSpPr>
        <dsp:cNvPr id="0" name=""/>
        <dsp:cNvSpPr/>
      </dsp:nvSpPr>
      <dsp:spPr>
        <a:xfrm>
          <a:off x="1791556" y="845122"/>
          <a:ext cx="709587" cy="55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D &amp; E survive</a:t>
          </a:r>
        </a:p>
      </dsp:txBody>
      <dsp:txXfrm>
        <a:off x="1791556" y="845122"/>
        <a:ext cx="709587" cy="551963"/>
      </dsp:txXfrm>
    </dsp:sp>
    <dsp:sp modelId="{AAED0106-351E-4198-97BF-E97FF6760D58}">
      <dsp:nvSpPr>
        <dsp:cNvPr id="0" name=""/>
        <dsp:cNvSpPr/>
      </dsp:nvSpPr>
      <dsp:spPr>
        <a:xfrm>
          <a:off x="1624825" y="1547131"/>
          <a:ext cx="975640" cy="682916"/>
        </a:xfrm>
        <a:prstGeom prst="roundRect">
          <a:avLst>
            <a:gd name="adj" fmla="val 16670"/>
          </a:avLst>
        </a:prstGeom>
        <a:solidFill>
          <a:srgbClr val="355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Paper Bacteria</a:t>
          </a:r>
        </a:p>
      </dsp:txBody>
      <dsp:txXfrm>
        <a:off x="1658168" y="1580474"/>
        <a:ext cx="908954" cy="616230"/>
      </dsp:txXfrm>
    </dsp:sp>
    <dsp:sp modelId="{AB46E4A4-1B3F-4AAD-95D7-7AB862BD774A}">
      <dsp:nvSpPr>
        <dsp:cNvPr id="0" name=""/>
        <dsp:cNvSpPr/>
      </dsp:nvSpPr>
      <dsp:spPr>
        <a:xfrm>
          <a:off x="2600465" y="1612262"/>
          <a:ext cx="709587" cy="55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Virus E survives</a:t>
          </a:r>
        </a:p>
      </dsp:txBody>
      <dsp:txXfrm>
        <a:off x="2600465" y="1612262"/>
        <a:ext cx="709587" cy="55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bmCpvCxR_c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BACTERIOPHAGE BUILDER CHALLENGE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7D64-FC72-400D-BA06-337E1F91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65" y="298507"/>
            <a:ext cx="7053542" cy="105039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nanometer?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AF7E-5C51-4380-B99C-1EBAAB88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" y="1044389"/>
            <a:ext cx="6709906" cy="314661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Nanometer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one-billionth of a meter</a:t>
            </a:r>
          </a:p>
        </p:txBody>
      </p:sp>
      <p:pic>
        <p:nvPicPr>
          <p:cNvPr id="1026" name="Picture 2" descr="Image result for mount everest">
            <a:extLst>
              <a:ext uri="{FF2B5EF4-FFF2-40B4-BE49-F238E27FC236}">
                <a16:creationId xmlns:a16="http://schemas.microsoft.com/office/drawing/2014/main" id="{D5796858-C00C-4DE8-BA87-517D8624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0" y="2273115"/>
            <a:ext cx="2719388" cy="2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">
            <a:extLst>
              <a:ext uri="{FF2B5EF4-FFF2-40B4-BE49-F238E27FC236}">
                <a16:creationId xmlns:a16="http://schemas.microsoft.com/office/drawing/2014/main" id="{D89D9319-704F-483E-872C-D152473B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419320"/>
            <a:ext cx="2642089" cy="17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BB266-F2EE-4F2B-AF2E-F57C4E1DD600}"/>
              </a:ext>
            </a:extLst>
          </p:cNvPr>
          <p:cNvSpPr txBox="1"/>
          <p:nvPr/>
        </p:nvSpPr>
        <p:spPr>
          <a:xfrm>
            <a:off x="1408830" y="4429495"/>
            <a:ext cx="27193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 as a 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650CC-CEEC-475E-8856-BF874927C68C}"/>
              </a:ext>
            </a:extLst>
          </p:cNvPr>
          <p:cNvSpPr txBox="1"/>
          <p:nvPr/>
        </p:nvSpPr>
        <p:spPr>
          <a:xfrm>
            <a:off x="4688588" y="4429495"/>
            <a:ext cx="3532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 be nanometer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E9AFC-DC06-4455-A55E-7E8F881D3279}"/>
              </a:ext>
            </a:extLst>
          </p:cNvPr>
          <p:cNvSpPr txBox="1"/>
          <p:nvPr/>
        </p:nvSpPr>
        <p:spPr>
          <a:xfrm>
            <a:off x="5297583" y="910323"/>
            <a:ext cx="285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Bacteria: 200-2,000 nm</a:t>
            </a:r>
          </a:p>
          <a:p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Viruses: 20-400 nm </a:t>
            </a:r>
          </a:p>
        </p:txBody>
      </p:sp>
    </p:spTree>
    <p:extLst>
      <p:ext uri="{BB962C8B-B14F-4D97-AF65-F5344CB8AC3E}">
        <p14:creationId xmlns:p14="http://schemas.microsoft.com/office/powerpoint/2010/main" val="25398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1D1-D033-44A6-8155-38761FEB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4" y="109379"/>
            <a:ext cx="6447501" cy="9906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Brainstorm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202-D713-487D-B4C9-1004270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" y="681538"/>
            <a:ext cx="5783847" cy="425421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your paper, brainstorm a design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 a sketch of what it will look like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materials you will use</a:t>
            </a:r>
          </a:p>
          <a:p>
            <a:pPr>
              <a:buClrTx/>
            </a:pP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these questions as you are making your design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viruses need to be able to do in order to infect the bacteria?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materials do you think will fit/stick together the best?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does the shape impact how it can infect the bacteria?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we are trying to infect lots of harmful bacteria, should the virus have only one type of attachment?</a:t>
            </a:r>
          </a:p>
          <a:p>
            <a:pPr marL="342900" lvl="1" indent="0">
              <a:buNone/>
            </a:pPr>
            <a:r>
              <a:rPr lang="en-US" sz="11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1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1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Image result for virus structure">
            <a:extLst>
              <a:ext uri="{FF2B5EF4-FFF2-40B4-BE49-F238E27FC236}">
                <a16:creationId xmlns:a16="http://schemas.microsoft.com/office/drawing/2014/main" id="{B086659C-E26A-4A1C-BEC0-D0E35125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62" y="1205239"/>
            <a:ext cx="3127329" cy="21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07A-036D-4B3C-B911-80300E19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2539"/>
            <a:ext cx="8520600" cy="572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Maker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4821-E9C9-4457-A784-D7DA07C0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2501"/>
            <a:ext cx="5229886" cy="4190999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access to these materials to build your virus in </a:t>
            </a: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15 min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foam cubes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Styrofoam balls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 Velcro 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spiky Velcro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toothpicks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double-sided tape</a:t>
            </a:r>
            <a:endParaRPr lang="en-US" sz="195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fuzzy </a:t>
            </a:r>
            <a:r>
              <a:rPr lang="en-US" sz="19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</a:t>
            </a: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poms</a:t>
            </a:r>
            <a:endParaRPr lang="en-US" sz="19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</a:p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finished with first prototype, bring over your virus to the biofilms for testing! Not perfect? </a:t>
            </a: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adjustments!</a:t>
            </a:r>
          </a:p>
        </p:txBody>
      </p:sp>
      <p:pic>
        <p:nvPicPr>
          <p:cNvPr id="1026" name="Picture 2" descr="Image result for foam cubes">
            <a:extLst>
              <a:ext uri="{FF2B5EF4-FFF2-40B4-BE49-F238E27FC236}">
                <a16:creationId xmlns:a16="http://schemas.microsoft.com/office/drawing/2014/main" id="{C5FEBEBD-C600-4DA4-BC41-37EBDA0B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43" y="624985"/>
            <a:ext cx="1634183" cy="15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ft velcro">
            <a:extLst>
              <a:ext uri="{FF2B5EF4-FFF2-40B4-BE49-F238E27FC236}">
                <a16:creationId xmlns:a16="http://schemas.microsoft.com/office/drawing/2014/main" id="{DEA89597-1F24-4C9C-AFDB-22334742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46" y="2251660"/>
            <a:ext cx="2299854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ouble sided tape">
            <a:extLst>
              <a:ext uri="{FF2B5EF4-FFF2-40B4-BE49-F238E27FC236}">
                <a16:creationId xmlns:a16="http://schemas.microsoft.com/office/drawing/2014/main" id="{F3F594C0-BC42-479E-BEF1-BBBD3578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73" y="590648"/>
            <a:ext cx="1494530" cy="1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">
            <a:extLst>
              <a:ext uri="{FF2B5EF4-FFF2-40B4-BE49-F238E27FC236}">
                <a16:creationId xmlns:a16="http://schemas.microsoft.com/office/drawing/2014/main" id="{477118E2-C84E-4D3B-966B-E7E8F19D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73" y="3848858"/>
            <a:ext cx="1609177" cy="10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C6C8-7A5D-4A40-A04F-BFBEFC343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058" y="2235681"/>
            <a:ext cx="2542571" cy="19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1D1-D033-44A6-8155-38761FEB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4" y="109379"/>
            <a:ext cx="6447501" cy="9906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202-D713-487D-B4C9-1004270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604679"/>
            <a:ext cx="8662051" cy="447730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Okay, 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it’s time to 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your solution! Pick a name for your virus &amp; write it on whiteboard!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need to present the following items to the group.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Brainstorming Process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Prototype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Iteration (changes to first prototype)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Design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from Testing (which biofilms did infect best?)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 for the Future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0">
              <a:buNone/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1F7B-E3C7-4F8C-A5CB-C932EF76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your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868C-21AC-4089-BA16-A8104CF2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082842"/>
            <a:ext cx="8144932" cy="344818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order to isolate the fittest phage to destroy our biofilm, we need to pick the one that can survive &amp; reproduce with multiple different bacterial hosts.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find this fantastic phage, we will follow the same procedure that scientists use to pick their phages!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8125F3-464F-4C0B-BFF3-5D2788196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476278"/>
              </p:ext>
            </p:extLst>
          </p:nvPr>
        </p:nvGraphicFramePr>
        <p:xfrm>
          <a:off x="3078069" y="2806932"/>
          <a:ext cx="3317060" cy="224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23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F076-9005-4A4B-8772-15137002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AE8C-FA09-4405-8081-73B08F90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23319"/>
            <a:ext cx="8094132" cy="386766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your groupmates, answer the reflection questions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your model meet your criteria and constraints? Why/why not?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make any changes to your model after testing?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what ways was your design successful? What helped to make it successful?</a:t>
            </a:r>
          </a:p>
          <a:p>
            <a:pPr lvl="1"/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what ways could your design be improved?</a:t>
            </a:r>
          </a:p>
        </p:txBody>
      </p:sp>
    </p:spTree>
    <p:extLst>
      <p:ext uri="{BB962C8B-B14F-4D97-AF65-F5344CB8AC3E}">
        <p14:creationId xmlns:p14="http://schemas.microsoft.com/office/powerpoint/2010/main" val="125825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9F2F-2786-44F2-85D7-590CCF49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702" y="1445751"/>
            <a:ext cx="3125598" cy="2251997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Bacteriophage Builder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C505C-194B-4E90-82B8-D1BBA113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6" y="3104010"/>
            <a:ext cx="1973617" cy="1817627"/>
          </a:xfrm>
          <a:prstGeom prst="rect">
            <a:avLst/>
          </a:prstGeom>
        </p:spPr>
      </p:pic>
      <p:pic>
        <p:nvPicPr>
          <p:cNvPr id="7174" name="Picture 6" descr="Image result for cartoon cell">
            <a:extLst>
              <a:ext uri="{FF2B5EF4-FFF2-40B4-BE49-F238E27FC236}">
                <a16:creationId xmlns:a16="http://schemas.microsoft.com/office/drawing/2014/main" id="{CD1BFD53-38BE-478D-BBD1-B4C19148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7191" y="295967"/>
            <a:ext cx="3563276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rtoon dotted line">
            <a:extLst>
              <a:ext uri="{FF2B5EF4-FFF2-40B4-BE49-F238E27FC236}">
                <a16:creationId xmlns:a16="http://schemas.microsoft.com/office/drawing/2014/main" id="{13775064-8DC6-4356-805C-AA087C2A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6801">
            <a:off x="2004694" y="2626152"/>
            <a:ext cx="3226580" cy="9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7A87-48E7-4DCF-89A6-2EFC2D7A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First: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of a time when you were sick…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C061-7427-48B0-85AA-578EA21D8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442"/>
            <a:ext cx="6963610" cy="291058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Sit in groups of 3-4 people </a:t>
            </a:r>
          </a:p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Grab a worksheet and pen/pencil</a:t>
            </a:r>
          </a:p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On the paper:</a:t>
            </a:r>
          </a:p>
          <a:p>
            <a:pPr lvl="1">
              <a:buClrTx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a time when you were sick. How did you feel?</a:t>
            </a:r>
          </a:p>
          <a:p>
            <a:pPr lvl="1">
              <a:buClrTx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caused you to feel sick?</a:t>
            </a:r>
          </a:p>
          <a:p>
            <a:pPr lvl="1">
              <a:buClrTx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 on the paper what you think the cause of your sickness looked like.</a:t>
            </a:r>
          </a:p>
          <a:p>
            <a:pPr lvl="1"/>
            <a:endParaRPr lang="en-US" sz="19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3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7390-BE2A-449B-B49C-4F6438CB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6" y="235677"/>
            <a:ext cx="3152284" cy="1031706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causes sickness?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1501-5828-4D97-9FD2-97507F39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6" y="1381302"/>
            <a:ext cx="3484793" cy="3393518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PATHOGENS!</a:t>
            </a:r>
          </a:p>
          <a:p>
            <a:pPr lvl="1">
              <a:buClrTx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Viruses</a:t>
            </a:r>
          </a:p>
          <a:p>
            <a:pPr lvl="1">
              <a:buClrTx/>
            </a:pPr>
            <a:r>
              <a:rPr lang="en-US" sz="195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Bacteria</a:t>
            </a:r>
            <a:endParaRPr lang="en-US" sz="19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</a:pPr>
            <a:r>
              <a:rPr lang="en-US" sz="195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Parasites</a:t>
            </a:r>
          </a:p>
          <a:p>
            <a:pPr lvl="1">
              <a:buClrTx/>
            </a:pPr>
            <a:endParaRPr 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 will be focusing on </a:t>
            </a: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viruses</a:t>
            </a: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bacteria</a:t>
            </a:r>
            <a:endParaRPr 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D398E80-BCAF-4569-9A31-CF6C12D1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27" y="998453"/>
            <a:ext cx="2063411" cy="10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 coli">
            <a:extLst>
              <a:ext uri="{FF2B5EF4-FFF2-40B4-BE49-F238E27FC236}">
                <a16:creationId xmlns:a16="http://schemas.microsoft.com/office/drawing/2014/main" id="{06D8F03A-F5EC-4373-972A-BC223555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91" y="998452"/>
            <a:ext cx="1900259" cy="10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thletes foot fungus">
            <a:extLst>
              <a:ext uri="{FF2B5EF4-FFF2-40B4-BE49-F238E27FC236}">
                <a16:creationId xmlns:a16="http://schemas.microsoft.com/office/drawing/2014/main" id="{0A5084EF-1CF9-4C6E-9F55-338925C3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12" y="2724517"/>
            <a:ext cx="1894038" cy="14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apeworm">
            <a:extLst>
              <a:ext uri="{FF2B5EF4-FFF2-40B4-BE49-F238E27FC236}">
                <a16:creationId xmlns:a16="http://schemas.microsoft.com/office/drawing/2014/main" id="{100B4BF3-7439-497B-9F15-3121FF40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01" y="2724517"/>
            <a:ext cx="1894040" cy="14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1D1-D033-44A6-8155-38761FEB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96" y="615342"/>
            <a:ext cx="6447501" cy="697505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all Viruses are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202-D713-487D-B4C9-1004270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86" y="964095"/>
            <a:ext cx="7490197" cy="422723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000" b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Bacteriophages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viruses that infect 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harmful bacteria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Phages can be used to disrupt or kill 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biofilms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made by 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bacteria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C37CFA3-4767-4EDD-8396-9A37855449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7377" y="2590548"/>
            <a:ext cx="3978827" cy="22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1D1-D033-44A6-8155-38761FEB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4" y="109379"/>
            <a:ext cx="6447501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202-D713-487D-B4C9-1004270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756351"/>
            <a:ext cx="5459869" cy="458665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your paper, define the problem in your own words based on what you saw in the video</a:t>
            </a:r>
            <a:b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“____ need a way to ____ in order to ___.”</a:t>
            </a:r>
            <a:endParaRPr lang="en-US" sz="2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endParaRPr lang="en-US" sz="21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Problem: </a:t>
            </a:r>
            <a:r>
              <a:rPr lang="en-US" sz="2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</a:t>
            </a: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way to engineer viruses to infect as many bacteria as possible in order to eliminate harmful biofilms from water filters</a:t>
            </a:r>
          </a:p>
          <a:p>
            <a:endParaRPr lang="en-US" sz="21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Image result for bacteriophage">
            <a:extLst>
              <a:ext uri="{FF2B5EF4-FFF2-40B4-BE49-F238E27FC236}">
                <a16:creationId xmlns:a16="http://schemas.microsoft.com/office/drawing/2014/main" id="{60DCAC6D-707A-42C3-9066-FC828A67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03" y="848228"/>
            <a:ext cx="2673857" cy="31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07A-036D-4B3C-B911-80300E19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9109"/>
            <a:ext cx="8520600" cy="5727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4821-E9C9-4457-A784-D7DA07C0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952501"/>
            <a:ext cx="5229886" cy="4190999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have access to these materials to build your virus in only 15 min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foam cubes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Styrofoam balls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 Velcro 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spiky Velcro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toothpicks</a:t>
            </a: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double-sided tape</a:t>
            </a:r>
            <a:endParaRPr lang="en-US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fuzzy </a:t>
            </a:r>
            <a:r>
              <a:rPr lang="en-US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poms</a:t>
            </a: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</a:p>
        </p:txBody>
      </p:sp>
      <p:pic>
        <p:nvPicPr>
          <p:cNvPr id="1026" name="Picture 2" descr="Image result for foam cubes">
            <a:extLst>
              <a:ext uri="{FF2B5EF4-FFF2-40B4-BE49-F238E27FC236}">
                <a16:creationId xmlns:a16="http://schemas.microsoft.com/office/drawing/2014/main" id="{C5FEBEBD-C600-4DA4-BC41-37EBDA0B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62" y="485818"/>
            <a:ext cx="1634183" cy="15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ft velcro">
            <a:extLst>
              <a:ext uri="{FF2B5EF4-FFF2-40B4-BE49-F238E27FC236}">
                <a16:creationId xmlns:a16="http://schemas.microsoft.com/office/drawing/2014/main" id="{DEA89597-1F24-4C9C-AFDB-22334742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40" y="2159231"/>
            <a:ext cx="2299854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ouble sided tape">
            <a:extLst>
              <a:ext uri="{FF2B5EF4-FFF2-40B4-BE49-F238E27FC236}">
                <a16:creationId xmlns:a16="http://schemas.microsoft.com/office/drawing/2014/main" id="{F3F594C0-BC42-479E-BEF1-BBBD3578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21" y="534722"/>
            <a:ext cx="1494530" cy="1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">
            <a:extLst>
              <a:ext uri="{FF2B5EF4-FFF2-40B4-BE49-F238E27FC236}">
                <a16:creationId xmlns:a16="http://schemas.microsoft.com/office/drawing/2014/main" id="{477118E2-C84E-4D3B-966B-E7E8F19D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73" y="3660240"/>
            <a:ext cx="1609177" cy="10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C6C8-7A5D-4A40-A04F-BFBEFC343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4780" y="2388694"/>
            <a:ext cx="2542571" cy="19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01D1-D033-44A6-8155-38761FEB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4" y="109379"/>
            <a:ext cx="6447501" cy="9906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Criteria &amp;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202-D713-487D-B4C9-1004270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556846"/>
            <a:ext cx="8936182" cy="458665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your paper, identify at least TWO </a:t>
            </a:r>
            <a:r>
              <a:rPr lang="en-US" sz="20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</a:t>
            </a:r>
            <a:r>
              <a:rPr lang="en-US" sz="21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100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“Our design must be able to ___.”</a:t>
            </a:r>
            <a:endParaRPr lang="en-US" sz="2000" u="sng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Think: how will you know your design is </a:t>
            </a:r>
            <a: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successful?</a:t>
            </a:r>
            <a:b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 When building a ladder, one criteria is that it reaches at least 10 feet high. </a:t>
            </a:r>
            <a:b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95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95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9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Tx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your paper, identify at least TWO </a:t>
            </a:r>
            <a:r>
              <a:rPr lang="en-US" sz="20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constraints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“When building our design, we are limited by __.”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Think: what </a:t>
            </a:r>
            <a: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limitations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there on your design?</a:t>
            </a:r>
            <a:b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 When building a ladder, I’m limited to using only the materials from my garage.</a:t>
            </a: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10FF9-E411-47B0-B7AD-CCE8EFBCF010}"/>
              </a:ext>
            </a:extLst>
          </p:cNvPr>
          <p:cNvSpPr txBox="1"/>
          <p:nvPr/>
        </p:nvSpPr>
        <p:spPr>
          <a:xfrm>
            <a:off x="7280032" y="4935751"/>
            <a:ext cx="304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B7B7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from Wikipedia commons</a:t>
            </a:r>
            <a:endParaRPr lang="en-US" sz="900" dirty="0">
              <a:solidFill>
                <a:srgbClr val="B7B7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7290F-F6B9-42CE-99C3-796568CFC2AC}"/>
              </a:ext>
            </a:extLst>
          </p:cNvPr>
          <p:cNvSpPr txBox="1"/>
          <p:nvPr/>
        </p:nvSpPr>
        <p:spPr>
          <a:xfrm>
            <a:off x="1898702" y="2217807"/>
            <a:ext cx="777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able to attach to at least 10 bacteria cells; </a:t>
            </a:r>
            <a:b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able to attach to at least 3 types of bacteria;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62CC9-0BDA-4A3F-ADEE-5CE39A4B82A1}"/>
              </a:ext>
            </a:extLst>
          </p:cNvPr>
          <p:cNvSpPr txBox="1"/>
          <p:nvPr/>
        </p:nvSpPr>
        <p:spPr>
          <a:xfrm>
            <a:off x="1898702" y="4326235"/>
            <a:ext cx="777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limited by amount of time (15 min.) </a:t>
            </a:r>
            <a:b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limited by size of the virus</a:t>
            </a:r>
          </a:p>
        </p:txBody>
      </p:sp>
    </p:spTree>
    <p:extLst>
      <p:ext uri="{BB962C8B-B14F-4D97-AF65-F5344CB8AC3E}">
        <p14:creationId xmlns:p14="http://schemas.microsoft.com/office/powerpoint/2010/main" val="13996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5008-6DD8-4F73-9E3A-32AA5803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quick note: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models are not to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A59B-134A-48F9-9F3A-4C9EAEA0F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475" y="1447800"/>
            <a:ext cx="3352803" cy="35230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models you are making do not accurately represent the size difference between bacteria and phages. 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hages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much smaller than the bacteria they infect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this would make it difficult for you to engineer in this activity, so the size difference is switched.</a:t>
            </a:r>
          </a:p>
        </p:txBody>
      </p:sp>
      <p:pic>
        <p:nvPicPr>
          <p:cNvPr id="1026" name="Picture 2" descr="Image result for bacteria">
            <a:extLst>
              <a:ext uri="{FF2B5EF4-FFF2-40B4-BE49-F238E27FC236}">
                <a16:creationId xmlns:a16="http://schemas.microsoft.com/office/drawing/2014/main" id="{99C8B796-C3EB-42BC-84F8-2849DBE2E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r="5534"/>
          <a:stretch/>
        </p:blipFill>
        <p:spPr bwMode="auto">
          <a:xfrm>
            <a:off x="508000" y="1619499"/>
            <a:ext cx="4089631" cy="29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488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801</Words>
  <Application>Microsoft Office PowerPoint</Application>
  <PresentationFormat>On-screen Show (16:9)</PresentationFormat>
  <Paragraphs>99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Open Sans</vt:lpstr>
      <vt:lpstr>Arial</vt:lpstr>
      <vt:lpstr>Simple Light</vt:lpstr>
      <vt:lpstr>PowerPoint Presentation</vt:lpstr>
      <vt:lpstr>Bacteriophage Builder</vt:lpstr>
      <vt:lpstr>Do First: Think of a time when you were sick…</vt:lpstr>
      <vt:lpstr>What causes sickness?</vt:lpstr>
      <vt:lpstr>Not all Viruses are bad!</vt:lpstr>
      <vt:lpstr>Define the Problem</vt:lpstr>
      <vt:lpstr>Building Materials</vt:lpstr>
      <vt:lpstr>Identify Criteria &amp; Constraints</vt:lpstr>
      <vt:lpstr>A quick note: These models are not to scale</vt:lpstr>
      <vt:lpstr>What is a nanometer?</vt:lpstr>
      <vt:lpstr>Brainstorm Design</vt:lpstr>
      <vt:lpstr>Maker Time!</vt:lpstr>
      <vt:lpstr>Communicate Solution</vt:lpstr>
      <vt:lpstr>Test your Solution</vt:lpstr>
      <vt:lpstr>Reflection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Zain Iqbal</cp:lastModifiedBy>
  <cp:revision>10</cp:revision>
  <dcterms:modified xsi:type="dcterms:W3CDTF">2020-10-12T16:24:48Z</dcterms:modified>
</cp:coreProperties>
</file>