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30" r:id="rId4"/>
  </p:sldMasterIdLst>
  <p:notesMasterIdLst>
    <p:notesMasterId r:id="rId13"/>
  </p:notesMasterIdLst>
  <p:handoutMasterIdLst>
    <p:handoutMasterId r:id="rId14"/>
  </p:handoutMasterIdLst>
  <p:sldIdLst>
    <p:sldId id="271" r:id="rId5"/>
    <p:sldId id="265" r:id="rId6"/>
    <p:sldId id="259" r:id="rId7"/>
    <p:sldId id="268" r:id="rId8"/>
    <p:sldId id="269" r:id="rId9"/>
    <p:sldId id="261" r:id="rId10"/>
    <p:sldId id="27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99FF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91" autoAdjust="0"/>
  </p:normalViewPr>
  <p:slideViewPr>
    <p:cSldViewPr snapToGrid="0" snapToObjects="1">
      <p:cViewPr varScale="1">
        <p:scale>
          <a:sx n="70" d="100"/>
          <a:sy n="70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*If you know someone with breast cancer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*Know what breast cancer is 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*Why cancer develops in the body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 custT="1"/>
      <dgm:spPr/>
      <dgm:t>
        <a:bodyPr anchor="ctr"/>
        <a:lstStyle/>
        <a:p>
          <a:pPr algn="ctr"/>
          <a:r>
            <a: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Carbon nanotubes hold outstanding properties such as </a:t>
          </a:r>
          <a:r>
            <a:rPr lang="en-US" sz="18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electrical </a:t>
          </a:r>
          <a:r>
            <a: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</a:t>
          </a:r>
          <a:r>
            <a:rPr lang="en-US" sz="18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thermal conductivity</a:t>
          </a:r>
          <a:endParaRPr lang="en-US" sz="18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2000"/>
        </a:p>
      </dgm:t>
    </dgm:pt>
    <dgm:pt modelId="{808B76D0-8EC7-469A-93AC-7A6017188A9D}" type="sibTrans" cxnId="{C5E94186-9CB6-4C42-92B3-C546CC53A7B9}">
      <dgm:prSet custT="1"/>
      <dgm:spPr/>
      <dgm:t>
        <a:bodyPr/>
        <a:lstStyle/>
        <a:p>
          <a:endParaRPr lang="en-US" sz="2000" dirty="0"/>
        </a:p>
      </dgm:t>
    </dgm:pt>
    <dgm:pt modelId="{4E8D2E69-0173-4BD3-B96A-7A9C5DD12B47}">
      <dgm:prSet custT="1"/>
      <dgm:spPr>
        <a:solidFill>
          <a:schemeClr val="accent3">
            <a:lumMod val="75000"/>
          </a:schemeClr>
        </a:solidFill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Doctors are able to detect breast cancer in patients due to carbon nanotubes optical properties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2000"/>
        </a:p>
      </dgm:t>
    </dgm:pt>
    <dgm:pt modelId="{FEF1E80E-8A9E-4B0A-817C-2A4CFDCF3FB2}" type="sibTrans" cxnId="{0F866C41-EB5F-47BD-A2CD-A58671F15B67}">
      <dgm:prSet custT="1"/>
      <dgm:spPr/>
      <dgm:t>
        <a:bodyPr/>
        <a:lstStyle/>
        <a:p>
          <a:endParaRPr lang="en-US" sz="2000" dirty="0"/>
        </a:p>
      </dgm:t>
    </dgm:pt>
    <dgm:pt modelId="{76D56F19-2708-49DB-8F92-D8AC45F23A9A}">
      <dgm:prSet custT="1"/>
      <dgm:spPr>
        <a:solidFill>
          <a:schemeClr val="accent4">
            <a:lumMod val="50000"/>
          </a:schemeClr>
        </a:solidFill>
      </dgm:spPr>
      <dgm:t>
        <a:bodyPr anchor="ctr"/>
        <a:lstStyle/>
        <a:p>
          <a:r>
            <a: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connection of the two may lead to a promising future in  curing breast cancer!</a:t>
          </a:r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 sz="2000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 sz="2000"/>
        </a:p>
      </dgm:t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CA60E-213E-7B4B-B9DE-D89D137D3DA9}" type="pres">
      <dgm:prSet presAssocID="{AAC263CB-8256-4B03-92FE-1622698FB3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14F2-E001-9048-99B0-C46EAB1CEAC1}" type="pres">
      <dgm:prSet presAssocID="{808B76D0-8EC7-469A-93AC-7A6017188A9D}" presName="sibTrans" presStyleLbl="sibTrans1D1" presStyleIdx="0" presStyleCnt="2"/>
      <dgm:spPr/>
      <dgm:t>
        <a:bodyPr/>
        <a:lstStyle/>
        <a:p>
          <a:endParaRPr lang="en-US"/>
        </a:p>
      </dgm:t>
    </dgm:pt>
    <dgm:pt modelId="{DBF0B936-C069-4B45-92D0-BC84490381D7}" type="pres">
      <dgm:prSet presAssocID="{808B76D0-8EC7-469A-93AC-7A6017188A9D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1FC37317-8B75-7A4E-B46A-6C6A45F69C67}" type="pres">
      <dgm:prSet presAssocID="{4E8D2E69-0173-4BD3-B96A-7A9C5DD12B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41774-D280-DD46-9C9B-33FE253D22FC}" type="pres">
      <dgm:prSet presAssocID="{FEF1E80E-8A9E-4B0A-817C-2A4CFDCF3FB2}" presName="sibTrans" presStyleLbl="sibTrans1D1" presStyleIdx="1" presStyleCnt="2"/>
      <dgm:spPr/>
      <dgm:t>
        <a:bodyPr/>
        <a:lstStyle/>
        <a:p>
          <a:endParaRPr lang="en-US"/>
        </a:p>
      </dgm:t>
    </dgm:pt>
    <dgm:pt modelId="{B4080084-7793-E342-92FE-F348EAFF157C}" type="pres">
      <dgm:prSet presAssocID="{FEF1E80E-8A9E-4B0A-817C-2A4CFDCF3FB2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D42A6699-F599-8045-897A-5A654DF673C0}" type="pres">
      <dgm:prSet presAssocID="{76D56F19-2708-49DB-8F92-D8AC45F23A9A}" presName="node" presStyleLbl="node1" presStyleIdx="2" presStyleCnt="3" custLinFactNeighborX="54519" custLinFactNeighborY="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5BCD7-BEFD-2B4A-857D-4205F1F546BF}" type="presOf" srcId="{AAC263CB-8256-4B03-92FE-1622698FB3E9}" destId="{591CA60E-213E-7B4B-B9DE-D89D137D3DA9}" srcOrd="0" destOrd="0" presId="urn:microsoft.com/office/officeart/2016/7/layout/RepeatingBendingProcessNew"/>
    <dgm:cxn modelId="{E8FDC109-B482-B84E-95EE-92A52C5C47F4}" type="presOf" srcId="{76D56F19-2708-49DB-8F92-D8AC45F23A9A}" destId="{D42A6699-F599-8045-897A-5A654DF673C0}" srcOrd="0" destOrd="0" presId="urn:microsoft.com/office/officeart/2016/7/layout/RepeatingBendingProcessNew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6CE97453-8862-AD4C-A88F-D046002A23EE}" type="presOf" srcId="{FEF1E80E-8A9E-4B0A-817C-2A4CFDCF3FB2}" destId="{B4080084-7793-E342-92FE-F348EAFF157C}" srcOrd="1" destOrd="0" presId="urn:microsoft.com/office/officeart/2016/7/layout/RepeatingBendingProcessNew"/>
    <dgm:cxn modelId="{A9B54F08-706D-074E-8E9A-EBFEEAA22FAA}" type="presOf" srcId="{808B76D0-8EC7-469A-93AC-7A6017188A9D}" destId="{DBF0B936-C069-4B45-92D0-BC84490381D7}" srcOrd="1" destOrd="0" presId="urn:microsoft.com/office/officeart/2016/7/layout/RepeatingBendingProcessNew"/>
    <dgm:cxn modelId="{00653E19-B8E7-A740-A472-1977092F60A0}" type="presOf" srcId="{4E8D2E69-0173-4BD3-B96A-7A9C5DD12B47}" destId="{1FC37317-8B75-7A4E-B46A-6C6A45F69C67}" srcOrd="0" destOrd="0" presId="urn:microsoft.com/office/officeart/2016/7/layout/RepeatingBendingProcessNew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32E90211-17E0-4DDF-9274-DD3E46D811B8}" srcId="{D4503D04-C97E-4622-AE07-D0307CB3B4CA}" destId="{76D56F19-2708-49DB-8F92-D8AC45F23A9A}" srcOrd="2" destOrd="0" parTransId="{9D5610C2-0A12-494A-AC46-8DD17C08B09F}" sibTransId="{EC8965A1-F755-4945-8AAC-DCF1F68F011E}"/>
    <dgm:cxn modelId="{66512605-B992-8044-B3E6-E4EF4B6992BD}" type="presOf" srcId="{FEF1E80E-8A9E-4B0A-817C-2A4CFDCF3FB2}" destId="{DD741774-D280-DD46-9C9B-33FE253D22FC}" srcOrd="0" destOrd="0" presId="urn:microsoft.com/office/officeart/2016/7/layout/RepeatingBendingProcessNew"/>
    <dgm:cxn modelId="{670470FF-28F5-8747-80CB-D5309335BE4E}" type="presOf" srcId="{808B76D0-8EC7-469A-93AC-7A6017188A9D}" destId="{0B9714F2-E001-9048-99B0-C46EAB1CEAC1}" srcOrd="0" destOrd="0" presId="urn:microsoft.com/office/officeart/2016/7/layout/RepeatingBendingProcessNew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54EC6AF8-8601-FB4F-A2D0-DB03BBC973B1}" type="presParOf" srcId="{C7117AA3-29D3-A641-A58D-533CC172901B}" destId="{591CA60E-213E-7B4B-B9DE-D89D137D3DA9}" srcOrd="0" destOrd="0" presId="urn:microsoft.com/office/officeart/2016/7/layout/RepeatingBendingProcessNew"/>
    <dgm:cxn modelId="{6386B277-0B98-3845-B375-656F6843D11A}" type="presParOf" srcId="{C7117AA3-29D3-A641-A58D-533CC172901B}" destId="{0B9714F2-E001-9048-99B0-C46EAB1CEAC1}" srcOrd="1" destOrd="0" presId="urn:microsoft.com/office/officeart/2016/7/layout/RepeatingBendingProcessNew"/>
    <dgm:cxn modelId="{76384253-4A53-B443-80FD-2EF068156A86}" type="presParOf" srcId="{0B9714F2-E001-9048-99B0-C46EAB1CEAC1}" destId="{DBF0B936-C069-4B45-92D0-BC84490381D7}" srcOrd="0" destOrd="0" presId="urn:microsoft.com/office/officeart/2016/7/layout/RepeatingBendingProcessNew"/>
    <dgm:cxn modelId="{E8588933-DC2A-1949-97A0-149E024060BF}" type="presParOf" srcId="{C7117AA3-29D3-A641-A58D-533CC172901B}" destId="{1FC37317-8B75-7A4E-B46A-6C6A45F69C67}" srcOrd="2" destOrd="0" presId="urn:microsoft.com/office/officeart/2016/7/layout/RepeatingBendingProcessNew"/>
    <dgm:cxn modelId="{AC78AD39-C148-BB4D-98EA-D6CD0C26FBA7}" type="presParOf" srcId="{C7117AA3-29D3-A641-A58D-533CC172901B}" destId="{DD741774-D280-DD46-9C9B-33FE253D22FC}" srcOrd="3" destOrd="0" presId="urn:microsoft.com/office/officeart/2016/7/layout/RepeatingBendingProcessNew"/>
    <dgm:cxn modelId="{9CE3DEE8-B926-6B48-99A6-61F253EB87DF}" type="presParOf" srcId="{DD741774-D280-DD46-9C9B-33FE253D22FC}" destId="{B4080084-7793-E342-92FE-F348EAFF157C}" srcOrd="0" destOrd="0" presId="urn:microsoft.com/office/officeart/2016/7/layout/RepeatingBendingProcessNew"/>
    <dgm:cxn modelId="{AA62AE45-F47E-C040-8561-C054B92C617C}" type="presParOf" srcId="{C7117AA3-29D3-A641-A58D-533CC172901B}" destId="{D42A6699-F599-8045-897A-5A654DF673C0}" srcOrd="4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*If you know someone with breast cancer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*Know what breast cancer is 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*Why cancer develops in the body</a:t>
          </a:r>
        </a:p>
      </dsp:txBody>
      <dsp:txXfrm>
        <a:off x="1030734" y="2231408"/>
        <a:ext cx="3685727" cy="89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14F2-E001-9048-99B0-C46EAB1CEAC1}">
      <dsp:nvSpPr>
        <dsp:cNvPr id="0" name=""/>
        <dsp:cNvSpPr/>
      </dsp:nvSpPr>
      <dsp:spPr>
        <a:xfrm>
          <a:off x="3999702" y="917628"/>
          <a:ext cx="707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762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335058" y="959657"/>
        <a:ext cx="36911" cy="7382"/>
      </dsp:txXfrm>
    </dsp:sp>
    <dsp:sp modelId="{591CA60E-213E-7B4B-B9DE-D89D137D3DA9}">
      <dsp:nvSpPr>
        <dsp:cNvPr id="0" name=""/>
        <dsp:cNvSpPr/>
      </dsp:nvSpPr>
      <dsp:spPr>
        <a:xfrm>
          <a:off x="791832" y="447"/>
          <a:ext cx="3209670" cy="19258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7277" tIns="165089" rIns="157277" bIns="16508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Carbon nanotubes hold outstanding properties such as </a:t>
          </a: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electrical </a:t>
          </a:r>
          <a:r>
            <a:rPr lang="en-US" sz="18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</a:t>
          </a: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thermal conductivity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91832" y="447"/>
        <a:ext cx="3209670" cy="1925802"/>
      </dsp:txXfrm>
    </dsp:sp>
    <dsp:sp modelId="{DD741774-D280-DD46-9C9B-33FE253D22FC}">
      <dsp:nvSpPr>
        <dsp:cNvPr id="0" name=""/>
        <dsp:cNvSpPr/>
      </dsp:nvSpPr>
      <dsp:spPr>
        <a:xfrm>
          <a:off x="4146547" y="1924449"/>
          <a:ext cx="2198014" cy="708071"/>
        </a:xfrm>
        <a:custGeom>
          <a:avLst/>
          <a:gdLst/>
          <a:ahLst/>
          <a:cxnLst/>
          <a:rect l="0" t="0" r="0" b="0"/>
          <a:pathLst>
            <a:path>
              <a:moveTo>
                <a:pt x="2198014" y="0"/>
              </a:moveTo>
              <a:lnTo>
                <a:pt x="2198014" y="371135"/>
              </a:lnTo>
              <a:lnTo>
                <a:pt x="0" y="371135"/>
              </a:lnTo>
              <a:lnTo>
                <a:pt x="0" y="70807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87584" y="2274794"/>
        <a:ext cx="115940" cy="7382"/>
      </dsp:txXfrm>
    </dsp:sp>
    <dsp:sp modelId="{1FC37317-8B75-7A4E-B46A-6C6A45F69C67}">
      <dsp:nvSpPr>
        <dsp:cNvPr id="0" name=""/>
        <dsp:cNvSpPr/>
      </dsp:nvSpPr>
      <dsp:spPr>
        <a:xfrm>
          <a:off x="4739726" y="447"/>
          <a:ext cx="3209670" cy="1925802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7277" tIns="165089" rIns="157277" bIns="16508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Doctors are able to detect breast cancer in patients due to carbon nanotubes optical properties</a:t>
          </a:r>
        </a:p>
      </dsp:txBody>
      <dsp:txXfrm>
        <a:off x="4739726" y="447"/>
        <a:ext cx="3209670" cy="1925802"/>
      </dsp:txXfrm>
    </dsp:sp>
    <dsp:sp modelId="{D42A6699-F599-8045-897A-5A654DF673C0}">
      <dsp:nvSpPr>
        <dsp:cNvPr id="0" name=""/>
        <dsp:cNvSpPr/>
      </dsp:nvSpPr>
      <dsp:spPr>
        <a:xfrm>
          <a:off x="2541712" y="2664920"/>
          <a:ext cx="3209670" cy="1925802"/>
        </a:xfrm>
        <a:prstGeom prst="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7277" tIns="165089" rIns="157277" bIns="16508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connection of the two may lead to a promising future in  curing breast cancer!</a:t>
          </a:r>
        </a:p>
      </dsp:txBody>
      <dsp:txXfrm>
        <a:off x="2541712" y="2664920"/>
        <a:ext cx="3209670" cy="1925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68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47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01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62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32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49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4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2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73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8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69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610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5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eUANxFVXKc" TargetMode="Externa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TCknMmsfA98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99" y="1438380"/>
            <a:ext cx="10198803" cy="1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New and Improved Nanotube- Fighting Breast Cancer</a:t>
            </a:r>
            <a:endParaRPr sz="2133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92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6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your Hand!!</a:t>
            </a:r>
          </a:p>
        </p:txBody>
      </p:sp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26017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 descr="student looking into microscope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8" name="Picture 17" descr="students raising hands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sp>
        <p:nvSpPr>
          <p:cNvPr id="3" name="AutoShape 2" descr="Image result for breast can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61" y="160868"/>
            <a:ext cx="2006939" cy="2778854"/>
          </a:xfrm>
          <a:prstGeom prst="rect">
            <a:avLst/>
          </a:prstGeom>
        </p:spPr>
      </p:pic>
      <p:pic>
        <p:nvPicPr>
          <p:cNvPr id="8" name="IeUANxFVXKc"/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8252883" y="3054356"/>
            <a:ext cx="3638020" cy="3402984"/>
          </a:xfrm>
          <a:prstGeom prst="rect">
            <a:avLst/>
          </a:prstGeom>
        </p:spPr>
      </p:pic>
      <p:pic>
        <p:nvPicPr>
          <p:cNvPr id="13" name="Google Shape;6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203" y="6341312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-156754"/>
            <a:ext cx="3571388" cy="6554165"/>
          </a:xfrm>
        </p:spPr>
        <p:txBody>
          <a:bodyPr anchor="ctr">
            <a:normAutofit/>
          </a:bodyPr>
          <a:lstStyle/>
          <a:p>
            <a:r>
              <a:rPr lang="en-US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Breast cancer</a:t>
            </a: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is known as the uncontrolled growth of breast cells. 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Pie chart of the percentage of cancer incident cases by cancer type for females in Massachusetts, 2009-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1201"/>
            <a:ext cx="8092227" cy="59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4949" y="243523"/>
            <a:ext cx="1058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Breast Cancer? </a:t>
            </a:r>
          </a:p>
        </p:txBody>
      </p:sp>
      <p:pic>
        <p:nvPicPr>
          <p:cNvPr id="9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3" y="6128737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58" y="375694"/>
            <a:ext cx="6138952" cy="9494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Thumbs up or Thumbs!!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62" y="1044483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ever heard of a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nanotube? Do you know how they are used?</a:t>
            </a:r>
          </a:p>
        </p:txBody>
      </p:sp>
      <p:pic>
        <p:nvPicPr>
          <p:cNvPr id="3074" name="Picture 2" descr="Image result for thumbs up thumbs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35" y="566056"/>
            <a:ext cx="36004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3D carbon nano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3D carbon nano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43" y="2864228"/>
            <a:ext cx="4322218" cy="28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3" y="6215411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35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3" y="526870"/>
            <a:ext cx="9254894" cy="84473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Carbon Nanotubes?</a:t>
            </a:r>
            <a:b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b="1" dirty="0">
              <a:solidFill>
                <a:srgbClr val="3399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3" y="949235"/>
            <a:ext cx="9905998" cy="49236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nanotubes are cylindrical molecules that consist of rolled-up sheets of graphene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biomedical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 in a variety of applications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1174" y="6026535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1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362098"/>
            <a:ext cx="8655605" cy="11377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What’s the Big Connection?</a:t>
            </a:r>
            <a:endParaRPr lang="en-US" sz="3200" dirty="0">
              <a:solidFill>
                <a:srgbClr val="3399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ontent Placeholder 2" descr="Icon SmartArt graphic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263752"/>
              </p:ext>
            </p:extLst>
          </p:nvPr>
        </p:nvGraphicFramePr>
        <p:xfrm>
          <a:off x="3450771" y="1431554"/>
          <a:ext cx="8741229" cy="459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tudents observing science experiment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85" y="201167"/>
            <a:ext cx="3046210" cy="2487604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Picture 3" descr="student wearing goggles pouring something into a beaker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85" y="2852057"/>
            <a:ext cx="3046210" cy="2868604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6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3203" y="6081624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10" y="169817"/>
            <a:ext cx="9905998" cy="1240972"/>
          </a:xfrm>
        </p:spPr>
        <p:txBody>
          <a:bodyPr/>
          <a:lstStyle/>
          <a:p>
            <a: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you recall about </a:t>
            </a:r>
            <a:r>
              <a:rPr lang="en-US" sz="3200" b="1" dirty="0" smtClean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conductivity</a:t>
            </a:r>
            <a:r>
              <a:rPr lang="en-US" sz="3200" b="1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TCknMmsfA9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550" y="970776"/>
            <a:ext cx="8347075" cy="4695825"/>
          </a:xfrm>
          <a:prstGeom prst="rect">
            <a:avLst/>
          </a:prstGeom>
        </p:spPr>
      </p:pic>
      <p:pic>
        <p:nvPicPr>
          <p:cNvPr id="5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3" y="6201367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06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609601"/>
            <a:ext cx="9656526" cy="3577388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solidFill>
                  <a:srgbClr val="3399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Let's Get Started!!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203" y="6201367"/>
            <a:ext cx="11785595" cy="53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8A8D6-033A-472B-8BEB-63B8F7C284E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0</TotalTime>
  <Words>162</Words>
  <Application>Microsoft Office PowerPoint</Application>
  <PresentationFormat>Widescreen</PresentationFormat>
  <Paragraphs>23</Paragraphs>
  <Slides>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Simple Light</vt:lpstr>
      <vt:lpstr>PowerPoint Presentation</vt:lpstr>
      <vt:lpstr>Raise your Hand!!</vt:lpstr>
      <vt:lpstr>Breast cancer is known as the uncontrolled growth of breast cells. </vt:lpstr>
      <vt:lpstr>Thumbs up or Thumbs!!</vt:lpstr>
      <vt:lpstr>What are Carbon Nanotubes? </vt:lpstr>
      <vt:lpstr>So What’s the Big Connection?</vt:lpstr>
      <vt:lpstr>What can you recall about conductivity?</vt:lpstr>
      <vt:lpstr>Let's Get Started!!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2019-10-25T05:20:15Z</dcterms:created>
  <dcterms:modified xsi:type="dcterms:W3CDTF">2020-09-14T16:13:41Z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