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22"/>
  </p:notesMasterIdLst>
  <p:sldIdLst>
    <p:sldId id="277" r:id="rId3"/>
    <p:sldId id="256" r:id="rId4"/>
    <p:sldId id="274" r:id="rId5"/>
    <p:sldId id="272" r:id="rId6"/>
    <p:sldId id="273" r:id="rId7"/>
    <p:sldId id="262" r:id="rId8"/>
    <p:sldId id="260" r:id="rId9"/>
    <p:sldId id="257" r:id="rId10"/>
    <p:sldId id="258" r:id="rId11"/>
    <p:sldId id="259" r:id="rId12"/>
    <p:sldId id="263" r:id="rId13"/>
    <p:sldId id="261" r:id="rId14"/>
    <p:sldId id="264" r:id="rId15"/>
    <p:sldId id="269" r:id="rId16"/>
    <p:sldId id="266" r:id="rId17"/>
    <p:sldId id="267" r:id="rId18"/>
    <p:sldId id="270" r:id="rId19"/>
    <p:sldId id="268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6"/>
    <p:restoredTop sz="94605"/>
  </p:normalViewPr>
  <p:slideViewPr>
    <p:cSldViewPr snapToGrid="0" snapToObjects="1">
      <p:cViewPr varScale="1">
        <p:scale>
          <a:sx n="73" d="100"/>
          <a:sy n="73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E4BA6-9B40-4EEB-812A-6C5C50A0BF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A48F22-C988-4928-9975-C418F593A6DF}">
      <dgm:prSet/>
      <dgm:spPr/>
      <dgm:t>
        <a:bodyPr/>
        <a:lstStyle/>
        <a:p>
          <a:r>
            <a:rPr lang="en-US"/>
            <a:t>Gene therapy is under study to determine whether it could be used to treat disease. Current research is evaluating the safety of gene therapy; future studies will test whether it is an effective treatment option. </a:t>
          </a:r>
        </a:p>
      </dgm:t>
    </dgm:pt>
    <dgm:pt modelId="{7308B92D-F396-44F5-A6FC-D9E101AC2714}" type="parTrans" cxnId="{D996A26E-4CF3-4FB6-B3C7-1DD8D2AA4587}">
      <dgm:prSet/>
      <dgm:spPr/>
      <dgm:t>
        <a:bodyPr/>
        <a:lstStyle/>
        <a:p>
          <a:endParaRPr lang="en-US"/>
        </a:p>
      </dgm:t>
    </dgm:pt>
    <dgm:pt modelId="{0381CD5C-A745-42C8-B9F5-E3258D490119}" type="sibTrans" cxnId="{D996A26E-4CF3-4FB6-B3C7-1DD8D2AA4587}">
      <dgm:prSet/>
      <dgm:spPr/>
      <dgm:t>
        <a:bodyPr/>
        <a:lstStyle/>
        <a:p>
          <a:endParaRPr lang="en-US"/>
        </a:p>
      </dgm:t>
    </dgm:pt>
    <dgm:pt modelId="{49C1D099-B849-4EB5-80A0-476DA29ADBA0}">
      <dgm:prSet/>
      <dgm:spPr/>
      <dgm:t>
        <a:bodyPr/>
        <a:lstStyle/>
        <a:p>
          <a:r>
            <a:rPr lang="en-US" dirty="0"/>
            <a:t>Several studies have already shown that this approach can have very serious health risks, such as toxicity, inflammation, and cancer.</a:t>
          </a:r>
        </a:p>
      </dgm:t>
    </dgm:pt>
    <dgm:pt modelId="{2312BF45-E723-43EA-8DEF-9FCB2F5D6D08}" type="parTrans" cxnId="{BDAC04EC-52B3-4D37-AE55-25B50D71DB21}">
      <dgm:prSet/>
      <dgm:spPr/>
      <dgm:t>
        <a:bodyPr/>
        <a:lstStyle/>
        <a:p>
          <a:endParaRPr lang="en-US"/>
        </a:p>
      </dgm:t>
    </dgm:pt>
    <dgm:pt modelId="{A2EE9A76-354C-405C-8DA1-265C63327583}" type="sibTrans" cxnId="{BDAC04EC-52B3-4D37-AE55-25B50D71DB21}">
      <dgm:prSet/>
      <dgm:spPr/>
      <dgm:t>
        <a:bodyPr/>
        <a:lstStyle/>
        <a:p>
          <a:endParaRPr lang="en-US"/>
        </a:p>
      </dgm:t>
    </dgm:pt>
    <dgm:pt modelId="{9666B785-9940-4324-8649-AE61F17F2E4E}">
      <dgm:prSet/>
      <dgm:spPr/>
      <dgm:t>
        <a:bodyPr/>
        <a:lstStyle/>
        <a:p>
          <a:r>
            <a:rPr lang="en-US"/>
            <a:t>Medical researchers, institutions, and regulatory agencies are working to ensure that gene therapy research is as safe as possible.</a:t>
          </a:r>
        </a:p>
      </dgm:t>
    </dgm:pt>
    <dgm:pt modelId="{239CFC0A-170A-4CEE-A9EE-005FA45659F9}" type="parTrans" cxnId="{80500A92-5921-4B92-959D-2FED2F7F94D5}">
      <dgm:prSet/>
      <dgm:spPr/>
      <dgm:t>
        <a:bodyPr/>
        <a:lstStyle/>
        <a:p>
          <a:endParaRPr lang="en-US"/>
        </a:p>
      </dgm:t>
    </dgm:pt>
    <dgm:pt modelId="{50682F84-35E3-4EAE-9B8B-BBF3BCA85A79}" type="sibTrans" cxnId="{80500A92-5921-4B92-959D-2FED2F7F94D5}">
      <dgm:prSet/>
      <dgm:spPr/>
      <dgm:t>
        <a:bodyPr/>
        <a:lstStyle/>
        <a:p>
          <a:endParaRPr lang="en-US"/>
        </a:p>
      </dgm:t>
    </dgm:pt>
    <dgm:pt modelId="{A71DF6A0-BAE0-B04A-9E82-D7DB92E0600A}" type="pres">
      <dgm:prSet presAssocID="{C7DE4BA6-9B40-4EEB-812A-6C5C50A0BF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B0C704-8E5D-B046-AC50-BF4B1F599E7A}" type="pres">
      <dgm:prSet presAssocID="{3BA48F22-C988-4928-9975-C418F593A6D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85DF3-62A0-E54D-BBFE-8AA0C6006D26}" type="pres">
      <dgm:prSet presAssocID="{0381CD5C-A745-42C8-B9F5-E3258D490119}" presName="spacer" presStyleCnt="0"/>
      <dgm:spPr/>
    </dgm:pt>
    <dgm:pt modelId="{CFFEF114-B3AF-8D42-A062-94C9B1C7D911}" type="pres">
      <dgm:prSet presAssocID="{49C1D099-B849-4EB5-80A0-476DA29ADBA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4247A-B427-F140-96FA-4FF775039B91}" type="pres">
      <dgm:prSet presAssocID="{A2EE9A76-354C-405C-8DA1-265C63327583}" presName="spacer" presStyleCnt="0"/>
      <dgm:spPr/>
    </dgm:pt>
    <dgm:pt modelId="{B7CF02B9-FA7D-0A49-8BF6-64C9FF18BD58}" type="pres">
      <dgm:prSet presAssocID="{9666B785-9940-4324-8649-AE61F17F2E4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AC04EC-52B3-4D37-AE55-25B50D71DB21}" srcId="{C7DE4BA6-9B40-4EEB-812A-6C5C50A0BFF4}" destId="{49C1D099-B849-4EB5-80A0-476DA29ADBA0}" srcOrd="1" destOrd="0" parTransId="{2312BF45-E723-43EA-8DEF-9FCB2F5D6D08}" sibTransId="{A2EE9A76-354C-405C-8DA1-265C63327583}"/>
    <dgm:cxn modelId="{390D288E-4ECA-A74E-9934-7BFA14F63086}" type="presOf" srcId="{49C1D099-B849-4EB5-80A0-476DA29ADBA0}" destId="{CFFEF114-B3AF-8D42-A062-94C9B1C7D911}" srcOrd="0" destOrd="0" presId="urn:microsoft.com/office/officeart/2005/8/layout/vList2"/>
    <dgm:cxn modelId="{2FA7702B-B558-834E-BE64-E762987E7228}" type="presOf" srcId="{C7DE4BA6-9B40-4EEB-812A-6C5C50A0BFF4}" destId="{A71DF6A0-BAE0-B04A-9E82-D7DB92E0600A}" srcOrd="0" destOrd="0" presId="urn:microsoft.com/office/officeart/2005/8/layout/vList2"/>
    <dgm:cxn modelId="{80500A92-5921-4B92-959D-2FED2F7F94D5}" srcId="{C7DE4BA6-9B40-4EEB-812A-6C5C50A0BFF4}" destId="{9666B785-9940-4324-8649-AE61F17F2E4E}" srcOrd="2" destOrd="0" parTransId="{239CFC0A-170A-4CEE-A9EE-005FA45659F9}" sibTransId="{50682F84-35E3-4EAE-9B8B-BBF3BCA85A79}"/>
    <dgm:cxn modelId="{AA751319-3B1D-384F-B23A-9C76AE3DA9FF}" type="presOf" srcId="{3BA48F22-C988-4928-9975-C418F593A6DF}" destId="{84B0C704-8E5D-B046-AC50-BF4B1F599E7A}" srcOrd="0" destOrd="0" presId="urn:microsoft.com/office/officeart/2005/8/layout/vList2"/>
    <dgm:cxn modelId="{28093859-D876-B041-97F5-4C1C92439925}" type="presOf" srcId="{9666B785-9940-4324-8649-AE61F17F2E4E}" destId="{B7CF02B9-FA7D-0A49-8BF6-64C9FF18BD58}" srcOrd="0" destOrd="0" presId="urn:microsoft.com/office/officeart/2005/8/layout/vList2"/>
    <dgm:cxn modelId="{D996A26E-4CF3-4FB6-B3C7-1DD8D2AA4587}" srcId="{C7DE4BA6-9B40-4EEB-812A-6C5C50A0BFF4}" destId="{3BA48F22-C988-4928-9975-C418F593A6DF}" srcOrd="0" destOrd="0" parTransId="{7308B92D-F396-44F5-A6FC-D9E101AC2714}" sibTransId="{0381CD5C-A745-42C8-B9F5-E3258D490119}"/>
    <dgm:cxn modelId="{68F8C11D-509B-494A-86A9-7B1F33D7ADEC}" type="presParOf" srcId="{A71DF6A0-BAE0-B04A-9E82-D7DB92E0600A}" destId="{84B0C704-8E5D-B046-AC50-BF4B1F599E7A}" srcOrd="0" destOrd="0" presId="urn:microsoft.com/office/officeart/2005/8/layout/vList2"/>
    <dgm:cxn modelId="{3CCBB19A-E6DF-884E-9B55-414DB3177128}" type="presParOf" srcId="{A71DF6A0-BAE0-B04A-9E82-D7DB92E0600A}" destId="{A8785DF3-62A0-E54D-BBFE-8AA0C6006D26}" srcOrd="1" destOrd="0" presId="urn:microsoft.com/office/officeart/2005/8/layout/vList2"/>
    <dgm:cxn modelId="{B01D7AC1-8C28-9848-A890-D6C6D0AE0DF7}" type="presParOf" srcId="{A71DF6A0-BAE0-B04A-9E82-D7DB92E0600A}" destId="{CFFEF114-B3AF-8D42-A062-94C9B1C7D911}" srcOrd="2" destOrd="0" presId="urn:microsoft.com/office/officeart/2005/8/layout/vList2"/>
    <dgm:cxn modelId="{2F3A5602-D8FD-534D-B2FA-F37F6F18CC88}" type="presParOf" srcId="{A71DF6A0-BAE0-B04A-9E82-D7DB92E0600A}" destId="{B154247A-B427-F140-96FA-4FF775039B91}" srcOrd="3" destOrd="0" presId="urn:microsoft.com/office/officeart/2005/8/layout/vList2"/>
    <dgm:cxn modelId="{3F0E23F6-BA1D-F849-9238-246183E06CD7}" type="presParOf" srcId="{A71DF6A0-BAE0-B04A-9E82-D7DB92E0600A}" destId="{B7CF02B9-FA7D-0A49-8BF6-64C9FF18BD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0C704-8E5D-B046-AC50-BF4B1F599E7A}">
      <dsp:nvSpPr>
        <dsp:cNvPr id="0" name=""/>
        <dsp:cNvSpPr/>
      </dsp:nvSpPr>
      <dsp:spPr>
        <a:xfrm>
          <a:off x="0" y="77091"/>
          <a:ext cx="10515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Gene therapy is under study to determine whether it could be used to treat disease. Current research is evaluating the safety of gene therapy; future studies will test whether it is an effective treatment option. </a:t>
          </a:r>
        </a:p>
      </dsp:txBody>
      <dsp:txXfrm>
        <a:off x="61741" y="138832"/>
        <a:ext cx="10392118" cy="1141288"/>
      </dsp:txXfrm>
    </dsp:sp>
    <dsp:sp modelId="{CFFEF114-B3AF-8D42-A062-94C9B1C7D911}">
      <dsp:nvSpPr>
        <dsp:cNvPr id="0" name=""/>
        <dsp:cNvSpPr/>
      </dsp:nvSpPr>
      <dsp:spPr>
        <a:xfrm>
          <a:off x="0" y="1408102"/>
          <a:ext cx="10515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Several studies have already shown that this approach can have very serious health risks, such as toxicity, inflammation, and cancer.</a:t>
          </a:r>
        </a:p>
      </dsp:txBody>
      <dsp:txXfrm>
        <a:off x="61741" y="1469843"/>
        <a:ext cx="10392118" cy="1141288"/>
      </dsp:txXfrm>
    </dsp:sp>
    <dsp:sp modelId="{B7CF02B9-FA7D-0A49-8BF6-64C9FF18BD58}">
      <dsp:nvSpPr>
        <dsp:cNvPr id="0" name=""/>
        <dsp:cNvSpPr/>
      </dsp:nvSpPr>
      <dsp:spPr>
        <a:xfrm>
          <a:off x="0" y="2739112"/>
          <a:ext cx="10515600" cy="1264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Medical researchers, institutions, and regulatory agencies are working to ensure that gene therapy research is as safe as possible.</a:t>
          </a:r>
        </a:p>
      </dsp:txBody>
      <dsp:txXfrm>
        <a:off x="61741" y="2800853"/>
        <a:ext cx="10392118" cy="1141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F5502-986F-4DC1-A032-E2BA8F70E62A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38123-CC12-4A00-8F3F-D599353A4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6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09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2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5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7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8383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823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2882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8532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00964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5751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8371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945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37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8861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335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666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5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1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4145-CD97-0442-AB54-6F3989654CF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73CD8-8C3A-F248-9580-C1FA3EF9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8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1204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aouT6EMJh8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pj0emEGShQ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61833" y="1"/>
            <a:ext cx="12253836" cy="72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6599" y="1438380"/>
            <a:ext cx="10198803" cy="15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048" y="6218234"/>
            <a:ext cx="11763904" cy="53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951" y="3560267"/>
            <a:ext cx="10900100" cy="1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50167" y="3837000"/>
            <a:ext cx="9890400" cy="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b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Preventing the Zombie Apocalypse – Making Gene Therapy S</a:t>
            </a:r>
            <a:r>
              <a:rPr lang="en-US" sz="2133" b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" sz="2133" b="1" kern="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fe!</a:t>
            </a:r>
            <a:endParaRPr sz="2133" b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44140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A1BFF-22ED-084F-BF0F-57E426D02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Is Gene Therapy Safe?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7F6D40-DC39-4873-A75F-B8A9FB64BD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950395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779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AFE6EC-E07E-1F4C-9A22-3F9E5E3C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Ink Free" panose="03080402000500000000" pitchFamily="66" charset="0"/>
              </a:rPr>
              <a:t>Why should we worry?</a:t>
            </a:r>
          </a:p>
        </p:txBody>
      </p:sp>
    </p:spTree>
    <p:extLst>
      <p:ext uri="{BB962C8B-B14F-4D97-AF65-F5344CB8AC3E}">
        <p14:creationId xmlns:p14="http://schemas.microsoft.com/office/powerpoint/2010/main" val="3647113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re For Cancer">
            <a:hlinkClick r:id="" action="ppaction://media"/>
            <a:extLst>
              <a:ext uri="{FF2B5EF4-FFF2-40B4-BE49-F238E27FC236}">
                <a16:creationId xmlns:a16="http://schemas.microsoft.com/office/drawing/2014/main" id="{19B101A8-B949-FF45-A903-D4561E5A16D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8345" y="0"/>
            <a:ext cx="9135309" cy="68471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9964" y="6084810"/>
            <a:ext cx="4906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https://www.youtube.com/watch?v=B3xY6Ffy_wE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1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E1AED3-AF82-C84E-AEFF-DF2447CC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Ink Free" panose="03080402000500000000" pitchFamily="66" charset="0"/>
              </a:rPr>
              <a:t>The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7B263-A21F-664F-B650-C8F98019C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3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96C73-A596-3048-8894-28C9A9BB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121644" cy="1676603"/>
          </a:xfrm>
        </p:spPr>
        <p:txBody>
          <a:bodyPr>
            <a:norm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To Do: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27D239-57C6-FF4F-9F9D-165FCDCF6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121642" cy="3785419"/>
          </a:xfrm>
        </p:spPr>
        <p:txBody>
          <a:bodyPr>
            <a:normAutofit/>
          </a:bodyPr>
          <a:lstStyle/>
          <a:p>
            <a:r>
              <a:rPr lang="en-US" sz="2000" dirty="0"/>
              <a:t>You will work in groups of three! Groups of 4 must be approved by instructor.</a:t>
            </a:r>
          </a:p>
          <a:p>
            <a:r>
              <a:rPr lang="en-US" sz="2000" dirty="0"/>
              <a:t>You will be given a virus. </a:t>
            </a:r>
          </a:p>
          <a:p>
            <a:r>
              <a:rPr lang="en-US" sz="2000" dirty="0"/>
              <a:t>Once you have your virus start your research!</a:t>
            </a:r>
          </a:p>
          <a:p>
            <a:r>
              <a:rPr lang="en-US" sz="2000" dirty="0"/>
              <a:t>You must include:</a:t>
            </a:r>
          </a:p>
          <a:p>
            <a:pPr lvl="1"/>
            <a:r>
              <a:rPr lang="en-US" sz="2000" dirty="0"/>
              <a:t>What type of virus do you have?</a:t>
            </a:r>
          </a:p>
          <a:p>
            <a:pPr lvl="1"/>
            <a:r>
              <a:rPr lang="en-US" sz="2000" dirty="0"/>
              <a:t>Is the virus pathogenic (dangerous)?</a:t>
            </a:r>
          </a:p>
          <a:p>
            <a:pPr lvl="1"/>
            <a:r>
              <a:rPr lang="en-US" sz="2000" dirty="0"/>
              <a:t>How does the virus attach to host cells?</a:t>
            </a:r>
          </a:p>
          <a:p>
            <a:pPr lvl="1"/>
            <a:r>
              <a:rPr lang="en-US" sz="2000" dirty="0"/>
              <a:t>Is there a specific host or cell that your virus attaches to?</a:t>
            </a:r>
          </a:p>
          <a:p>
            <a:endParaRPr lang="en-US" sz="2000" dirty="0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293F5FFF-2AE2-424B-BE21-49AFFEF68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612" y="2"/>
            <a:ext cx="6101388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6731F-2AF2-5C4F-BD60-F134FCC69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5" r="4275" b="3"/>
          <a:stretch/>
        </p:blipFill>
        <p:spPr>
          <a:xfrm>
            <a:off x="6721233" y="640082"/>
            <a:ext cx="483110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44910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C4D3E9-D8A2-4446-8A8B-34F0DE28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1</a:t>
            </a:r>
            <a:r>
              <a:rPr lang="en-US" baseline="30000" dirty="0">
                <a:latin typeface="Ink Free" panose="03080402000500000000" pitchFamily="66" charset="0"/>
              </a:rPr>
              <a:t>st</a:t>
            </a:r>
            <a:r>
              <a:rPr lang="en-US" dirty="0">
                <a:latin typeface="Ink Free" panose="03080402000500000000" pitchFamily="66" charset="0"/>
              </a:rPr>
              <a:t> TASK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BA4488-1350-1D4D-BA61-FFAAEBE7C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3967403"/>
          </a:xfrm>
        </p:spPr>
        <p:txBody>
          <a:bodyPr anchor="t">
            <a:normAutofit/>
          </a:bodyPr>
          <a:lstStyle/>
          <a:p>
            <a:r>
              <a:rPr lang="en-US" sz="3800" b="1" dirty="0"/>
              <a:t>Send one member of your team </a:t>
            </a:r>
            <a:r>
              <a:rPr lang="en-US" sz="3800" dirty="0"/>
              <a:t>to walk to materials table. You will have </a:t>
            </a:r>
            <a:r>
              <a:rPr lang="en-US" sz="3800" dirty="0" smtClean="0"/>
              <a:t>three </a:t>
            </a:r>
            <a:r>
              <a:rPr lang="en-US" sz="3800" dirty="0" smtClean="0"/>
              <a:t>minutes </a:t>
            </a:r>
            <a:r>
              <a:rPr lang="en-US" sz="3800" dirty="0"/>
              <a:t>to look at the materials provided. </a:t>
            </a:r>
          </a:p>
          <a:p>
            <a:pPr lvl="1"/>
            <a:r>
              <a:rPr lang="en-US" sz="3800" dirty="0" smtClean="0"/>
              <a:t>Hint: make a list!</a:t>
            </a:r>
            <a:endParaRPr lang="en-US" sz="3800" dirty="0"/>
          </a:p>
          <a:p>
            <a:pPr marL="457200" lvl="1" indent="0">
              <a:buNone/>
            </a:pPr>
            <a:endParaRPr lang="en-US" sz="3800" dirty="0"/>
          </a:p>
          <a:p>
            <a:endParaRPr lang="en-US" sz="1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B6FC9-5113-BA48-BC52-8BB5D5E8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6" b="-2"/>
          <a:stretch/>
        </p:blipFill>
        <p:spPr>
          <a:xfrm>
            <a:off x="6962503" y="90661"/>
            <a:ext cx="5229497" cy="5434263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0111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A08BC-6D7F-EE40-B286-182C41E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891" y="0"/>
            <a:ext cx="7164493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2</a:t>
            </a:r>
            <a:r>
              <a:rPr lang="en-US" baseline="30000" dirty="0">
                <a:latin typeface="Ink Free" panose="03080402000500000000" pitchFamily="66" charset="0"/>
              </a:rPr>
              <a:t>nd</a:t>
            </a:r>
            <a:r>
              <a:rPr lang="en-US" dirty="0">
                <a:latin typeface="Ink Free" panose="03080402000500000000" pitchFamily="66" charset="0"/>
              </a:rPr>
              <a:t> Task-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7CA69-B01C-1F47-8DAA-E9D59CBF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53" y="642988"/>
            <a:ext cx="2785771" cy="55715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61725-9F6D-4847-B928-2A116300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892" y="1069722"/>
            <a:ext cx="8102802" cy="56410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How can you make your specific virus attach to only one type of cell so it can be used for gene therapy.</a:t>
            </a:r>
          </a:p>
          <a:p>
            <a:pPr lvl="1"/>
            <a:r>
              <a:rPr lang="en-US" dirty="0"/>
              <a:t>Goal: Build a virus and demonstrate how, </a:t>
            </a:r>
            <a:r>
              <a:rPr lang="en-US" dirty="0" smtClean="0"/>
              <a:t>after </a:t>
            </a:r>
            <a:r>
              <a:rPr lang="en-US" dirty="0"/>
              <a:t>“genetic” </a:t>
            </a:r>
            <a:r>
              <a:rPr lang="en-US" dirty="0" smtClean="0"/>
              <a:t>modification, </a:t>
            </a:r>
            <a:r>
              <a:rPr lang="en-US" dirty="0"/>
              <a:t>the virus can attach to one cell and not another. </a:t>
            </a:r>
          </a:p>
          <a:p>
            <a:pPr lvl="1"/>
            <a:r>
              <a:rPr lang="en-US" dirty="0"/>
              <a:t>Make a sketch of what you will build:</a:t>
            </a:r>
          </a:p>
          <a:p>
            <a:pPr lvl="2"/>
            <a:r>
              <a:rPr lang="en-US" dirty="0"/>
              <a:t>3D Model of “Wild Type” virus. This is your </a:t>
            </a:r>
            <a:r>
              <a:rPr lang="en-US" dirty="0" smtClean="0"/>
              <a:t>unmodified </a:t>
            </a:r>
            <a:r>
              <a:rPr lang="en-US" dirty="0"/>
              <a:t>virus</a:t>
            </a:r>
          </a:p>
          <a:p>
            <a:pPr lvl="2"/>
            <a:r>
              <a:rPr lang="en-US" dirty="0"/>
              <a:t>2 types of cell membranes. Don’t forget that viruses are much smaller than cells</a:t>
            </a:r>
          </a:p>
          <a:p>
            <a:pPr lvl="2"/>
            <a:r>
              <a:rPr lang="en-US" dirty="0"/>
              <a:t>3D model of </a:t>
            </a:r>
            <a:r>
              <a:rPr lang="en-US" dirty="0" smtClean="0"/>
              <a:t>modified </a:t>
            </a:r>
            <a:r>
              <a:rPr lang="en-US" dirty="0"/>
              <a:t>virus which will be able to attach to one type of cell membrane but not the other.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Using the list of materials made in </a:t>
            </a:r>
            <a:r>
              <a:rPr lang="en-US" dirty="0" smtClean="0"/>
              <a:t>Task </a:t>
            </a:r>
            <a:r>
              <a:rPr lang="en-US" dirty="0"/>
              <a:t>#1, create a list of the materials that you will need. Make sure you write down the exact number of each material needed.</a:t>
            </a:r>
          </a:p>
          <a:p>
            <a:pPr lvl="0"/>
            <a:r>
              <a:rPr lang="en-US" b="1" dirty="0" smtClean="0"/>
              <a:t>Note: before </a:t>
            </a:r>
            <a:r>
              <a:rPr lang="en-US" b="1" dirty="0"/>
              <a:t>you proceed to building your model, Your plan needs to be approved by the instructor!</a:t>
            </a:r>
            <a:endParaRPr lang="en-US" dirty="0"/>
          </a:p>
          <a:p>
            <a:pPr lvl="2"/>
            <a:endParaRPr lang="en-US" sz="24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8789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7C1F-E593-C040-AA54-0D44E2DF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3rd Task: Time to Build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AF6C2-C029-E14F-879D-0A819FDC3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820780" cy="4059789"/>
          </a:xfrm>
        </p:spPr>
        <p:txBody>
          <a:bodyPr anchor="t">
            <a:normAutofit fontScale="92500" lnSpcReduction="10000"/>
          </a:bodyPr>
          <a:lstStyle/>
          <a:p>
            <a:pPr lvl="0"/>
            <a:r>
              <a:rPr lang="en-US" dirty="0"/>
              <a:t>Send one of your members to pick up the materials from the materials table. </a:t>
            </a:r>
          </a:p>
          <a:p>
            <a:pPr lvl="0"/>
            <a:r>
              <a:rPr lang="en-US" dirty="0"/>
              <a:t>You will have 40 minutes to build your “wild type” virus, your modified virus and the 2 cell surfaces.</a:t>
            </a:r>
          </a:p>
          <a:p>
            <a:pPr lvl="1"/>
            <a:r>
              <a:rPr lang="en-US" dirty="0"/>
              <a:t>Don’t forget you will show how prior to modification, the wild type virus can attach to both cells and after modification, the virus is only able to attach to one cell.</a:t>
            </a:r>
          </a:p>
          <a:p>
            <a:pPr lvl="0"/>
            <a:r>
              <a:rPr lang="en-US" dirty="0"/>
              <a:t>Show the final products to your instructor for approval.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CDD11-7D69-1E41-8B7A-D091A045B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400"/>
          <a:stretch/>
        </p:blipFill>
        <p:spPr>
          <a:xfrm flipH="1"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7820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DAF70-C402-6346-9553-5326BBE4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Ink Free" panose="03080402000500000000" pitchFamily="66" charset="0"/>
              </a:rPr>
              <a:t>Final touches/presentation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5BE85-7FC0-604C-BFF4-B54D14FE6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0" r="590" b="1"/>
          <a:stretch/>
        </p:blipFill>
        <p:spPr>
          <a:xfrm>
            <a:off x="480060" y="1099397"/>
            <a:ext cx="3425957" cy="46587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36CEA-3801-3B46-BD42-C891AF0EB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r>
              <a:rPr lang="en-US" sz="1700" dirty="0"/>
              <a:t>Project Presentation:</a:t>
            </a:r>
          </a:p>
          <a:p>
            <a:pPr lvl="1"/>
            <a:r>
              <a:rPr lang="en-US" sz="1700" dirty="0"/>
              <a:t>You will select a speaker for your project. </a:t>
            </a:r>
          </a:p>
          <a:p>
            <a:pPr lvl="1"/>
            <a:r>
              <a:rPr lang="en-US" sz="1700" dirty="0"/>
              <a:t>Present your product through Gallery Walk, speaker will remain with project to showcase it.</a:t>
            </a:r>
          </a:p>
          <a:p>
            <a:pPr lvl="1"/>
            <a:r>
              <a:rPr lang="en-US" sz="1700" dirty="0"/>
              <a:t>Speaker must explain:</a:t>
            </a:r>
          </a:p>
          <a:p>
            <a:pPr lvl="2"/>
            <a:r>
              <a:rPr lang="en-US" sz="1700" dirty="0" smtClean="0"/>
              <a:t>The </a:t>
            </a:r>
            <a:r>
              <a:rPr lang="en-US" sz="1700" dirty="0"/>
              <a:t>kind of virus they are showcasing. Morphology: Parts of their </a:t>
            </a:r>
            <a:r>
              <a:rPr lang="en-US" sz="1700" dirty="0" smtClean="0"/>
              <a:t>virus.</a:t>
            </a:r>
            <a:endParaRPr lang="en-US" sz="1700" dirty="0"/>
          </a:p>
          <a:p>
            <a:pPr lvl="2"/>
            <a:r>
              <a:rPr lang="en-US" sz="1700" dirty="0" smtClean="0"/>
              <a:t>Whether the virus is pathogenic; how </a:t>
            </a:r>
            <a:r>
              <a:rPr lang="en-US" sz="1700" dirty="0"/>
              <a:t>do they infect cells, </a:t>
            </a:r>
            <a:r>
              <a:rPr lang="en-US" sz="1700" dirty="0" smtClean="0"/>
              <a:t>which </a:t>
            </a:r>
            <a:r>
              <a:rPr lang="en-US" sz="1700" dirty="0"/>
              <a:t>cells do they usually infect (organ, humans, animals, </a:t>
            </a:r>
            <a:r>
              <a:rPr lang="en-US" sz="1700" dirty="0" err="1"/>
              <a:t>etc</a:t>
            </a:r>
            <a:r>
              <a:rPr lang="en-US" sz="1700" dirty="0"/>
              <a:t>).</a:t>
            </a:r>
          </a:p>
          <a:p>
            <a:pPr lvl="2"/>
            <a:r>
              <a:rPr lang="en-US" sz="1700" dirty="0"/>
              <a:t>How the </a:t>
            </a:r>
            <a:r>
              <a:rPr lang="en-US" sz="1700" dirty="0" smtClean="0"/>
              <a:t>unmodified </a:t>
            </a:r>
            <a:r>
              <a:rPr lang="en-US" sz="1700" dirty="0"/>
              <a:t>virus attaches to both types of cell surfaces </a:t>
            </a:r>
            <a:r>
              <a:rPr lang="en-US" sz="1700" dirty="0" smtClean="0"/>
              <a:t>created.</a:t>
            </a:r>
            <a:endParaRPr lang="en-US" sz="1700" dirty="0"/>
          </a:p>
          <a:p>
            <a:pPr lvl="2"/>
            <a:r>
              <a:rPr lang="en-US" sz="1700" dirty="0" smtClean="0"/>
              <a:t>What constitutes a modified </a:t>
            </a:r>
            <a:r>
              <a:rPr lang="en-US" sz="1700" dirty="0"/>
              <a:t>version of </a:t>
            </a:r>
            <a:r>
              <a:rPr lang="en-US" sz="1700" dirty="0" smtClean="0"/>
              <a:t>virus.</a:t>
            </a:r>
            <a:endParaRPr lang="en-US" sz="1700" dirty="0"/>
          </a:p>
          <a:p>
            <a:pPr lvl="2"/>
            <a:r>
              <a:rPr lang="en-US" sz="1700" dirty="0"/>
              <a:t>How the </a:t>
            </a:r>
            <a:r>
              <a:rPr lang="en-US" sz="1700" dirty="0" smtClean="0"/>
              <a:t>modified </a:t>
            </a:r>
            <a:r>
              <a:rPr lang="en-US" sz="1700" dirty="0"/>
              <a:t>version of the virus is able to attach to one cell and not the other.</a:t>
            </a:r>
          </a:p>
          <a:p>
            <a:pPr lvl="1"/>
            <a:endParaRPr lang="en-US" sz="1700" dirty="0"/>
          </a:p>
          <a:p>
            <a:pPr lvl="2"/>
            <a:endParaRPr lang="en-US" sz="1700" dirty="0"/>
          </a:p>
          <a:p>
            <a:pPr marL="457200" lvl="1" indent="0">
              <a:buNone/>
            </a:pPr>
            <a:endParaRPr lang="en-US" sz="1700" dirty="0"/>
          </a:p>
          <a:p>
            <a:pPr marL="457200" lvl="1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19583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156B8-1E62-AF43-ADFA-5D735D44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Great </a:t>
            </a:r>
            <a:r>
              <a:rPr lang="en-US" sz="6000">
                <a:solidFill>
                  <a:srgbClr val="FFFFFF"/>
                </a:solidFill>
              </a:rPr>
              <a:t>Job </a:t>
            </a:r>
            <a:r>
              <a:rPr lang="en-US" sz="6000" smtClean="0">
                <a:solidFill>
                  <a:srgbClr val="FFFFFF"/>
                </a:solidFill>
              </a:rPr>
              <a:t>Engineers</a:t>
            </a:r>
            <a:r>
              <a:rPr lang="en-US" sz="6000" dirty="0">
                <a:solidFill>
                  <a:srgbClr val="FFFFFF"/>
                </a:solidFill>
              </a:rPr>
              <a:t>!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838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4BF77-43ED-9644-B92E-B0E659EC7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154" y="2154265"/>
            <a:ext cx="6354304" cy="42465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b="1" dirty="0">
                <a:latin typeface="Ink Free" panose="020F0502020204030204" pitchFamily="34" charset="0"/>
                <a:cs typeface="Ink Free" panose="020F0502020204030204" pitchFamily="34" charset="0"/>
              </a:rPr>
              <a:t>Preventing the Zombie Apocalypse- Making gene therapy safe!</a:t>
            </a:r>
            <a:r>
              <a:rPr lang="en-US" sz="3800" dirty="0"/>
              <a:t/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18FD8-42AE-2046-88DD-8B9697126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9" r="-1" b="31853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1836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DB9A7-B673-B54F-9B30-BFA11442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nk Free" panose="03080402000500000000" pitchFamily="66" charset="0"/>
              </a:rPr>
              <a:t>Share: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0CF36-3094-7541-A601-555FAB391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1122" cy="4214838"/>
          </a:xfrm>
        </p:spPr>
        <p:txBody>
          <a:bodyPr/>
          <a:lstStyle/>
          <a:p>
            <a:r>
              <a:rPr lang="en-US" dirty="0"/>
              <a:t>Do you know what viruses are?</a:t>
            </a:r>
          </a:p>
          <a:p>
            <a:r>
              <a:rPr lang="en-US" dirty="0"/>
              <a:t>Have you ever been affected by a virus?</a:t>
            </a:r>
          </a:p>
          <a:p>
            <a:r>
              <a:rPr lang="en-US" dirty="0"/>
              <a:t>How did you feel? </a:t>
            </a:r>
          </a:p>
          <a:p>
            <a:r>
              <a:rPr lang="en-US" dirty="0"/>
              <a:t>Do you think viruses are bad or good?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EABAC7-F5E4-5A4A-A297-8B4A33DBB7C9}"/>
              </a:ext>
            </a:extLst>
          </p:cNvPr>
          <p:cNvGrpSpPr/>
          <p:nvPr/>
        </p:nvGrpSpPr>
        <p:grpSpPr>
          <a:xfrm>
            <a:off x="7532176" y="619933"/>
            <a:ext cx="3443961" cy="5420530"/>
            <a:chOff x="7423688" y="635431"/>
            <a:chExt cx="3443961" cy="54205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E9130A-AC39-A342-AEEC-D8F231F3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3688" y="2659178"/>
              <a:ext cx="3443961" cy="3396783"/>
            </a:xfrm>
            <a:prstGeom prst="rect">
              <a:avLst/>
            </a:prstGeom>
          </p:spPr>
        </p:pic>
        <p:sp>
          <p:nvSpPr>
            <p:cNvPr id="5" name="Cloud Callout 4">
              <a:extLst>
                <a:ext uri="{FF2B5EF4-FFF2-40B4-BE49-F238E27FC236}">
                  <a16:creationId xmlns:a16="http://schemas.microsoft.com/office/drawing/2014/main" id="{40CFCA50-DE9E-6D4F-9D35-4CCB79EB2206}"/>
                </a:ext>
              </a:extLst>
            </p:cNvPr>
            <p:cNvSpPr/>
            <p:nvPr/>
          </p:nvSpPr>
          <p:spPr>
            <a:xfrm>
              <a:off x="8167607" y="635431"/>
              <a:ext cx="2417735" cy="2030277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latin typeface="Ink Free" panose="03080402000500000000" pitchFamily="66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0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859FD8-B44E-D442-9964-F81F05931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26" b="237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E8F0C-4C4A-C54D-89CC-037F099D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Ink Free" panose="03080402000500000000" pitchFamily="66" charset="0"/>
              </a:rPr>
              <a:t>What are viruses?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2FEF3-731E-144A-8700-C133AF03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An infective agent that typically consists of a nucleic acid molecule in a protein coat, is too small to be seen by light microscopy, and is able to multiply only within the living cells of a host.</a:t>
            </a:r>
          </a:p>
        </p:txBody>
      </p:sp>
    </p:spTree>
    <p:extLst>
      <p:ext uri="{BB962C8B-B14F-4D97-AF65-F5344CB8AC3E}">
        <p14:creationId xmlns:p14="http://schemas.microsoft.com/office/powerpoint/2010/main" val="3065441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F5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28CFC-4FC5-194E-BE3A-55E084881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 of viruses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94199-E1DF-1A43-9987-A97BD5E060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3792"/>
          <a:stretch>
            <a:fillRect/>
          </a:stretch>
        </p:blipFill>
        <p:spPr bwMode="auto">
          <a:xfrm>
            <a:off x="4190260" y="127861"/>
            <a:ext cx="8001740" cy="6602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224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5E8B88-30DC-BE48-8D72-D9A5777C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Ink Free" panose="03080402000500000000" pitchFamily="66" charset="0"/>
              </a:rPr>
              <a:t>How Do Viruses Work?</a:t>
            </a:r>
          </a:p>
        </p:txBody>
      </p:sp>
    </p:spTree>
    <p:extLst>
      <p:ext uri="{BB962C8B-B14F-4D97-AF65-F5344CB8AC3E}">
        <p14:creationId xmlns:p14="http://schemas.microsoft.com/office/powerpoint/2010/main" val="157642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u Attack! How A Virus Invades Your Body | Krulwich Wonders | NPR">
            <a:hlinkClick r:id="" action="ppaction://media"/>
            <a:extLst>
              <a:ext uri="{FF2B5EF4-FFF2-40B4-BE49-F238E27FC236}">
                <a16:creationId xmlns:a16="http://schemas.microsoft.com/office/drawing/2014/main" id="{1A1EBCAF-9DAF-4E46-94F3-CEDEB9F25AF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4270" y="200797"/>
            <a:ext cx="11269362" cy="5746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4072" y="6160528"/>
            <a:ext cx="501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https://www.youtube.com/watch?v=Rpj0emEGShQ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6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34E4-FD81-A842-ADA5-4E1260F9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What is Gene 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8FD73-1D79-1C45-8EE6-9EF0A980C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4" y="2456392"/>
            <a:ext cx="6227736" cy="3966799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Gene therapy is an experimental technique that uses genes to treat or prevent disease. In the future, this technique may allow doctors to treat a disorder by inserting a gene into a patient’s cells instead of using drugs or surgery. Researchers are testing several approaches to gene therapy, including:</a:t>
            </a:r>
          </a:p>
          <a:p>
            <a:pPr lvl="1"/>
            <a:r>
              <a:rPr lang="en-US" dirty="0"/>
              <a:t>Replacing a mutated gene that causes disease with a healthy copy of the gene.</a:t>
            </a:r>
          </a:p>
          <a:p>
            <a:pPr lvl="1"/>
            <a:r>
              <a:rPr lang="en-US" dirty="0"/>
              <a:t>Inactivating, or “knocking out,” a mutated gene that is functioning improperly.</a:t>
            </a:r>
          </a:p>
          <a:p>
            <a:pPr lvl="1"/>
            <a:r>
              <a:rPr lang="en-US" dirty="0"/>
              <a:t>Introducing a new gene into the body to help fight a disease.</a:t>
            </a:r>
          </a:p>
          <a:p>
            <a:endParaRPr lang="en-US" sz="1800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DNA">
            <a:extLst>
              <a:ext uri="{FF2B5EF4-FFF2-40B4-BE49-F238E27FC236}">
                <a16:creationId xmlns:a16="http://schemas.microsoft.com/office/drawing/2014/main" id="{34F06FEE-DAEA-4333-B32B-86FF52477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84057" y="643002"/>
            <a:ext cx="3796790" cy="37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2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E1DF7-9EDF-6E4E-BD32-FF2C0777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Ink Free" panose="03080402000500000000" pitchFamily="66" charset="0"/>
              </a:rPr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791BD-2870-B849-B3DB-D819ED686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</a:rPr>
              <a:t>A new gene is injected into an adenovirus vector, which is used to introduce the modified DNA into a human cell. If the treatment is successful, the new gene will make a functional protein.</a:t>
            </a:r>
          </a:p>
        </p:txBody>
      </p:sp>
    </p:spTree>
    <p:extLst>
      <p:ext uri="{BB962C8B-B14F-4D97-AF65-F5344CB8AC3E}">
        <p14:creationId xmlns:p14="http://schemas.microsoft.com/office/powerpoint/2010/main" val="2040003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2026</TotalTime>
  <Words>838</Words>
  <Application>Microsoft Office PowerPoint</Application>
  <PresentationFormat>Widescreen</PresentationFormat>
  <Paragraphs>69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Ink Free</vt:lpstr>
      <vt:lpstr>Open Sans</vt:lpstr>
      <vt:lpstr>Office Theme</vt:lpstr>
      <vt:lpstr>Simple Light</vt:lpstr>
      <vt:lpstr>PowerPoint Presentation</vt:lpstr>
      <vt:lpstr>Preventing the Zombie Apocalypse- Making gene therapy safe! </vt:lpstr>
      <vt:lpstr>Share:</vt:lpstr>
      <vt:lpstr>What are viruses?</vt:lpstr>
      <vt:lpstr>Types of viruses</vt:lpstr>
      <vt:lpstr>How Do Viruses Work?</vt:lpstr>
      <vt:lpstr>PowerPoint Presentation</vt:lpstr>
      <vt:lpstr>What is Gene Therapy?</vt:lpstr>
      <vt:lpstr>How Does it Work?</vt:lpstr>
      <vt:lpstr>Is Gene Therapy Safe?</vt:lpstr>
      <vt:lpstr>Why should we worry?</vt:lpstr>
      <vt:lpstr>PowerPoint Presentation</vt:lpstr>
      <vt:lpstr>The Project</vt:lpstr>
      <vt:lpstr>To Do:</vt:lpstr>
      <vt:lpstr>1st TASK</vt:lpstr>
      <vt:lpstr>2nd Task- Planning</vt:lpstr>
      <vt:lpstr>3rd Task: Time to Build</vt:lpstr>
      <vt:lpstr>Final touches/presentation</vt:lpstr>
      <vt:lpstr>Great Job Engineers!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Juarez Samame, Mariana E (THS)</dc:creator>
  <cp:lastModifiedBy>Zain Iqbal</cp:lastModifiedBy>
  <cp:revision>32</cp:revision>
  <dcterms:created xsi:type="dcterms:W3CDTF">2018-10-27T16:49:23Z</dcterms:created>
  <dcterms:modified xsi:type="dcterms:W3CDTF">2020-01-30T23:33:45Z</dcterms:modified>
</cp:coreProperties>
</file>