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9" r:id="rId6"/>
    <p:sldId id="263" r:id="rId7"/>
    <p:sldId id="258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243E-CF9A-48B6-8645-A9188168C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20840-6BF4-43C1-8B96-A55D31767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F2862-4FC7-4195-904F-5A80D64A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7967-3F8E-4E5E-BDEB-2903AF9B835F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4E527-A03D-4130-96DC-C3287640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5B6DB-62E9-4563-8B76-D8C259EC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CE4-41D4-4F0D-A27E-06EE65CA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8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2355-62F2-43F4-AB63-2D35007C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69412-ED09-4483-A0BC-3D43297B6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8E335-A0DD-4326-9DEF-117FB38B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7967-3F8E-4E5E-BDEB-2903AF9B835F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A64E3-1192-44B5-9305-FE097288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44FF1-7B88-4287-9D0F-5840A6F3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CE4-41D4-4F0D-A27E-06EE65CA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53BD8-441B-4E94-AA9B-AC2DDC08B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FC75B-8C35-465D-AFCF-3379C32AC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FFB89-59D8-4F6B-931A-812FDD63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7967-3F8E-4E5E-BDEB-2903AF9B835F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29B31-7892-413E-AF2C-D75FDEE9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CEE54-EE92-48A0-A1B2-A7BB256A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CE4-41D4-4F0D-A27E-06EE65CA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6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3F5D-9608-427B-B798-89989ADA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20E5-203E-4C7A-B040-4CFB21175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3C52-E110-47E4-ACEE-E0D2D9B32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7967-3F8E-4E5E-BDEB-2903AF9B835F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E053A-EAF6-46B0-899D-66F51EBB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39109-9398-4851-8DAF-865AB918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CE4-41D4-4F0D-A27E-06EE65CA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2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8135-B158-4E7E-8C75-4BA6C7D1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A6C08-E2EE-484E-80F6-9F2A67F04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3B7F7-DCC1-4730-972F-BE6DD332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7967-3F8E-4E5E-BDEB-2903AF9B835F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5F0A4-E194-4CF3-BED1-0684BBED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AF04D-03CC-4D6D-AA70-4EF38A0F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CE4-41D4-4F0D-A27E-06EE65CA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3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E80E-24ED-4CD0-B998-D5DFC19A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BCF4C-2817-4F5B-8D4F-8AC5E0083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6B8C0-2DE5-4B11-A6E6-6EDA0CE9D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3A0C8-7586-4546-B2A9-F71F53CB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7967-3F8E-4E5E-BDEB-2903AF9B835F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CA679-7B20-44EF-8936-689466D4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5B688-8FA6-4A5D-8616-9CBFD30A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CE4-41D4-4F0D-A27E-06EE65CA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4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17BA-C3E5-4EC9-B663-846286142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E450C-D250-467B-BF7B-EED8C17BF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44AC9-02C3-4904-9B47-FE0FFDC8B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C16F7-BF01-475E-8BDA-204B16218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70F9A-3B51-426C-9502-A5A14C3DA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0C1BA4-B327-460E-BE9A-9DCF03F0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7967-3F8E-4E5E-BDEB-2903AF9B835F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C61D62-CBC7-40AF-8642-77E4449C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9F091-50DD-42B4-9A17-7280B82D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CE4-41D4-4F0D-A27E-06EE65CA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3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FA48-337E-4A0B-9CAB-CEB0AB9A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4955A-B5C4-4800-B8B1-6F3B8CB8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7967-3F8E-4E5E-BDEB-2903AF9B835F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19EE9-AA0E-413A-9BE2-64460944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ED775-8368-4CF5-A99E-853AE79C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CE4-41D4-4F0D-A27E-06EE65CA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0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324DF-87E2-4AF0-B4BC-54423542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7967-3F8E-4E5E-BDEB-2903AF9B835F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F2077-FCFE-4421-B7DB-EE6C6DF0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512B2-4477-44DA-BC45-1CDF32DE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CE4-41D4-4F0D-A27E-06EE65CA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4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B916-46B3-4458-955A-0F51B8933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0138-CBE4-4DB4-B569-C5EBB7AD8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B1BC-790E-4843-AAE1-5705F4CA6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25874-56D8-49F6-85C3-4859F25E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7967-3F8E-4E5E-BDEB-2903AF9B835F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2BE47-7942-419A-BA1C-54D32CFE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FA326-C9F5-49C0-8555-D8BA0E45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CE4-41D4-4F0D-A27E-06EE65CA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3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6B59-7661-4348-BA3C-C0B366F5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31A3F-FCDA-4869-A2A0-451D77645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DE410-D3E1-44EC-941E-6FFA3E2A6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E5C41-D209-41CC-BA06-98F49083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7967-3F8E-4E5E-BDEB-2903AF9B835F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5D868-C30B-46BF-9193-F3CA88E4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7FF93-B607-4137-A506-D9CB1887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6CE4-41D4-4F0D-A27E-06EE65CA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C43BD-B201-4437-B6F4-9AB50965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B88E-F4DF-4F52-B026-EBBB417BA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15C4F-D048-4597-A7A8-7D8628196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77967-3F8E-4E5E-BDEB-2903AF9B835F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501BA-5580-4210-86C4-31420D274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AE60A-4C49-4303-A3DE-F7960ACE1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6CE4-41D4-4F0D-A27E-06EE65CA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5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1xk1rlrGg" TargetMode="External"/><Relationship Id="rId2" Type="http://schemas.openxmlformats.org/officeDocument/2006/relationships/hyperlink" Target="https://www.youtube.com/watch?v=gxGeK4rzEr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weElJtj3o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0B22-35BF-4D5A-8AF1-B4998CC4F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645" y="891538"/>
            <a:ext cx="9598004" cy="107379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Engineering </a:t>
            </a:r>
            <a:r>
              <a:rPr lang="en-US" sz="44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4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Perfect Gummy </a:t>
            </a:r>
            <a:r>
              <a:rPr lang="en-US" sz="44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Candy </a:t>
            </a:r>
            <a:r>
              <a:rPr lang="en-US" sz="4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 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>
                <a:latin typeface="+mn-lt"/>
                <a:ea typeface="Times New Roman" panose="02020603050405020304" pitchFamily="18" charset="0"/>
              </a:rPr>
              <a:t> </a:t>
            </a:r>
            <a:br>
              <a:rPr lang="en-US" sz="3600" dirty="0">
                <a:latin typeface="+mn-lt"/>
                <a:ea typeface="Times New Roman" panose="02020603050405020304" pitchFamily="18" charset="0"/>
              </a:rPr>
            </a:b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68972-A1A9-4BA5-845C-9D8CD75D5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70" y="2275897"/>
            <a:ext cx="2073903" cy="1838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BE8E7B-993C-4DB5-A26D-EE8FCA22D09A}"/>
              </a:ext>
            </a:extLst>
          </p:cNvPr>
          <p:cNvSpPr txBox="1"/>
          <p:nvPr/>
        </p:nvSpPr>
        <p:spPr>
          <a:xfrm>
            <a:off x="4841699" y="2217819"/>
            <a:ext cx="5511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food </a:t>
            </a:r>
            <a:r>
              <a:rPr lang="en-US" sz="2800" b="1" dirty="0"/>
              <a:t>e</a:t>
            </a:r>
            <a:r>
              <a:rPr lang="en-US" sz="2800" b="1" dirty="0" smtClean="0"/>
              <a:t>ngineering </a:t>
            </a:r>
            <a:r>
              <a:rPr lang="en-US" sz="2800" b="1" dirty="0"/>
              <a:t>a</a:t>
            </a:r>
            <a:r>
              <a:rPr lang="en-US" sz="2800" b="1" dirty="0" smtClean="0"/>
              <a:t>ctivity </a:t>
            </a:r>
            <a:r>
              <a:rPr lang="en-US" sz="2800" b="1" dirty="0"/>
              <a:t>for students to learn math</a:t>
            </a:r>
            <a:r>
              <a:rPr lang="en-US" sz="2800" b="1" dirty="0" smtClean="0"/>
              <a:t>, test </a:t>
            </a:r>
            <a:r>
              <a:rPr lang="en-US" sz="2800" b="1" dirty="0"/>
              <a:t>solution </a:t>
            </a:r>
            <a:r>
              <a:rPr lang="en-US" sz="2800" b="1" dirty="0" smtClean="0"/>
              <a:t>preparation, and engage in teamwork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85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4C56-449F-4AD7-A910-6316531C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1F376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1F376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YouTube Videos</a:t>
            </a:r>
            <a:r>
              <a:rPr lang="en-US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3A4A47-17DA-470C-9498-2043BBA0FAC3}"/>
              </a:ext>
            </a:extLst>
          </p:cNvPr>
          <p:cNvSpPr/>
          <p:nvPr/>
        </p:nvSpPr>
        <p:spPr>
          <a:xfrm>
            <a:off x="205273" y="1643992"/>
            <a:ext cx="11681927" cy="442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2800" b="1" dirty="0">
                <a:solidFill>
                  <a:srgbClr val="1F376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 Spiller. Biomaterials Lecture - Natural polymers and </a:t>
            </a:r>
            <a:r>
              <a:rPr lang="en-US" sz="2800" b="1">
                <a:solidFill>
                  <a:srgbClr val="1F376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hydrogels </a:t>
            </a:r>
            <a:r>
              <a:rPr lang="en-US" sz="2800" b="1" u="sng" smtClean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800" b="1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://www.youtube.com/watch?v=gxGeK4rzEr0</a:t>
            </a:r>
            <a:endParaRPr lang="en-US" sz="2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2800" b="1" dirty="0">
                <a:solidFill>
                  <a:srgbClr val="1F376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2800" b="1" dirty="0">
                <a:solidFill>
                  <a:srgbClr val="1F376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Mitch Plumley. Hydrogel Polymers </a:t>
            </a:r>
            <a:r>
              <a:rPr lang="en-US" sz="28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800" b="1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://www.youtube.com/watch?v=BE1xk1rlrGg</a:t>
            </a:r>
            <a:endParaRPr lang="en-US" sz="2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2800" b="1" dirty="0">
                <a:solidFill>
                  <a:srgbClr val="1F376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2800" b="1" dirty="0" err="1">
                <a:solidFill>
                  <a:srgbClr val="1F376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ALIwebsite</a:t>
            </a:r>
            <a:r>
              <a:rPr lang="en-US" sz="2800" b="1" dirty="0">
                <a:solidFill>
                  <a:srgbClr val="1F376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Occupational Video - Food Scientist </a:t>
            </a:r>
            <a:r>
              <a:rPr lang="en-US" sz="28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800" b="1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://www.youtube.com/watch?v=tweElJtj3o8</a:t>
            </a:r>
            <a:endParaRPr lang="en-US" sz="2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2800" b="1" dirty="0">
                <a:solidFill>
                  <a:srgbClr val="1F376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4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C3D3-7A84-458A-8EBA-7B6A3F16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88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are these items related?</a:t>
            </a:r>
          </a:p>
        </p:txBody>
      </p:sp>
      <p:pic>
        <p:nvPicPr>
          <p:cNvPr id="2054" name="Picture 3">
            <a:extLst>
              <a:ext uri="{FF2B5EF4-FFF2-40B4-BE49-F238E27FC236}">
                <a16:creationId xmlns:a16="http://schemas.microsoft.com/office/drawing/2014/main" id="{A8F8F109-2B3C-4367-A55E-C49793518FA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8" y="148825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9">
            <a:extLst>
              <a:ext uri="{FF2B5EF4-FFF2-40B4-BE49-F238E27FC236}">
                <a16:creationId xmlns:a16="http://schemas.microsoft.com/office/drawing/2014/main" id="{AC5F694A-1D43-4223-83EB-A49C3E52DEF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48" y="360516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0">
            <a:extLst>
              <a:ext uri="{FF2B5EF4-FFF2-40B4-BE49-F238E27FC236}">
                <a16:creationId xmlns:a16="http://schemas.microsoft.com/office/drawing/2014/main" id="{4E796C87-A5E9-46DA-A83F-2CC4D98DE9D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49" y="148825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1">
            <a:extLst>
              <a:ext uri="{FF2B5EF4-FFF2-40B4-BE49-F238E27FC236}">
                <a16:creationId xmlns:a16="http://schemas.microsoft.com/office/drawing/2014/main" id="{77691C9F-6AE9-468C-A888-4A1C43F3094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04" y="360516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2">
            <a:extLst>
              <a:ext uri="{FF2B5EF4-FFF2-40B4-BE49-F238E27FC236}">
                <a16:creationId xmlns:a16="http://schemas.microsoft.com/office/drawing/2014/main" id="{FB6CD655-FA5E-4B60-9604-C1249009075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50" y="360516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CC51401B-7546-4DAD-8CFB-FFE8B7CCED98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50" y="148825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E0EED273-3DD8-4302-BA26-137DE1B9D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153A78-BFCA-495F-933C-C30C440C4AAB}"/>
              </a:ext>
            </a:extLst>
          </p:cNvPr>
          <p:cNvSpPr/>
          <p:nvPr/>
        </p:nvSpPr>
        <p:spPr>
          <a:xfrm>
            <a:off x="6737096" y="1488256"/>
            <a:ext cx="47342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Can you match the items with the pictures?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Jell-O</a:t>
            </a:r>
          </a:p>
          <a:p>
            <a:pPr algn="ctr"/>
            <a:r>
              <a:rPr lang="en-US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ydrobeads</a:t>
            </a:r>
            <a:endParaRPr lang="en-US" sz="2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ontact lens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ketchup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gel pad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gummy </a:t>
            </a:r>
            <a:r>
              <a:rPr lang="en-US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candy</a:t>
            </a:r>
            <a:endParaRPr lang="en-US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2A880-7BC6-4CFF-8D8A-2F7A9B91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89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Background: Hydrogels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2DE0C-345A-4DD6-83CD-F8881B39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139329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ometimes known as “aqua gels” </a:t>
            </a:r>
            <a:endParaRPr lang="en-US" dirty="0"/>
          </a:p>
          <a:p>
            <a:r>
              <a:rPr lang="en-US" dirty="0" smtClean="0"/>
              <a:t>Belong to a unique </a:t>
            </a:r>
            <a:r>
              <a:rPr lang="en-US" dirty="0"/>
              <a:t>group of </a:t>
            </a:r>
            <a:r>
              <a:rPr lang="en-US" dirty="0" err="1"/>
              <a:t>nano</a:t>
            </a:r>
            <a:r>
              <a:rPr lang="en-US" dirty="0"/>
              <a:t>-polymers </a:t>
            </a:r>
          </a:p>
          <a:p>
            <a:r>
              <a:rPr lang="en-US" dirty="0"/>
              <a:t>H</a:t>
            </a:r>
            <a:r>
              <a:rPr lang="en-US" dirty="0" smtClean="0"/>
              <a:t>old </a:t>
            </a:r>
            <a:r>
              <a:rPr lang="en-US" dirty="0"/>
              <a:t>large quantities of water in a three-dimensional </a:t>
            </a:r>
            <a:r>
              <a:rPr lang="en-US" dirty="0" smtClean="0"/>
              <a:t>“lattice” that  encase the substances into a </a:t>
            </a:r>
            <a:r>
              <a:rPr lang="en-US" dirty="0" smtClean="0"/>
              <a:t>solid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ccur </a:t>
            </a:r>
            <a:r>
              <a:rPr lang="en-US" dirty="0"/>
              <a:t>both </a:t>
            </a:r>
            <a:r>
              <a:rPr lang="en-US" dirty="0" smtClean="0"/>
              <a:t>naturally, as in collagen, </a:t>
            </a:r>
            <a:r>
              <a:rPr lang="en-US" dirty="0"/>
              <a:t>and </a:t>
            </a:r>
            <a:r>
              <a:rPr lang="en-US" dirty="0" smtClean="0"/>
              <a:t>synthetically, as in powdered gelatin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hanges </a:t>
            </a:r>
            <a:r>
              <a:rPr lang="en-US" dirty="0"/>
              <a:t>in shape </a:t>
            </a:r>
            <a:r>
              <a:rPr lang="en-US" dirty="0" smtClean="0"/>
              <a:t>depending </a:t>
            </a:r>
            <a:r>
              <a:rPr lang="en-US" dirty="0"/>
              <a:t>on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23864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C987-AFE5-414F-92A8-8F182B8A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92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Hydrogels: </a:t>
            </a:r>
            <a:r>
              <a:rPr lang="en-US" dirty="0">
                <a:solidFill>
                  <a:schemeClr val="bg1"/>
                </a:solidFill>
              </a:rPr>
              <a:t>Solid-Liquid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A1B22-BCE7-4A7D-BC1D-F01BB1261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2" y="1162050"/>
            <a:ext cx="11877870" cy="53308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DCA1B94-1E8B-4867-8F70-52CD226F5FD4}"/>
              </a:ext>
            </a:extLst>
          </p:cNvPr>
          <p:cNvGrpSpPr/>
          <p:nvPr/>
        </p:nvGrpSpPr>
        <p:grpSpPr>
          <a:xfrm>
            <a:off x="3769566" y="4480971"/>
            <a:ext cx="1772817" cy="1214979"/>
            <a:chOff x="3769566" y="4480971"/>
            <a:chExt cx="1772817" cy="12149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022950E-9E21-41BE-B6EA-A3145688C27C}"/>
                </a:ext>
              </a:extLst>
            </p:cNvPr>
            <p:cNvSpPr txBox="1"/>
            <p:nvPr/>
          </p:nvSpPr>
          <p:spPr>
            <a:xfrm>
              <a:off x="3769566" y="5111175"/>
              <a:ext cx="17728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Hydrogel</a:t>
              </a:r>
            </a:p>
          </p:txBody>
        </p:sp>
        <p:pic>
          <p:nvPicPr>
            <p:cNvPr id="6" name="Graphic 5" descr="Download">
              <a:extLst>
                <a:ext uri="{FF2B5EF4-FFF2-40B4-BE49-F238E27FC236}">
                  <a16:creationId xmlns:a16="http://schemas.microsoft.com/office/drawing/2014/main" id="{D3845519-4F00-4DF8-A567-D10E6B0E3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4198774" y="448097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1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68FB-A7B0-45C9-866A-7E5CECFE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57" y="216875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Activity: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Calculations and Procedure</a:t>
            </a:r>
            <a:br>
              <a:rPr lang="en-US" sz="54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737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408DE-9828-41E3-BB6C-83D2E53F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1911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Gummy Bear </a:t>
            </a:r>
            <a:r>
              <a:rPr lang="en-US" dirty="0" smtClean="0">
                <a:solidFill>
                  <a:schemeClr val="bg1"/>
                </a:solidFill>
              </a:rPr>
              <a:t>Candy </a:t>
            </a:r>
            <a:r>
              <a:rPr lang="en-US" dirty="0">
                <a:solidFill>
                  <a:schemeClr val="bg1"/>
                </a:solidFill>
              </a:rPr>
              <a:t>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66B88-557A-4DFB-983E-6892EA263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19" y="1613118"/>
            <a:ext cx="4004387" cy="2511826"/>
          </a:xfrm>
        </p:spPr>
        <p:txBody>
          <a:bodyPr/>
          <a:lstStyle/>
          <a:p>
            <a:r>
              <a:rPr lang="en-US" dirty="0" smtClean="0"/>
              <a:t>Recipe </a:t>
            </a:r>
            <a:r>
              <a:rPr lang="en-US" b="1" dirty="0" smtClean="0"/>
              <a:t>proper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atio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 cup </a:t>
            </a:r>
            <a:r>
              <a:rPr lang="en-US" dirty="0"/>
              <a:t>pure 100% juice, no sugar added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2 tbsp </a:t>
            </a:r>
            <a:r>
              <a:rPr lang="en-US" dirty="0"/>
              <a:t>unflavored gelatin  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3EA72-5965-425B-A9A5-BFC1F259F208}"/>
              </a:ext>
            </a:extLst>
          </p:cNvPr>
          <p:cNvSpPr/>
          <p:nvPr/>
        </p:nvSpPr>
        <p:spPr>
          <a:xfrm>
            <a:off x="4879909" y="1613118"/>
            <a:ext cx="56574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Calculate the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conversion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f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actor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to prepare the volume needed to fill the molds. </a:t>
            </a:r>
          </a:p>
          <a:p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DAC10E-D2DC-48CA-A167-189CCDA3628C}"/>
              </a:ext>
            </a:extLst>
          </p:cNvPr>
          <p:cNvSpPr/>
          <p:nvPr/>
        </p:nvSpPr>
        <p:spPr>
          <a:xfrm>
            <a:off x="4879909" y="307097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alculate the ratio to scale the amount of product to fill the mold.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394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358E-4591-467F-BD0D-8C477D23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Edible Hydrogel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095E46-8C2F-46CA-886C-55129C65866C}"/>
              </a:ext>
            </a:extLst>
          </p:cNvPr>
          <p:cNvGrpSpPr/>
          <p:nvPr/>
        </p:nvGrpSpPr>
        <p:grpSpPr>
          <a:xfrm>
            <a:off x="976720" y="1309231"/>
            <a:ext cx="3996266" cy="4711625"/>
            <a:chOff x="976720" y="1309231"/>
            <a:chExt cx="3996266" cy="47116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24B45C-E8B1-4741-B0FE-CEBDF14B08E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16730" y="3750907"/>
              <a:ext cx="2313761" cy="226994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A86833-E8F1-4F3D-9545-1861BF06C958}"/>
                </a:ext>
              </a:extLst>
            </p:cNvPr>
            <p:cNvSpPr txBox="1"/>
            <p:nvPr/>
          </p:nvSpPr>
          <p:spPr>
            <a:xfrm>
              <a:off x="976720" y="1309231"/>
              <a:ext cx="399626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Instruments </a:t>
              </a:r>
              <a:r>
                <a:rPr lang="en-US" sz="2800" dirty="0"/>
                <a:t>with </a:t>
              </a:r>
              <a:r>
                <a:rPr lang="en-US" sz="2800" dirty="0" smtClean="0"/>
                <a:t>heat, </a:t>
              </a:r>
              <a:r>
                <a:rPr lang="en-US" sz="2800" dirty="0"/>
                <a:t>temperature </a:t>
              </a:r>
              <a:r>
                <a:rPr lang="en-US" sz="2800" dirty="0" smtClean="0"/>
                <a:t>control, </a:t>
              </a:r>
              <a:r>
                <a:rPr lang="en-US" sz="2800" dirty="0"/>
                <a:t>and </a:t>
              </a:r>
              <a:r>
                <a:rPr lang="en-US" sz="2800" dirty="0" smtClean="0"/>
                <a:t>a magnetic </a:t>
              </a:r>
              <a:r>
                <a:rPr lang="en-US" sz="2800" dirty="0"/>
                <a:t>stirrer used to prepare hydrogel gummy </a:t>
              </a:r>
              <a:r>
                <a:rPr lang="en-US" sz="2800" dirty="0" smtClean="0"/>
                <a:t>candy.</a:t>
              </a:r>
              <a:endParaRPr lang="en-US" sz="28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03960EA-A656-4A88-A5F3-D704D94C2B72}"/>
              </a:ext>
            </a:extLst>
          </p:cNvPr>
          <p:cNvSpPr/>
          <p:nvPr/>
        </p:nvSpPr>
        <p:spPr>
          <a:xfrm>
            <a:off x="5741437" y="1619652"/>
            <a:ext cx="59218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Times New Roman" panose="02020603050405020304" pitchFamily="18" charset="0"/>
              </a:rPr>
              <a:t>When temperature reaches ~30°C, add small amounts of  the gelatin powder </a:t>
            </a:r>
            <a:r>
              <a:rPr lang="en-US" sz="2800" i="1" dirty="0">
                <a:ea typeface="Times New Roman" panose="02020603050405020304" pitchFamily="18" charset="0"/>
              </a:rPr>
              <a:t>into </a:t>
            </a:r>
            <a:r>
              <a:rPr lang="en-US" sz="2800" dirty="0">
                <a:ea typeface="Times New Roman" panose="02020603050405020304" pitchFamily="18" charset="0"/>
              </a:rPr>
              <a:t>the warm juice.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Times New Roman" panose="02020603050405020304" pitchFamily="18" charset="0"/>
              </a:rPr>
              <a:t>Heat the juice until its very warm (~37°C - ~48°C) but not boiling.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Times New Roman" panose="02020603050405020304" pitchFamily="18" charset="0"/>
              </a:rPr>
              <a:t>If the liquid is too hot, it could </a:t>
            </a:r>
            <a:r>
              <a:rPr lang="en-US" sz="2800" dirty="0" smtClean="0">
                <a:ea typeface="Times New Roman" panose="02020603050405020304" pitchFamily="18" charset="0"/>
              </a:rPr>
              <a:t>break down the </a:t>
            </a:r>
            <a:r>
              <a:rPr lang="en-US" sz="2800" dirty="0">
                <a:ea typeface="Times New Roman" panose="02020603050405020304" pitchFamily="18" charset="0"/>
              </a:rPr>
              <a:t>gelatin protein and your gummies may not set. </a:t>
            </a:r>
          </a:p>
          <a:p>
            <a:endParaRPr lang="en-US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7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6B99-D1F7-4EBE-8A99-5727CDD8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55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Edible Gummy Solutions Placed into Molds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2EED2-1286-4E35-96C0-F2C8BD5EDA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42" y="1464907"/>
            <a:ext cx="3963358" cy="3518154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0B4E20-8F0C-4498-A539-AC20E6B7A6C1}"/>
              </a:ext>
            </a:extLst>
          </p:cNvPr>
          <p:cNvSpPr txBox="1">
            <a:spLocks/>
          </p:cNvSpPr>
          <p:nvPr/>
        </p:nvSpPr>
        <p:spPr>
          <a:xfrm>
            <a:off x="1040961" y="1399593"/>
            <a:ext cx="6218255" cy="4525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 hydrogel </a:t>
            </a:r>
            <a:r>
              <a:rPr lang="en-US" dirty="0"/>
              <a:t>solutions </a:t>
            </a:r>
            <a:r>
              <a:rPr lang="en-US" dirty="0" smtClean="0"/>
              <a:t>to </a:t>
            </a:r>
            <a:r>
              <a:rPr lang="en-US" dirty="0"/>
              <a:t>silicon candy molds.</a:t>
            </a:r>
          </a:p>
          <a:p>
            <a:r>
              <a:rPr lang="en-US" dirty="0" smtClean="0"/>
              <a:t>Carefully </a:t>
            </a:r>
            <a:r>
              <a:rPr lang="en-US" dirty="0"/>
              <a:t>place the molds on a metal oven tray on top of ice in a cooler </a:t>
            </a:r>
            <a:r>
              <a:rPr lang="en-US" dirty="0" smtClean="0"/>
              <a:t>and </a:t>
            </a:r>
            <a:r>
              <a:rPr lang="en-US" dirty="0"/>
              <a:t>chill for </a:t>
            </a:r>
            <a:r>
              <a:rPr lang="en-US" dirty="0" smtClean="0"/>
              <a:t>about 20 minutes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Or</a:t>
            </a:r>
            <a:r>
              <a:rPr lang="en-US" dirty="0"/>
              <a:t>, position molds on a paper plate and place in a refrigerator </a:t>
            </a:r>
            <a:r>
              <a:rPr lang="en-US" dirty="0" smtClean="0"/>
              <a:t>and chill </a:t>
            </a:r>
            <a:r>
              <a:rPr lang="en-US" dirty="0"/>
              <a:t>at </a:t>
            </a:r>
            <a:r>
              <a:rPr lang="en-US" dirty="0"/>
              <a:t>0</a:t>
            </a:r>
            <a:r>
              <a:rPr lang="en-US" dirty="0" smtClean="0"/>
              <a:t>-4°C </a:t>
            </a:r>
            <a:r>
              <a:rPr lang="en-US" dirty="0"/>
              <a:t>for 20-40 minutes.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D2B0C-AA24-4A3A-8D67-AB329A5F0E4D}"/>
              </a:ext>
            </a:extLst>
          </p:cNvPr>
          <p:cNvSpPr txBox="1"/>
          <p:nvPr/>
        </p:nvSpPr>
        <p:spPr>
          <a:xfrm>
            <a:off x="7478785" y="5060873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Students prepare edible hydrogels using varied concentrations of gelatin in beet, apple and orange juice. </a:t>
            </a:r>
            <a:endParaRPr lang="en-US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5C49-D14F-4C63-A143-E7B04B2B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781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Discussion Post </a:t>
            </a:r>
            <a:r>
              <a:rPr lang="en-US" dirty="0" smtClean="0">
                <a:solidFill>
                  <a:schemeClr val="bg1"/>
                </a:solidFill>
              </a:rPr>
              <a:t>Activity: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E9A87-8517-4DB3-9341-246486B98B4B}"/>
              </a:ext>
            </a:extLst>
          </p:cNvPr>
          <p:cNvSpPr/>
          <p:nvPr/>
        </p:nvSpPr>
        <p:spPr>
          <a:xfrm>
            <a:off x="704932" y="1775340"/>
            <a:ext cx="11176518" cy="4221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does the weight of gelatin and volume of juice effect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hydrogel formed?  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should the dry ingredients such as gelatin be added into the juice instead of adding the juice to a beaker of dry gelatin? 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might happen if the ingredients were not thoroughly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would happen if the temperature of the juice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varied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77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394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Engineering the Perfect Gummy Candy     </vt:lpstr>
      <vt:lpstr>How are these items related?</vt:lpstr>
      <vt:lpstr>Background: Hydrogels</vt:lpstr>
      <vt:lpstr>Hydrogels: Solid-Liquid State</vt:lpstr>
      <vt:lpstr>Activity: Calculations and Procedure </vt:lpstr>
      <vt:lpstr>Gummy Bear Candy Ratio</vt:lpstr>
      <vt:lpstr>Edible Hydrogel</vt:lpstr>
      <vt:lpstr>Edible Gummy Solutions Placed into Molds</vt:lpstr>
      <vt:lpstr>Discussion Post Activity:</vt:lpstr>
      <vt:lpstr> YouTube Videos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Rice NanoAcademy: Preparing Edible Hydrogels</dc:title>
  <dc:creator>Jodie 3</dc:creator>
  <cp:lastModifiedBy>Zain Iqbal</cp:lastModifiedBy>
  <cp:revision>58</cp:revision>
  <dcterms:created xsi:type="dcterms:W3CDTF">2019-02-16T04:20:36Z</dcterms:created>
  <dcterms:modified xsi:type="dcterms:W3CDTF">2019-05-30T17:03:57Z</dcterms:modified>
</cp:coreProperties>
</file>