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3"/>
  </p:notesMasterIdLst>
  <p:sldIdLst>
    <p:sldId id="269" r:id="rId3"/>
    <p:sldId id="256" r:id="rId4"/>
    <p:sldId id="257" r:id="rId5"/>
    <p:sldId id="273" r:id="rId6"/>
    <p:sldId id="270" r:id="rId7"/>
    <p:sldId id="260" r:id="rId8"/>
    <p:sldId id="271" r:id="rId9"/>
    <p:sldId id="263" r:id="rId10"/>
    <p:sldId id="264" r:id="rId11"/>
    <p:sldId id="266" r:id="rId12"/>
  </p:sldIdLst>
  <p:sldSz cx="9144000" cy="5143500" type="screen16x9"/>
  <p:notesSz cx="6858000" cy="9144000"/>
  <p:embeddedFontLst>
    <p:embeddedFont>
      <p:font typeface="Open Sans" pitchFamily="2" charset="0"/>
      <p:regular r:id="rId14"/>
      <p:bold r:id="rId15"/>
      <p:italic r:id="rId16"/>
      <p:boldItalic r:id="rId17"/>
    </p:embeddedFont>
    <p:embeddedFont>
      <p:font typeface="Proxima Nova" panose="02000506030000020004"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56" d="100"/>
          <a:sy n="156" d="100"/>
        </p:scale>
        <p:origin x="808"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e56601091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e56601091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f7830f66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f7830f66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56601091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56601091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67f0668f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67f0668f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6729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56601091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56601091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7319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5660109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5660109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566010917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566010917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9874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e56601091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e56601091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e56601091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e56601091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5" name="Google Shape;45;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3"/>
        <p:cNvGrpSpPr/>
        <p:nvPr/>
      </p:nvGrpSpPr>
      <p:grpSpPr>
        <a:xfrm>
          <a:off x="0" y="0"/>
          <a:ext cx="0" cy="0"/>
          <a:chOff x="0" y="0"/>
          <a:chExt cx="0" cy="0"/>
        </a:xfrm>
      </p:grpSpPr>
      <p:sp>
        <p:nvSpPr>
          <p:cNvPr id="54" name="Google Shape;5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5" name="Google Shape;55;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1" name="Google Shape;6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5" name="Google Shape;65;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6" name="Google Shape;6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0" y="2285400"/>
            <a:ext cx="9144000" cy="572700"/>
          </a:xfrm>
          <a:prstGeom prst="rect">
            <a:avLst/>
          </a:prstGeom>
          <a:solidFill>
            <a:srgbClr val="00ADBC"/>
          </a:solidFill>
        </p:spPr>
        <p:txBody>
          <a:bodyPr spcFirstLastPara="1" wrap="square" lIns="91425" tIns="91425" rIns="91425" bIns="91425" anchor="t" anchorCtr="0">
            <a:noAutofit/>
          </a:bodyPr>
          <a:lstStyle>
            <a:lvl1pPr lvl="0" algn="ctr" rtl="0">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2" name="Google Shape;7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6" name="Google Shape;7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Google Shape;80;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2" name="Google Shape;8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5" name="Google Shape;8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00ADBC"/>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rgbClr val="FFFFFF"/>
              </a:buClr>
              <a:buSzPts val="3600"/>
              <a:buFont typeface="Proxima Nova"/>
              <a:buNone/>
              <a:defRPr sz="3600" b="1">
                <a:solidFill>
                  <a:srgbClr val="FFFFFF"/>
                </a:solidFill>
                <a:latin typeface="Proxima Nova"/>
                <a:ea typeface="Proxima Nova"/>
                <a:cs typeface="Proxima Nova"/>
                <a:sym typeface="Proxima Nova"/>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6"/>
        <p:cNvGrpSpPr/>
        <p:nvPr/>
      </p:nvGrpSpPr>
      <p:grpSpPr>
        <a:xfrm>
          <a:off x="0" y="0"/>
          <a:ext cx="0" cy="0"/>
          <a:chOff x="0" y="0"/>
          <a:chExt cx="0" cy="0"/>
        </a:xfrm>
      </p:grpSpPr>
      <p:sp>
        <p:nvSpPr>
          <p:cNvPr id="87" name="Google Shape;87;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89" name="Google Shape;8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8" name="Google Shape;1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0" y="2285400"/>
            <a:ext cx="9144000" cy="572700"/>
          </a:xfrm>
          <a:prstGeom prst="rect">
            <a:avLst/>
          </a:prstGeom>
          <a:solidFill>
            <a:srgbClr val="00ADBC"/>
          </a:solidFill>
        </p:spPr>
        <p:txBody>
          <a:bodyPr spcFirstLastPara="1" wrap="square" lIns="91425" tIns="91425" rIns="91425" bIns="91425" anchor="t" anchorCtr="0">
            <a:noAutofit/>
          </a:bodyPr>
          <a:lstStyle>
            <a:lvl1pPr lvl="0" algn="ctr">
              <a:spcBef>
                <a:spcPts val="0"/>
              </a:spcBef>
              <a:spcAft>
                <a:spcPts val="0"/>
              </a:spcAft>
              <a:buClr>
                <a:srgbClr val="FFFFFF"/>
              </a:buClr>
              <a:buSzPts val="2800"/>
              <a:buFont typeface="Proxima Nova"/>
              <a:buNone/>
              <a:defRPr>
                <a:solidFill>
                  <a:srgbClr val="FFFFFF"/>
                </a:solidFill>
                <a:latin typeface="Proxima Nova"/>
                <a:ea typeface="Proxima Nova"/>
                <a:cs typeface="Proxima Nova"/>
                <a:sym typeface="Proxima Nova"/>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0"/>
        <p:cNvGrpSpPr/>
        <p:nvPr/>
      </p:nvGrpSpPr>
      <p:grpSpPr>
        <a:xfrm>
          <a:off x="0" y="0"/>
          <a:ext cx="0" cy="0"/>
          <a:chOff x="0" y="0"/>
          <a:chExt cx="0" cy="0"/>
        </a:xfrm>
      </p:grpSpPr>
      <p:sp>
        <p:nvSpPr>
          <p:cNvPr id="41" name="Google Shape;4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2" name="Google Shape;42;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1" name="Google Shape;51;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SzPts val="1800"/>
              <a:buFont typeface="Proxima Nova"/>
              <a:buChar char="●"/>
              <a:defRPr sz="1800">
                <a:latin typeface="Proxima Nova"/>
                <a:ea typeface="Proxima Nova"/>
                <a:cs typeface="Proxima Nova"/>
                <a:sym typeface="Proxima Nova"/>
              </a:defRPr>
            </a:lvl1pPr>
            <a:lvl2pPr marL="914400" lvl="1"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rtl="0">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rtl="0">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52" name="Google Shape;5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6" name="Google Shape;56;p13"/>
          <p:cNvPicPr preferRelativeResize="0"/>
          <p:nvPr/>
        </p:nvPicPr>
        <p:blipFill>
          <a:blip r:embed="rId4">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5">
            <a:alphaModFix/>
          </a:blip>
          <a:stretch>
            <a:fillRect/>
          </a:stretch>
        </p:blipFill>
        <p:spPr>
          <a:xfrm>
            <a:off x="484463" y="2670200"/>
            <a:ext cx="8175075" cy="1207836"/>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1600" b="1" i="0" u="none" strike="noStrike" kern="0" cap="none" spc="0" normalizeH="0" baseline="0" noProof="0" dirty="0">
                <a:ln>
                  <a:noFill/>
                </a:ln>
                <a:solidFill>
                  <a:srgbClr val="FFFFFF"/>
                </a:solidFill>
                <a:effectLst/>
                <a:uLnTx/>
                <a:uFillTx/>
                <a:latin typeface="Open Sans"/>
                <a:ea typeface="Open Sans"/>
                <a:cs typeface="Open Sans"/>
                <a:sym typeface="Open Sans"/>
              </a:rPr>
              <a:t>Simon Decoded: Reverse Engineering Simon Says Using Computational Thinking</a:t>
            </a:r>
            <a:endParaRPr kumimoji="0" sz="1600" b="1" i="0" u="none" strike="noStrike" kern="0" cap="none" spc="0" normalizeH="0" baseline="0" noProof="0" dirty="0">
              <a:ln>
                <a:noFill/>
              </a:ln>
              <a:solidFill>
                <a:srgbClr val="FFFFFF"/>
              </a:solidFill>
              <a:effectLst/>
              <a:uLnTx/>
              <a:uFillTx/>
              <a:latin typeface="Open Sans"/>
              <a:ea typeface="Open Sans"/>
              <a:cs typeface="Open Sans"/>
              <a:sym typeface="Open Sans"/>
            </a:endParaRPr>
          </a:p>
        </p:txBody>
      </p:sp>
      <p:pic>
        <p:nvPicPr>
          <p:cNvPr id="5" name="Picture 4">
            <a:extLst>
              <a:ext uri="{FF2B5EF4-FFF2-40B4-BE49-F238E27FC236}">
                <a16:creationId xmlns:a16="http://schemas.microsoft.com/office/drawing/2014/main" id="{EFDF69F9-3720-839D-39FB-FFA5F37B9363}"/>
              </a:ext>
            </a:extLst>
          </p:cNvPr>
          <p:cNvPicPr>
            <a:picLocks noChangeAspect="1"/>
          </p:cNvPicPr>
          <p:nvPr/>
        </p:nvPicPr>
        <p:blipFill>
          <a:blip r:embed="rId6"/>
          <a:stretch>
            <a:fillRect/>
          </a:stretch>
        </p:blipFill>
        <p:spPr>
          <a:xfrm>
            <a:off x="724330" y="1598027"/>
            <a:ext cx="7695340" cy="9358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p:nvPr/>
        </p:nvSpPr>
        <p:spPr>
          <a:xfrm>
            <a:off x="0" y="0"/>
            <a:ext cx="9144000" cy="3480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sp>
        <p:nvSpPr>
          <p:cNvPr id="201" name="Google Shape;201;p35"/>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Analog Game Play</a:t>
            </a:r>
            <a:endParaRPr dirty="0">
              <a:solidFill>
                <a:srgbClr val="FFFFFF"/>
              </a:solidFill>
            </a:endParaRPr>
          </a:p>
        </p:txBody>
      </p:sp>
      <p:pic>
        <p:nvPicPr>
          <p:cNvPr id="202" name="Google Shape;202;p35" descr="STEM curriculum for K-12 - TeachEngineering"/>
          <p:cNvPicPr preferRelativeResize="0"/>
          <p:nvPr/>
        </p:nvPicPr>
        <p:blipFill>
          <a:blip r:embed="rId3">
            <a:alphaModFix/>
          </a:blip>
          <a:stretch>
            <a:fillRect/>
          </a:stretch>
        </p:blipFill>
        <p:spPr>
          <a:xfrm>
            <a:off x="127600" y="4595463"/>
            <a:ext cx="471175" cy="471175"/>
          </a:xfrm>
          <a:prstGeom prst="rect">
            <a:avLst/>
          </a:prstGeom>
          <a:noFill/>
          <a:ln>
            <a:noFill/>
          </a:ln>
        </p:spPr>
      </p:pic>
      <p:pic>
        <p:nvPicPr>
          <p:cNvPr id="203" name="Google Shape;203;p35"/>
          <p:cNvPicPr preferRelativeResize="0"/>
          <p:nvPr/>
        </p:nvPicPr>
        <p:blipFill>
          <a:blip r:embed="rId4">
            <a:alphaModFix/>
          </a:blip>
          <a:stretch>
            <a:fillRect/>
          </a:stretch>
        </p:blipFill>
        <p:spPr>
          <a:xfrm>
            <a:off x="8495900" y="4583788"/>
            <a:ext cx="471175" cy="494512"/>
          </a:xfrm>
          <a:prstGeom prst="rect">
            <a:avLst/>
          </a:prstGeom>
          <a:noFill/>
          <a:ln>
            <a:noFill/>
          </a:ln>
        </p:spPr>
      </p:pic>
      <p:sp>
        <p:nvSpPr>
          <p:cNvPr id="204" name="Google Shape;204;p35"/>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205" name="Google Shape;205;p35"/>
          <p:cNvSpPr txBox="1"/>
          <p:nvPr/>
        </p:nvSpPr>
        <p:spPr>
          <a:xfrm>
            <a:off x="166875" y="412275"/>
            <a:ext cx="6036600" cy="412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dirty="0"/>
          </a:p>
          <a:p>
            <a:pPr marL="457200" lvl="0" indent="-330200" algn="l" rtl="0">
              <a:spcBef>
                <a:spcPts val="0"/>
              </a:spcBef>
              <a:spcAft>
                <a:spcPts val="0"/>
              </a:spcAft>
              <a:buSzPts val="1600"/>
              <a:buChar char="●"/>
            </a:pPr>
            <a:r>
              <a:rPr lang="en" sz="1600" dirty="0"/>
              <a:t>The player will be given one card of each color. The cards will be placed in front of them side by side.</a:t>
            </a:r>
            <a:endParaRPr sz="1600" dirty="0"/>
          </a:p>
          <a:p>
            <a:pPr marL="457200" lvl="0" indent="-330200" algn="l" rtl="0">
              <a:spcBef>
                <a:spcPts val="0"/>
              </a:spcBef>
              <a:spcAft>
                <a:spcPts val="0"/>
              </a:spcAft>
              <a:buSzPts val="1600"/>
              <a:buChar char="●"/>
            </a:pPr>
            <a:r>
              <a:rPr lang="en" sz="1600" dirty="0"/>
              <a:t>The randomizer will display a series of cards while still attached to the ring. After the card is shown, it will go to the other side of the ring, separated by the smaller ring as a marker.</a:t>
            </a:r>
            <a:endParaRPr sz="1600" dirty="0"/>
          </a:p>
          <a:p>
            <a:pPr marL="457200" lvl="0" indent="-330200" algn="l" rtl="0">
              <a:spcBef>
                <a:spcPts val="0"/>
              </a:spcBef>
              <a:spcAft>
                <a:spcPts val="0"/>
              </a:spcAft>
              <a:buSzPts val="1600"/>
              <a:buChar char="●"/>
            </a:pPr>
            <a:r>
              <a:rPr lang="en" sz="1600" dirty="0"/>
              <a:t>The player will touch the cards in the order seen by the randomizer. As soon as the player taps the corresponding card, the next card is shown. They must tap the cards in order from the beginning of the series. They’ll have 10 seconds of grace time to error (when they draw a blank and cannot remember). If more than 10 seconds pass, their turn is lost.</a:t>
            </a:r>
            <a:endParaRPr sz="1600" dirty="0"/>
          </a:p>
          <a:p>
            <a:pPr marL="457200" lvl="0" indent="-330200" algn="l" rtl="0">
              <a:spcBef>
                <a:spcPts val="0"/>
              </a:spcBef>
              <a:spcAft>
                <a:spcPts val="0"/>
              </a:spcAft>
              <a:buSzPts val="1600"/>
              <a:buChar char="●"/>
            </a:pPr>
            <a:r>
              <a:rPr lang="en" sz="1600" dirty="0"/>
              <a:t>The scorekeeper must use the established variable names when writing down their answers on the worksheet.</a:t>
            </a:r>
            <a:endParaRPr sz="1600" dirty="0"/>
          </a:p>
        </p:txBody>
      </p:sp>
      <p:pic>
        <p:nvPicPr>
          <p:cNvPr id="206" name="Google Shape;206;p35" descr="2,943 Cartoon Stopwatch Stock Photos, Pictures &amp;amp; Royalty-Free Images -  iStock"/>
          <p:cNvPicPr preferRelativeResize="0"/>
          <p:nvPr/>
        </p:nvPicPr>
        <p:blipFill>
          <a:blip r:embed="rId5">
            <a:alphaModFix/>
          </a:blip>
          <a:stretch>
            <a:fillRect/>
          </a:stretch>
        </p:blipFill>
        <p:spPr>
          <a:xfrm>
            <a:off x="6379525" y="1527500"/>
            <a:ext cx="2366100" cy="2366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5"/>
        <p:cNvGrpSpPr/>
        <p:nvPr/>
      </p:nvGrpSpPr>
      <p:grpSpPr>
        <a:xfrm>
          <a:off x="0" y="0"/>
          <a:ext cx="0" cy="0"/>
          <a:chOff x="0" y="0"/>
          <a:chExt cx="0" cy="0"/>
        </a:xfrm>
      </p:grpSpPr>
      <p:sp>
        <p:nvSpPr>
          <p:cNvPr id="96" name="Google Shape;96;p25"/>
          <p:cNvSpPr txBox="1"/>
          <p:nvPr/>
        </p:nvSpPr>
        <p:spPr>
          <a:xfrm>
            <a:off x="272413" y="138625"/>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rPr>
              <a:t>Simon Decoded Activity</a:t>
            </a:r>
            <a:endParaRPr sz="4000" b="1" dirty="0">
              <a:solidFill>
                <a:srgbClr val="FFFFFF"/>
              </a:solidFill>
            </a:endParaRPr>
          </a:p>
        </p:txBody>
      </p:sp>
      <p:pic>
        <p:nvPicPr>
          <p:cNvPr id="97" name="Google Shape;97;p25"/>
          <p:cNvPicPr preferRelativeResize="0"/>
          <p:nvPr/>
        </p:nvPicPr>
        <p:blipFill>
          <a:blip r:embed="rId3">
            <a:alphaModFix/>
          </a:blip>
          <a:stretch>
            <a:fillRect/>
          </a:stretch>
        </p:blipFill>
        <p:spPr>
          <a:xfrm>
            <a:off x="2527988" y="873600"/>
            <a:ext cx="4088026" cy="40880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6"/>
          <p:cNvSpPr txBox="1"/>
          <p:nvPr/>
        </p:nvSpPr>
        <p:spPr>
          <a:xfrm>
            <a:off x="0" y="1944225"/>
            <a:ext cx="9144000" cy="7596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pic>
        <p:nvPicPr>
          <p:cNvPr id="104" name="Google Shape;104;p26"/>
          <p:cNvPicPr preferRelativeResize="0"/>
          <p:nvPr/>
        </p:nvPicPr>
        <p:blipFill>
          <a:blip r:embed="rId3">
            <a:alphaModFix/>
          </a:blip>
          <a:stretch>
            <a:fillRect/>
          </a:stretch>
        </p:blipFill>
        <p:spPr>
          <a:xfrm>
            <a:off x="8495900" y="4583788"/>
            <a:ext cx="471175" cy="494512"/>
          </a:xfrm>
          <a:prstGeom prst="rect">
            <a:avLst/>
          </a:prstGeom>
          <a:noFill/>
          <a:ln>
            <a:noFill/>
          </a:ln>
        </p:spPr>
      </p:pic>
      <p:sp>
        <p:nvSpPr>
          <p:cNvPr id="105" name="Google Shape;105;p26"/>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106" name="Google Shape;106;p26"/>
          <p:cNvSpPr txBox="1"/>
          <p:nvPr/>
        </p:nvSpPr>
        <p:spPr>
          <a:xfrm>
            <a:off x="191413" y="1944225"/>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rPr>
              <a:t>Part #1</a:t>
            </a:r>
            <a:endParaRPr sz="4000" b="1"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p:nvPr/>
        </p:nvSpPr>
        <p:spPr>
          <a:xfrm>
            <a:off x="0" y="0"/>
            <a:ext cx="9144000" cy="3480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sp>
        <p:nvSpPr>
          <p:cNvPr id="112" name="Google Shape;112;p27"/>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Instructional Summary</a:t>
            </a:r>
            <a:endParaRPr dirty="0">
              <a:solidFill>
                <a:srgbClr val="FFFFFF"/>
              </a:solidFill>
            </a:endParaRPr>
          </a:p>
        </p:txBody>
      </p:sp>
      <p:pic>
        <p:nvPicPr>
          <p:cNvPr id="113" name="Google Shape;113;p27" descr="STEM curriculum for K-12 - TeachEngineering"/>
          <p:cNvPicPr preferRelativeResize="0"/>
          <p:nvPr/>
        </p:nvPicPr>
        <p:blipFill>
          <a:blip r:embed="rId3">
            <a:alphaModFix/>
          </a:blip>
          <a:stretch>
            <a:fillRect/>
          </a:stretch>
        </p:blipFill>
        <p:spPr>
          <a:xfrm>
            <a:off x="127600" y="4595463"/>
            <a:ext cx="471175" cy="471175"/>
          </a:xfrm>
          <a:prstGeom prst="rect">
            <a:avLst/>
          </a:prstGeom>
          <a:noFill/>
          <a:ln>
            <a:noFill/>
          </a:ln>
        </p:spPr>
      </p:pic>
      <p:pic>
        <p:nvPicPr>
          <p:cNvPr id="114" name="Google Shape;114;p27"/>
          <p:cNvPicPr preferRelativeResize="0"/>
          <p:nvPr/>
        </p:nvPicPr>
        <p:blipFill>
          <a:blip r:embed="rId4">
            <a:alphaModFix/>
          </a:blip>
          <a:stretch>
            <a:fillRect/>
          </a:stretch>
        </p:blipFill>
        <p:spPr>
          <a:xfrm>
            <a:off x="8495900" y="4583788"/>
            <a:ext cx="471175" cy="494512"/>
          </a:xfrm>
          <a:prstGeom prst="rect">
            <a:avLst/>
          </a:prstGeom>
          <a:noFill/>
          <a:ln>
            <a:noFill/>
          </a:ln>
        </p:spPr>
      </p:pic>
      <p:sp>
        <p:nvSpPr>
          <p:cNvPr id="115" name="Google Shape;115;p27"/>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116" name="Google Shape;116;p27"/>
          <p:cNvSpPr txBox="1"/>
          <p:nvPr/>
        </p:nvSpPr>
        <p:spPr>
          <a:xfrm>
            <a:off x="127600" y="481000"/>
            <a:ext cx="6694500" cy="35086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latin typeface="+mn-lt"/>
              </a:rPr>
              <a:t>The Milton Bradley game “Simon” is an electronic version of the game “Simon Says.”  </a:t>
            </a:r>
          </a:p>
          <a:p>
            <a:pPr marL="0" lvl="0" indent="0" algn="l" rtl="0">
              <a:spcBef>
                <a:spcPts val="0"/>
              </a:spcBef>
              <a:spcAft>
                <a:spcPts val="0"/>
              </a:spcAft>
              <a:buNone/>
            </a:pPr>
            <a:endParaRPr lang="en-US" sz="1800" dirty="0">
              <a:latin typeface="+mn-lt"/>
            </a:endParaRPr>
          </a:p>
          <a:p>
            <a:r>
              <a:rPr lang="en-US" sz="1800" dirty="0">
                <a:latin typeface="+mn-lt"/>
              </a:rPr>
              <a:t>The object of the game is for a player to press the color that matches the sequence and interval presented. As the player completes the task of depressing the emitted bar, another color or sequence is added, thus increasing the difficulty. </a:t>
            </a:r>
          </a:p>
          <a:p>
            <a:pPr marL="0" lvl="0" indent="0" algn="l" rtl="0">
              <a:spcBef>
                <a:spcPts val="0"/>
              </a:spcBef>
              <a:spcAft>
                <a:spcPts val="0"/>
              </a:spcAft>
              <a:buNone/>
            </a:pPr>
            <a:endParaRPr lang="en-US" sz="1800" dirty="0">
              <a:latin typeface="+mn-lt"/>
            </a:endParaRPr>
          </a:p>
          <a:p>
            <a:pPr marL="7938" marR="0" indent="-7938">
              <a:spcBef>
                <a:spcPts val="0"/>
              </a:spcBef>
              <a:spcAft>
                <a:spcPts val="0"/>
              </a:spcAft>
            </a:pPr>
            <a:r>
              <a:rPr lang="en-US" sz="1800" dirty="0">
                <a:effectLst/>
                <a:latin typeface="+mn-lt"/>
                <a:ea typeface="Times New Roman" panose="02020603050405020304" pitchFamily="18" charset="0"/>
              </a:rPr>
              <a:t>The objective of this activity is to reverse engineer the game, creating an analog version that provides kinesthetic, audio, and visual stimulation events </a:t>
            </a:r>
            <a:r>
              <a:rPr lang="en-US" sz="1800" dirty="0">
                <a:latin typeface="+mn-lt"/>
                <a:ea typeface="Times New Roman" panose="02020603050405020304" pitchFamily="18" charset="0"/>
              </a:rPr>
              <a:t>that</a:t>
            </a:r>
            <a:r>
              <a:rPr lang="en-US" sz="1800" dirty="0">
                <a:effectLst/>
                <a:latin typeface="+mn-lt"/>
                <a:ea typeface="Times New Roman" panose="02020603050405020304" pitchFamily="18" charset="0"/>
              </a:rPr>
              <a:t> can further support memory improvement, critical thinking, and visual processing.  </a:t>
            </a:r>
          </a:p>
        </p:txBody>
      </p:sp>
      <p:pic>
        <p:nvPicPr>
          <p:cNvPr id="117" name="Google Shape;117;p27" descr="Vintage 70&amp;#39;s Simon Game | twitchery | Flickr"/>
          <p:cNvPicPr preferRelativeResize="0"/>
          <p:nvPr/>
        </p:nvPicPr>
        <p:blipFill>
          <a:blip r:embed="rId5">
            <a:alphaModFix/>
          </a:blip>
          <a:stretch>
            <a:fillRect/>
          </a:stretch>
        </p:blipFill>
        <p:spPr>
          <a:xfrm>
            <a:off x="6822100" y="1014122"/>
            <a:ext cx="2144975" cy="2637354"/>
          </a:xfrm>
          <a:prstGeom prst="rect">
            <a:avLst/>
          </a:prstGeom>
          <a:noFill/>
          <a:ln>
            <a:noFill/>
          </a:ln>
        </p:spPr>
      </p:pic>
    </p:spTree>
    <p:extLst>
      <p:ext uri="{BB962C8B-B14F-4D97-AF65-F5344CB8AC3E}">
        <p14:creationId xmlns:p14="http://schemas.microsoft.com/office/powerpoint/2010/main" val="397111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6"/>
          <p:cNvSpPr txBox="1"/>
          <p:nvPr/>
        </p:nvSpPr>
        <p:spPr>
          <a:xfrm>
            <a:off x="0" y="1944225"/>
            <a:ext cx="9144000" cy="7596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pic>
        <p:nvPicPr>
          <p:cNvPr id="104" name="Google Shape;104;p26"/>
          <p:cNvPicPr preferRelativeResize="0"/>
          <p:nvPr/>
        </p:nvPicPr>
        <p:blipFill>
          <a:blip r:embed="rId3">
            <a:alphaModFix/>
          </a:blip>
          <a:stretch>
            <a:fillRect/>
          </a:stretch>
        </p:blipFill>
        <p:spPr>
          <a:xfrm>
            <a:off x="8495900" y="4583788"/>
            <a:ext cx="471175" cy="494512"/>
          </a:xfrm>
          <a:prstGeom prst="rect">
            <a:avLst/>
          </a:prstGeom>
          <a:noFill/>
          <a:ln>
            <a:noFill/>
          </a:ln>
        </p:spPr>
      </p:pic>
      <p:sp>
        <p:nvSpPr>
          <p:cNvPr id="105" name="Google Shape;105;p26"/>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106" name="Google Shape;106;p26"/>
          <p:cNvSpPr txBox="1"/>
          <p:nvPr/>
        </p:nvSpPr>
        <p:spPr>
          <a:xfrm>
            <a:off x="191413" y="1944225"/>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rPr>
              <a:t>Part #2</a:t>
            </a:r>
            <a:endParaRPr sz="4000" b="1" dirty="0">
              <a:solidFill>
                <a:srgbClr val="FFFFFF"/>
              </a:solidFill>
            </a:endParaRPr>
          </a:p>
        </p:txBody>
      </p:sp>
    </p:spTree>
    <p:extLst>
      <p:ext uri="{BB962C8B-B14F-4D97-AF65-F5344CB8AC3E}">
        <p14:creationId xmlns:p14="http://schemas.microsoft.com/office/powerpoint/2010/main" val="906352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9"/>
          <p:cNvSpPr txBox="1"/>
          <p:nvPr/>
        </p:nvSpPr>
        <p:spPr>
          <a:xfrm>
            <a:off x="0" y="0"/>
            <a:ext cx="9144000" cy="3480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sp>
        <p:nvSpPr>
          <p:cNvPr id="133" name="Google Shape;133;p29"/>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Digital Setup</a:t>
            </a:r>
            <a:endParaRPr dirty="0">
              <a:solidFill>
                <a:srgbClr val="FFFFFF"/>
              </a:solidFill>
            </a:endParaRPr>
          </a:p>
        </p:txBody>
      </p:sp>
      <p:pic>
        <p:nvPicPr>
          <p:cNvPr id="134" name="Google Shape;134;p29" descr="STEM curriculum for K-12 - TeachEngineering"/>
          <p:cNvPicPr preferRelativeResize="0"/>
          <p:nvPr/>
        </p:nvPicPr>
        <p:blipFill>
          <a:blip r:embed="rId3">
            <a:alphaModFix/>
          </a:blip>
          <a:stretch>
            <a:fillRect/>
          </a:stretch>
        </p:blipFill>
        <p:spPr>
          <a:xfrm>
            <a:off x="127600" y="4595463"/>
            <a:ext cx="471175" cy="471175"/>
          </a:xfrm>
          <a:prstGeom prst="rect">
            <a:avLst/>
          </a:prstGeom>
          <a:noFill/>
          <a:ln>
            <a:noFill/>
          </a:ln>
        </p:spPr>
      </p:pic>
      <p:pic>
        <p:nvPicPr>
          <p:cNvPr id="135" name="Google Shape;135;p29"/>
          <p:cNvPicPr preferRelativeResize="0"/>
          <p:nvPr/>
        </p:nvPicPr>
        <p:blipFill>
          <a:blip r:embed="rId4">
            <a:alphaModFix/>
          </a:blip>
          <a:stretch>
            <a:fillRect/>
          </a:stretch>
        </p:blipFill>
        <p:spPr>
          <a:xfrm>
            <a:off x="8495900" y="4583788"/>
            <a:ext cx="471175" cy="494512"/>
          </a:xfrm>
          <a:prstGeom prst="rect">
            <a:avLst/>
          </a:prstGeom>
          <a:noFill/>
          <a:ln>
            <a:noFill/>
          </a:ln>
        </p:spPr>
      </p:pic>
      <p:sp>
        <p:nvSpPr>
          <p:cNvPr id="136" name="Google Shape;136;p29"/>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137" name="Google Shape;137;p29"/>
          <p:cNvSpPr txBox="1"/>
          <p:nvPr/>
        </p:nvSpPr>
        <p:spPr>
          <a:xfrm>
            <a:off x="127600" y="520275"/>
            <a:ext cx="5295600" cy="42780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900" dirty="0">
                <a:solidFill>
                  <a:schemeClr val="dk1"/>
                </a:solidFill>
              </a:rPr>
              <a:t>At the beginning of the game, one of the four keys lights up randomly, simultaneously playing a sound associated with the key.</a:t>
            </a:r>
          </a:p>
          <a:p>
            <a:pPr marL="457200" lvl="0" indent="-349250" algn="l" rtl="0">
              <a:spcBef>
                <a:spcPts val="0"/>
              </a:spcBef>
              <a:spcAft>
                <a:spcPts val="0"/>
              </a:spcAft>
              <a:buClr>
                <a:schemeClr val="dk1"/>
              </a:buClr>
              <a:buSzPts val="1900"/>
              <a:buAutoNum type="arabicPeriod"/>
            </a:pPr>
            <a:r>
              <a:rPr lang="en-US" sz="1900" dirty="0">
                <a:solidFill>
                  <a:schemeClr val="dk1"/>
                </a:solidFill>
              </a:rPr>
              <a:t>The player must press the same key.</a:t>
            </a:r>
          </a:p>
          <a:p>
            <a:pPr marL="457200" lvl="0" indent="-349250" algn="l" rtl="0">
              <a:spcBef>
                <a:spcPts val="0"/>
              </a:spcBef>
              <a:spcAft>
                <a:spcPts val="0"/>
              </a:spcAft>
              <a:buClr>
                <a:schemeClr val="dk1"/>
              </a:buClr>
              <a:buSzPts val="1900"/>
              <a:buAutoNum type="arabicPeriod"/>
            </a:pPr>
            <a:r>
              <a:rPr lang="en-US" sz="1900" dirty="0">
                <a:solidFill>
                  <a:schemeClr val="dk1"/>
                </a:solidFill>
              </a:rPr>
              <a:t>Next, Simon turns on the same light and then adds a second light, again randomly.</a:t>
            </a:r>
          </a:p>
          <a:p>
            <a:pPr marL="457200" lvl="0" indent="-349250" algn="l" rtl="0">
              <a:spcBef>
                <a:spcPts val="0"/>
              </a:spcBef>
              <a:spcAft>
                <a:spcPts val="0"/>
              </a:spcAft>
              <a:buClr>
                <a:schemeClr val="dk1"/>
              </a:buClr>
              <a:buSzPts val="1900"/>
              <a:buAutoNum type="arabicPeriod"/>
            </a:pPr>
            <a:r>
              <a:rPr lang="en-US" sz="1900" dirty="0">
                <a:solidFill>
                  <a:schemeClr val="dk1"/>
                </a:solidFill>
              </a:rPr>
              <a:t>The player must reproduce this chain of lights from memory.</a:t>
            </a:r>
          </a:p>
          <a:p>
            <a:pPr marL="457200" lvl="0" indent="-349250" algn="l" rtl="0">
              <a:spcBef>
                <a:spcPts val="0"/>
              </a:spcBef>
              <a:spcAft>
                <a:spcPts val="0"/>
              </a:spcAft>
              <a:buClr>
                <a:schemeClr val="dk1"/>
              </a:buClr>
              <a:buSzPts val="1900"/>
              <a:buAutoNum type="arabicPeriod"/>
            </a:pPr>
            <a:r>
              <a:rPr lang="en-US" sz="1900" dirty="0">
                <a:solidFill>
                  <a:schemeClr val="dk1"/>
                </a:solidFill>
              </a:rPr>
              <a:t>In each round, a new key is added to the series. The game becomes more difficult as the player's memory is put to the test.</a:t>
            </a:r>
          </a:p>
          <a:p>
            <a:pPr marL="457200" lvl="0" indent="-349250" algn="l" rtl="0">
              <a:spcBef>
                <a:spcPts val="0"/>
              </a:spcBef>
              <a:spcAft>
                <a:spcPts val="0"/>
              </a:spcAft>
              <a:buClr>
                <a:schemeClr val="dk1"/>
              </a:buClr>
              <a:buSzPts val="1900"/>
              <a:buAutoNum type="arabicPeriod"/>
            </a:pPr>
            <a:r>
              <a:rPr lang="en-US" sz="1900" dirty="0">
                <a:solidFill>
                  <a:schemeClr val="dk1"/>
                </a:solidFill>
              </a:rPr>
              <a:t>If the player doesn't make any mistakes, the game goes on. So, it is an endless game!</a:t>
            </a:r>
            <a:endParaRPr lang="en-US" sz="1900" dirty="0"/>
          </a:p>
        </p:txBody>
      </p:sp>
      <p:pic>
        <p:nvPicPr>
          <p:cNvPr id="138" name="Google Shape;138;p29"/>
          <p:cNvPicPr preferRelativeResize="0"/>
          <p:nvPr/>
        </p:nvPicPr>
        <p:blipFill>
          <a:blip r:embed="rId5">
            <a:alphaModFix/>
          </a:blip>
          <a:stretch>
            <a:fillRect/>
          </a:stretch>
        </p:blipFill>
        <p:spPr>
          <a:xfrm>
            <a:off x="5423200" y="915550"/>
            <a:ext cx="3416000" cy="256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6"/>
          <p:cNvSpPr txBox="1"/>
          <p:nvPr/>
        </p:nvSpPr>
        <p:spPr>
          <a:xfrm>
            <a:off x="0" y="1944225"/>
            <a:ext cx="9144000" cy="7596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pic>
        <p:nvPicPr>
          <p:cNvPr id="104" name="Google Shape;104;p26"/>
          <p:cNvPicPr preferRelativeResize="0"/>
          <p:nvPr/>
        </p:nvPicPr>
        <p:blipFill>
          <a:blip r:embed="rId3">
            <a:alphaModFix/>
          </a:blip>
          <a:stretch>
            <a:fillRect/>
          </a:stretch>
        </p:blipFill>
        <p:spPr>
          <a:xfrm>
            <a:off x="8495900" y="4583788"/>
            <a:ext cx="471175" cy="494512"/>
          </a:xfrm>
          <a:prstGeom prst="rect">
            <a:avLst/>
          </a:prstGeom>
          <a:noFill/>
          <a:ln>
            <a:noFill/>
          </a:ln>
        </p:spPr>
      </p:pic>
      <p:sp>
        <p:nvSpPr>
          <p:cNvPr id="105" name="Google Shape;105;p26"/>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106" name="Google Shape;106;p26"/>
          <p:cNvSpPr txBox="1"/>
          <p:nvPr/>
        </p:nvSpPr>
        <p:spPr>
          <a:xfrm>
            <a:off x="191413" y="1944225"/>
            <a:ext cx="8520600" cy="84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000" b="1" dirty="0">
                <a:solidFill>
                  <a:srgbClr val="FFFFFF"/>
                </a:solidFill>
              </a:rPr>
              <a:t>Part #3</a:t>
            </a:r>
            <a:endParaRPr sz="4000" b="1" dirty="0">
              <a:solidFill>
                <a:srgbClr val="FFFFFF"/>
              </a:solidFill>
            </a:endParaRPr>
          </a:p>
        </p:txBody>
      </p:sp>
    </p:spTree>
    <p:extLst>
      <p:ext uri="{BB962C8B-B14F-4D97-AF65-F5344CB8AC3E}">
        <p14:creationId xmlns:p14="http://schemas.microsoft.com/office/powerpoint/2010/main" val="3976457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p:nvPr/>
        </p:nvSpPr>
        <p:spPr>
          <a:xfrm>
            <a:off x="0" y="0"/>
            <a:ext cx="9144000" cy="3480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sp>
        <p:nvSpPr>
          <p:cNvPr id="166" name="Google Shape;166;p32"/>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Analog Setup</a:t>
            </a:r>
            <a:endParaRPr dirty="0">
              <a:solidFill>
                <a:srgbClr val="FFFFFF"/>
              </a:solidFill>
            </a:endParaRPr>
          </a:p>
        </p:txBody>
      </p:sp>
      <p:pic>
        <p:nvPicPr>
          <p:cNvPr id="167" name="Google Shape;167;p32" descr="STEM curriculum for K-12 - TeachEngineering"/>
          <p:cNvPicPr preferRelativeResize="0"/>
          <p:nvPr/>
        </p:nvPicPr>
        <p:blipFill>
          <a:blip r:embed="rId3">
            <a:alphaModFix/>
          </a:blip>
          <a:stretch>
            <a:fillRect/>
          </a:stretch>
        </p:blipFill>
        <p:spPr>
          <a:xfrm>
            <a:off x="127600" y="4595463"/>
            <a:ext cx="471175" cy="471175"/>
          </a:xfrm>
          <a:prstGeom prst="rect">
            <a:avLst/>
          </a:prstGeom>
          <a:noFill/>
          <a:ln>
            <a:noFill/>
          </a:ln>
        </p:spPr>
      </p:pic>
      <p:pic>
        <p:nvPicPr>
          <p:cNvPr id="168" name="Google Shape;168;p32"/>
          <p:cNvPicPr preferRelativeResize="0"/>
          <p:nvPr/>
        </p:nvPicPr>
        <p:blipFill>
          <a:blip r:embed="rId4">
            <a:alphaModFix/>
          </a:blip>
          <a:stretch>
            <a:fillRect/>
          </a:stretch>
        </p:blipFill>
        <p:spPr>
          <a:xfrm>
            <a:off x="8495900" y="4583788"/>
            <a:ext cx="471175" cy="494512"/>
          </a:xfrm>
          <a:prstGeom prst="rect">
            <a:avLst/>
          </a:prstGeom>
          <a:noFill/>
          <a:ln>
            <a:noFill/>
          </a:ln>
        </p:spPr>
      </p:pic>
      <p:sp>
        <p:nvSpPr>
          <p:cNvPr id="169" name="Google Shape;169;p32"/>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pic>
        <p:nvPicPr>
          <p:cNvPr id="171" name="Google Shape;171;p32" descr="Flow Map Consequence / Sequence Templates Clip Art Set for Commercial Use"/>
          <p:cNvPicPr preferRelativeResize="0"/>
          <p:nvPr/>
        </p:nvPicPr>
        <p:blipFill>
          <a:blip r:embed="rId5">
            <a:alphaModFix/>
          </a:blip>
          <a:stretch>
            <a:fillRect/>
          </a:stretch>
        </p:blipFill>
        <p:spPr>
          <a:xfrm>
            <a:off x="6357875" y="1408423"/>
            <a:ext cx="2301650" cy="2301675"/>
          </a:xfrm>
          <a:prstGeom prst="rect">
            <a:avLst/>
          </a:prstGeom>
          <a:noFill/>
          <a:ln>
            <a:noFill/>
          </a:ln>
        </p:spPr>
      </p:pic>
      <p:sp>
        <p:nvSpPr>
          <p:cNvPr id="3" name="TextBox 2">
            <a:extLst>
              <a:ext uri="{FF2B5EF4-FFF2-40B4-BE49-F238E27FC236}">
                <a16:creationId xmlns:a16="http://schemas.microsoft.com/office/drawing/2014/main" id="{DE8105D3-4AC3-4AFA-42F3-10A3D02F0201}"/>
              </a:ext>
            </a:extLst>
          </p:cNvPr>
          <p:cNvSpPr txBox="1"/>
          <p:nvPr/>
        </p:nvSpPr>
        <p:spPr>
          <a:xfrm>
            <a:off x="127600" y="931701"/>
            <a:ext cx="6676532" cy="969496"/>
          </a:xfrm>
          <a:prstGeom prst="rect">
            <a:avLst/>
          </a:prstGeom>
          <a:noFill/>
        </p:spPr>
        <p:txBody>
          <a:bodyPr wrap="square">
            <a:spAutoFit/>
          </a:bodyPr>
          <a:lstStyle/>
          <a:p>
            <a:pPr marL="457200" lvl="0" indent="-349250" algn="l" rtl="0">
              <a:spcBef>
                <a:spcPts val="0"/>
              </a:spcBef>
              <a:spcAft>
                <a:spcPts val="0"/>
              </a:spcAft>
              <a:buSzPts val="1900"/>
              <a:buChar char="●"/>
            </a:pPr>
            <a:r>
              <a:rPr lang="en-US" sz="1900" dirty="0"/>
              <a:t>Assign roles.</a:t>
            </a:r>
          </a:p>
          <a:p>
            <a:pPr marL="457200" lvl="0" indent="-349250" algn="l" rtl="0">
              <a:spcBef>
                <a:spcPts val="0"/>
              </a:spcBef>
              <a:spcAft>
                <a:spcPts val="0"/>
              </a:spcAft>
              <a:buSzPts val="1900"/>
              <a:buChar char="●"/>
            </a:pPr>
            <a:r>
              <a:rPr lang="en-US" sz="1900" dirty="0"/>
              <a:t>Get materials.</a:t>
            </a:r>
          </a:p>
          <a:p>
            <a:pPr marL="457200" lvl="1" indent="-349250">
              <a:buSzPts val="1900"/>
              <a:buChar char="●"/>
            </a:pPr>
            <a:r>
              <a:rPr lang="en-US" sz="1900" dirty="0"/>
              <a:t>Review role duties.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3"/>
          <p:cNvSpPr txBox="1"/>
          <p:nvPr/>
        </p:nvSpPr>
        <p:spPr>
          <a:xfrm>
            <a:off x="0" y="0"/>
            <a:ext cx="9144000" cy="348000"/>
          </a:xfrm>
          <a:prstGeom prst="rect">
            <a:avLst/>
          </a:prstGeom>
          <a:solidFill>
            <a:schemeClr val="dk2"/>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rgbClr val="FFFFFF"/>
              </a:solidFill>
            </a:endParaRPr>
          </a:p>
        </p:txBody>
      </p:sp>
      <p:sp>
        <p:nvSpPr>
          <p:cNvPr id="177" name="Google Shape;177;p33"/>
          <p:cNvSpPr txBox="1"/>
          <p:nvPr/>
        </p:nvSpPr>
        <p:spPr>
          <a:xfrm>
            <a:off x="0" y="4550"/>
            <a:ext cx="4572000" cy="3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FFFFFF"/>
                </a:solidFill>
              </a:rPr>
              <a:t>Analog Setup</a:t>
            </a:r>
            <a:endParaRPr dirty="0">
              <a:solidFill>
                <a:srgbClr val="FFFFFF"/>
              </a:solidFill>
            </a:endParaRPr>
          </a:p>
        </p:txBody>
      </p:sp>
      <p:pic>
        <p:nvPicPr>
          <p:cNvPr id="178" name="Google Shape;178;p33" descr="STEM curriculum for K-12 - TeachEngineering"/>
          <p:cNvPicPr preferRelativeResize="0"/>
          <p:nvPr/>
        </p:nvPicPr>
        <p:blipFill>
          <a:blip r:embed="rId3">
            <a:alphaModFix/>
          </a:blip>
          <a:stretch>
            <a:fillRect/>
          </a:stretch>
        </p:blipFill>
        <p:spPr>
          <a:xfrm>
            <a:off x="127600" y="4595463"/>
            <a:ext cx="471175" cy="471175"/>
          </a:xfrm>
          <a:prstGeom prst="rect">
            <a:avLst/>
          </a:prstGeom>
          <a:noFill/>
          <a:ln>
            <a:noFill/>
          </a:ln>
        </p:spPr>
      </p:pic>
      <p:pic>
        <p:nvPicPr>
          <p:cNvPr id="179" name="Google Shape;179;p33"/>
          <p:cNvPicPr preferRelativeResize="0"/>
          <p:nvPr/>
        </p:nvPicPr>
        <p:blipFill>
          <a:blip r:embed="rId4">
            <a:alphaModFix/>
          </a:blip>
          <a:stretch>
            <a:fillRect/>
          </a:stretch>
        </p:blipFill>
        <p:spPr>
          <a:xfrm>
            <a:off x="8495900" y="4583788"/>
            <a:ext cx="471175" cy="494512"/>
          </a:xfrm>
          <a:prstGeom prst="rect">
            <a:avLst/>
          </a:prstGeom>
          <a:noFill/>
          <a:ln>
            <a:noFill/>
          </a:ln>
        </p:spPr>
      </p:pic>
      <p:sp>
        <p:nvSpPr>
          <p:cNvPr id="180" name="Google Shape;180;p33"/>
          <p:cNvSpPr txBox="1"/>
          <p:nvPr/>
        </p:nvSpPr>
        <p:spPr>
          <a:xfrm>
            <a:off x="5462600" y="4770500"/>
            <a:ext cx="30333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dirty="0">
                <a:latin typeface="Proxima Nova"/>
                <a:ea typeface="Proxima Nova"/>
                <a:cs typeface="Proxima Nova"/>
                <a:sym typeface="Proxima Nova"/>
              </a:rPr>
              <a:t>Decoded Simon Pt. 1 Lesson: Alonzo Jones &amp; Michael Johnson</a:t>
            </a:r>
            <a:endParaRPr sz="800" dirty="0">
              <a:latin typeface="Proxima Nova"/>
              <a:ea typeface="Proxima Nova"/>
              <a:cs typeface="Proxima Nova"/>
              <a:sym typeface="Proxima Nova"/>
            </a:endParaRPr>
          </a:p>
        </p:txBody>
      </p:sp>
      <p:sp>
        <p:nvSpPr>
          <p:cNvPr id="181" name="Google Shape;181;p33"/>
          <p:cNvSpPr txBox="1"/>
          <p:nvPr/>
        </p:nvSpPr>
        <p:spPr>
          <a:xfrm>
            <a:off x="166875" y="520250"/>
            <a:ext cx="3892500" cy="3693288"/>
          </a:xfrm>
          <a:prstGeom prst="rect">
            <a:avLst/>
          </a:prstGeom>
          <a:noFill/>
          <a:ln>
            <a:noFill/>
          </a:ln>
        </p:spPr>
        <p:txBody>
          <a:bodyPr spcFirstLastPara="1" wrap="square" lIns="91425" tIns="91425" rIns="91425" bIns="91425" anchor="t" anchorCtr="0">
            <a:spAutoFit/>
          </a:bodyPr>
          <a:lstStyle/>
          <a:p>
            <a:pPr marL="107950">
              <a:buSzPts val="1900"/>
            </a:pPr>
            <a:r>
              <a:rPr lang="en-US" sz="1900" dirty="0"/>
              <a:t>In groups of 2 or 3 students: </a:t>
            </a:r>
          </a:p>
          <a:p>
            <a:pPr marL="457200" lvl="1" indent="-349250">
              <a:buSzPts val="1900"/>
              <a:buChar char="●"/>
            </a:pPr>
            <a:r>
              <a:rPr lang="en" sz="1900" dirty="0"/>
              <a:t>One student will be the randomizer (i.e., dealer). The randomizer will shuffle the cards as many times as they see fit.</a:t>
            </a:r>
            <a:endParaRPr sz="1900" dirty="0"/>
          </a:p>
          <a:p>
            <a:pPr marL="457200" lvl="0" indent="-349250" algn="l" rtl="0">
              <a:spcBef>
                <a:spcPts val="0"/>
              </a:spcBef>
              <a:spcAft>
                <a:spcPts val="0"/>
              </a:spcAft>
              <a:buSzPts val="1900"/>
              <a:buChar char="●"/>
            </a:pPr>
            <a:r>
              <a:rPr lang="en" sz="1900" dirty="0"/>
              <a:t>The scorekeeper will record the number of times the randomizer shuffles the card and write it down on the Decoded Simon guided worksheet.</a:t>
            </a:r>
            <a:endParaRPr sz="1900" dirty="0"/>
          </a:p>
        </p:txBody>
      </p:sp>
      <p:pic>
        <p:nvPicPr>
          <p:cNvPr id="182" name="Google Shape;182;p33"/>
          <p:cNvPicPr preferRelativeResize="0"/>
          <p:nvPr/>
        </p:nvPicPr>
        <p:blipFill rotWithShape="1">
          <a:blip r:embed="rId5">
            <a:alphaModFix/>
          </a:blip>
          <a:srcRect b="21728"/>
          <a:stretch/>
        </p:blipFill>
        <p:spPr>
          <a:xfrm>
            <a:off x="4332150" y="599325"/>
            <a:ext cx="3811400" cy="1613975"/>
          </a:xfrm>
          <a:prstGeom prst="rect">
            <a:avLst/>
          </a:prstGeom>
          <a:noFill/>
          <a:ln>
            <a:noFill/>
          </a:ln>
          <a:effectLst>
            <a:outerShdw blurRad="171450" dist="19050" dir="5400000" algn="bl" rotWithShape="0">
              <a:srgbClr val="000000">
                <a:alpha val="50000"/>
              </a:srgbClr>
            </a:outerShdw>
          </a:effectLst>
        </p:spPr>
      </p:pic>
      <p:pic>
        <p:nvPicPr>
          <p:cNvPr id="183" name="Google Shape;183;p33"/>
          <p:cNvPicPr preferRelativeResize="0"/>
          <p:nvPr/>
        </p:nvPicPr>
        <p:blipFill>
          <a:blip r:embed="rId6">
            <a:alphaModFix/>
          </a:blip>
          <a:stretch>
            <a:fillRect/>
          </a:stretch>
        </p:blipFill>
        <p:spPr>
          <a:xfrm>
            <a:off x="4697350" y="2464650"/>
            <a:ext cx="2763225" cy="2130825"/>
          </a:xfrm>
          <a:prstGeom prst="rect">
            <a:avLst/>
          </a:prstGeom>
          <a:noFill/>
          <a:ln>
            <a:noFill/>
          </a:ln>
          <a:effectLst>
            <a:outerShdw blurRad="357188"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5538</TotalTime>
  <Words>569</Words>
  <Application>Microsoft Macintosh PowerPoint</Application>
  <PresentationFormat>On-screen Show (16:9)</PresentationFormat>
  <Paragraphs>40</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Open Sans</vt:lpstr>
      <vt:lpstr>Arial</vt:lpstr>
      <vt:lpstr>Proxima Nova</vt:lpstr>
      <vt:lpstr>Simple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Beth McElroy</cp:lastModifiedBy>
  <cp:revision>15</cp:revision>
  <dcterms:modified xsi:type="dcterms:W3CDTF">2024-09-06T15:43:11Z</dcterms:modified>
</cp:coreProperties>
</file>