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 id="2147483660" r:id="rId2"/>
  </p:sldMasterIdLst>
  <p:notesMasterIdLst>
    <p:notesMasterId r:id="rId9"/>
  </p:notesMasterIdLst>
  <p:sldIdLst>
    <p:sldId id="263" r:id="rId3"/>
    <p:sldId id="256" r:id="rId4"/>
    <p:sldId id="257" r:id="rId5"/>
    <p:sldId id="258" r:id="rId6"/>
    <p:sldId id="259" r:id="rId7"/>
    <p:sldId id="260" r:id="rId8"/>
  </p:sldIdLst>
  <p:sldSz cx="9144000" cy="5143500" type="screen16x9"/>
  <p:notesSz cx="6858000" cy="9144000"/>
  <p:embeddedFontLst>
    <p:embeddedFont>
      <p:font typeface="Happy Monkey" panose="020B0604020202020204" charset="0"/>
      <p:regular r:id="rId10"/>
    </p:embeddedFont>
    <p:embeddedFont>
      <p:font typeface="Open Sans" panose="020B0806030504020204" pitchFamily="34" charset="0"/>
      <p:regular r:id="rId11"/>
      <p:bold r:id="rId12"/>
      <p:italic r:id="rId13"/>
      <p:boldItalic r:id="rId1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62" d="100"/>
          <a:sy n="162" d="100"/>
        </p:scale>
        <p:origin x="144" y="14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4.fntdata"/><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font" Target="fonts/font3.fntdata"/><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2.fntdata"/><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font" Target="fonts/font1.fntdata"/><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en.wikipedia.org/wiki/Deep-sea_fish#/media/File:MelanocetusJohnsoniiFord.jpg"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s://en.wikipedia.org/wiki/Histioteuthis#/media/File:Histioteuthis_NOAA.jpg" TargetMode="External"/><Relationship Id="rId5" Type="http://schemas.openxmlformats.org/officeDocument/2006/relationships/hyperlink" Target="https://en.wikipedia.org/wiki/Spined_pygmy_shark#/media/File:Spined_pygmy_shark_nmfs.jpg" TargetMode="External"/><Relationship Id="rId4" Type="http://schemas.openxmlformats.org/officeDocument/2006/relationships/hyperlink" Target="https://en.wikipedia.org/wiki/Deep-sea_fish#/media/File:Malacosteus_niger.jpg"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en.wikipedia.org/wiki/Marine_hatchetfish#/media/File:Messina_Straits_Argyropelecus_hemigymnus.jpg"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en.wikipedia.org/wiki/Idiacanthus_atlanticus#/media/File:Idiacanthus_atlanticus.jpg" TargetMode="External"/><Relationship Id="rId5" Type="http://schemas.openxmlformats.org/officeDocument/2006/relationships/hyperlink" Target="https://en.wikipedia.org/wiki/Pelagia_noctiluca#/media/File:Pelagia_noctiluca_(Sardinia).jpg" TargetMode="External"/><Relationship Id="rId4" Type="http://schemas.openxmlformats.org/officeDocument/2006/relationships/hyperlink" Target="https://en.wikipedia.org/wiki/Sloane%27s_viperfish#/media/File:Chauliodus_sloani_Gervais.jpg"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efe20a7b2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efe20a7b2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f2f676077c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f2f676077c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Image Credits:</a:t>
            </a:r>
            <a:endParaRPr/>
          </a:p>
          <a:p>
            <a:pPr marL="0" lvl="0" indent="0" algn="l" rtl="0">
              <a:spcBef>
                <a:spcPts val="0"/>
              </a:spcBef>
              <a:spcAft>
                <a:spcPts val="0"/>
              </a:spcAft>
              <a:buNone/>
            </a:pPr>
            <a:r>
              <a:rPr lang="en"/>
              <a:t>Deep-Sea Anglerfish: </a:t>
            </a:r>
            <a:r>
              <a:rPr lang="en" u="sng">
                <a:solidFill>
                  <a:schemeClr val="hlink"/>
                </a:solidFill>
                <a:hlinkClick r:id="rId3"/>
              </a:rPr>
              <a:t>https://en.wikipedia.org/wiki/Deep-sea_fish#/media/File:MelanocetusJohnsoniiFord.jpg</a:t>
            </a:r>
            <a:endParaRPr/>
          </a:p>
          <a:p>
            <a:pPr marL="0" lvl="0" indent="0" algn="l" rtl="0">
              <a:spcBef>
                <a:spcPts val="0"/>
              </a:spcBef>
              <a:spcAft>
                <a:spcPts val="0"/>
              </a:spcAft>
              <a:buNone/>
            </a:pPr>
            <a:r>
              <a:rPr lang="en"/>
              <a:t>Stoplight Loosejaw: </a:t>
            </a:r>
            <a:r>
              <a:rPr lang="en" u="sng">
                <a:solidFill>
                  <a:schemeClr val="hlink"/>
                </a:solidFill>
                <a:hlinkClick r:id="rId4"/>
              </a:rPr>
              <a:t>https://en.wikipedia.org/wiki/Deep-sea_fish#/media/File:Malacosteus_niger.jpg</a:t>
            </a:r>
            <a:endParaRPr/>
          </a:p>
          <a:p>
            <a:pPr marL="0" lvl="0" indent="0" algn="l" rtl="0">
              <a:spcBef>
                <a:spcPts val="0"/>
              </a:spcBef>
              <a:spcAft>
                <a:spcPts val="0"/>
              </a:spcAft>
              <a:buNone/>
            </a:pPr>
            <a:r>
              <a:rPr lang="en"/>
              <a:t>Spined Pygmy Shark: </a:t>
            </a:r>
            <a:r>
              <a:rPr lang="en" u="sng">
                <a:solidFill>
                  <a:schemeClr val="hlink"/>
                </a:solidFill>
                <a:hlinkClick r:id="rId5"/>
              </a:rPr>
              <a:t>https://en.wikipedia.org/wiki/Spined_pygmy_shark#/media/File:Spined_pygmy_shark_nmfs.jpg</a:t>
            </a:r>
            <a:endParaRPr/>
          </a:p>
          <a:p>
            <a:pPr marL="0" lvl="0" indent="0" algn="l" rtl="0">
              <a:spcBef>
                <a:spcPts val="0"/>
              </a:spcBef>
              <a:spcAft>
                <a:spcPts val="0"/>
              </a:spcAft>
              <a:buNone/>
            </a:pPr>
            <a:r>
              <a:rPr lang="en"/>
              <a:t>Jewel Squid: </a:t>
            </a:r>
            <a:r>
              <a:rPr lang="en" u="sng">
                <a:solidFill>
                  <a:schemeClr val="hlink"/>
                </a:solidFill>
                <a:hlinkClick r:id="rId6"/>
              </a:rPr>
              <a:t>https://en.wikipedia.org/wiki/Histioteuthis#/media/File:Histioteuthis_NOAA.jpg</a:t>
            </a:r>
            <a:endParaRPr/>
          </a:p>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f2f676077c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f2f676077c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Image Credits:</a:t>
            </a:r>
            <a:endParaRPr/>
          </a:p>
          <a:p>
            <a:pPr marL="0" lvl="0" indent="0" algn="l" rtl="0">
              <a:spcBef>
                <a:spcPts val="0"/>
              </a:spcBef>
              <a:spcAft>
                <a:spcPts val="0"/>
              </a:spcAft>
              <a:buNone/>
            </a:pPr>
            <a:r>
              <a:rPr lang="en"/>
              <a:t>Hatchetfish: </a:t>
            </a:r>
            <a:r>
              <a:rPr lang="en" u="sng">
                <a:solidFill>
                  <a:schemeClr val="hlink"/>
                </a:solidFill>
                <a:hlinkClick r:id="rId3"/>
              </a:rPr>
              <a:t>https://en.wikipedia.org/wiki/Marine_hatchetfish#/media/File:Messina_Straits_Argyropelecus_hemigymnus.jpg</a:t>
            </a:r>
            <a:endParaRPr/>
          </a:p>
          <a:p>
            <a:pPr marL="0" lvl="0" indent="0" algn="l" rtl="0">
              <a:spcBef>
                <a:spcPts val="0"/>
              </a:spcBef>
              <a:spcAft>
                <a:spcPts val="0"/>
              </a:spcAft>
              <a:buNone/>
            </a:pPr>
            <a:r>
              <a:rPr lang="en"/>
              <a:t>Sloane’s Viperfish: </a:t>
            </a:r>
            <a:r>
              <a:rPr lang="en" u="sng">
                <a:solidFill>
                  <a:schemeClr val="hlink"/>
                </a:solidFill>
                <a:hlinkClick r:id="rId4"/>
              </a:rPr>
              <a:t>https://en.wikipedia.org/wiki/Sloane%27s_viperfish#/media/File:Chauliodus_sloani_Gervais.jpg</a:t>
            </a:r>
            <a:endParaRPr/>
          </a:p>
          <a:p>
            <a:pPr marL="0" lvl="0" indent="0" algn="l" rtl="0">
              <a:spcBef>
                <a:spcPts val="0"/>
              </a:spcBef>
              <a:spcAft>
                <a:spcPts val="0"/>
              </a:spcAft>
              <a:buNone/>
            </a:pPr>
            <a:r>
              <a:rPr lang="en"/>
              <a:t>Mauve Stinger: </a:t>
            </a:r>
            <a:r>
              <a:rPr lang="en" u="sng">
                <a:solidFill>
                  <a:schemeClr val="hlink"/>
                </a:solidFill>
                <a:hlinkClick r:id="rId5"/>
              </a:rPr>
              <a:t>https://en.wikipedia.org/wiki/Pelagia_noctiluca#/media/File:Pelagia_noctiluca_(Sardinia).jpg</a:t>
            </a:r>
            <a:endParaRPr/>
          </a:p>
          <a:p>
            <a:pPr marL="0" lvl="0" indent="0" algn="l" rtl="0">
              <a:spcBef>
                <a:spcPts val="0"/>
              </a:spcBef>
              <a:spcAft>
                <a:spcPts val="0"/>
              </a:spcAft>
              <a:buNone/>
            </a:pPr>
            <a:r>
              <a:rPr lang="en"/>
              <a:t>Black Dragonfish:</a:t>
            </a:r>
            <a:r>
              <a:rPr lang="en" u="sng">
                <a:solidFill>
                  <a:schemeClr val="hlink"/>
                </a:solidFill>
                <a:hlinkClick r:id="rId6"/>
              </a:rPr>
              <a:t>https://en.wikipedia.org/wiki/Idiacanthus_atlanticus#/media/File:Idiacanthus_atlanticus.jpg</a:t>
            </a:r>
            <a:endParaRPr/>
          </a:p>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f2f676077c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f2f676077c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41361412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4820151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8977690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410729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7239328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4537449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265525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205681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6743155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494444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839774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608891146"/>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091BA"/>
        </a:solidFill>
        <a:effectLst/>
      </p:bgPr>
    </p:bg>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mt="37000"/>
          </a:blip>
          <a:srcRect t="4925" b="-5448"/>
          <a:stretch/>
        </p:blipFill>
        <p:spPr>
          <a:xfrm>
            <a:off x="-46375" y="0"/>
            <a:ext cx="9190377" cy="5438551"/>
          </a:xfrm>
          <a:prstGeom prst="rect">
            <a:avLst/>
          </a:prstGeom>
          <a:noFill/>
          <a:ln>
            <a:noFill/>
          </a:ln>
        </p:spPr>
      </p:pic>
      <p:pic>
        <p:nvPicPr>
          <p:cNvPr id="56" name="Google Shape;56;p13"/>
          <p:cNvPicPr preferRelativeResize="0"/>
          <p:nvPr/>
        </p:nvPicPr>
        <p:blipFill>
          <a:blip r:embed="rId4">
            <a:alphaModFix/>
          </a:blip>
          <a:stretch>
            <a:fillRect/>
          </a:stretch>
        </p:blipFill>
        <p:spPr>
          <a:xfrm>
            <a:off x="160536" y="4663675"/>
            <a:ext cx="8822928" cy="402275"/>
          </a:xfrm>
          <a:prstGeom prst="rect">
            <a:avLst/>
          </a:prstGeom>
          <a:noFill/>
          <a:ln>
            <a:noFill/>
          </a:ln>
        </p:spPr>
      </p:pic>
      <p:pic>
        <p:nvPicPr>
          <p:cNvPr id="57" name="Google Shape;57;p13"/>
          <p:cNvPicPr preferRelativeResize="0"/>
          <p:nvPr/>
        </p:nvPicPr>
        <p:blipFill>
          <a:blip r:embed="rId5">
            <a:alphaModFix/>
          </a:blip>
          <a:stretch>
            <a:fillRect/>
          </a:stretch>
        </p:blipFill>
        <p:spPr>
          <a:xfrm>
            <a:off x="484463" y="2670200"/>
            <a:ext cx="8175075" cy="813975"/>
          </a:xfrm>
          <a:prstGeom prst="rect">
            <a:avLst/>
          </a:prstGeom>
          <a:noFill/>
          <a:ln>
            <a:noFill/>
          </a:ln>
        </p:spPr>
      </p:pic>
      <p:sp>
        <p:nvSpPr>
          <p:cNvPr id="58" name="Google Shape;58;p13"/>
          <p:cNvSpPr txBox="1"/>
          <p:nvPr/>
        </p:nvSpPr>
        <p:spPr>
          <a:xfrm>
            <a:off x="862625" y="2877750"/>
            <a:ext cx="7417800" cy="305700"/>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FFFFFF"/>
                </a:solidFill>
                <a:effectLst/>
                <a:uLnTx/>
                <a:uFillTx/>
                <a:latin typeface="Open Sans"/>
                <a:ea typeface="Open Sans"/>
                <a:cs typeface="Open Sans"/>
                <a:sym typeface="Open Sans"/>
              </a:rPr>
              <a:t>Exploring Bioluminescence in Aquatic Animals</a:t>
            </a:r>
          </a:p>
        </p:txBody>
      </p:sp>
      <p:pic>
        <p:nvPicPr>
          <p:cNvPr id="3" name="Picture 2">
            <a:extLst>
              <a:ext uri="{FF2B5EF4-FFF2-40B4-BE49-F238E27FC236}">
                <a16:creationId xmlns:a16="http://schemas.microsoft.com/office/drawing/2014/main" id="{39008828-EE62-CF4F-5937-064A26FEEC52}"/>
              </a:ext>
            </a:extLst>
          </p:cNvPr>
          <p:cNvPicPr>
            <a:picLocks noChangeAspect="1"/>
          </p:cNvPicPr>
          <p:nvPr/>
        </p:nvPicPr>
        <p:blipFill>
          <a:blip r:embed="rId6"/>
          <a:stretch>
            <a:fillRect/>
          </a:stretch>
        </p:blipFill>
        <p:spPr>
          <a:xfrm>
            <a:off x="275508" y="1527055"/>
            <a:ext cx="8546609" cy="103937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p:nvPr/>
        </p:nvSpPr>
        <p:spPr>
          <a:xfrm>
            <a:off x="837450" y="276575"/>
            <a:ext cx="7581900" cy="723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100" b="1" dirty="0">
                <a:latin typeface="Open Sans"/>
                <a:ea typeface="Open Sans"/>
                <a:cs typeface="Open Sans"/>
                <a:sym typeface="Open Sans"/>
              </a:rPr>
              <a:t>Bioluminescent Organism Cards</a:t>
            </a:r>
            <a:endParaRPr sz="2100" b="1" dirty="0">
              <a:latin typeface="Open Sans"/>
              <a:ea typeface="Open Sans"/>
              <a:cs typeface="Open Sans"/>
              <a:sym typeface="Open Sans"/>
            </a:endParaRPr>
          </a:p>
          <a:p>
            <a:pPr marL="0" lvl="0" indent="0" algn="ctr" rtl="0">
              <a:spcBef>
                <a:spcPts val="0"/>
              </a:spcBef>
              <a:spcAft>
                <a:spcPts val="0"/>
              </a:spcAft>
              <a:buNone/>
            </a:pPr>
            <a:endParaRPr dirty="0">
              <a:latin typeface="Happy Monkey"/>
              <a:ea typeface="Happy Monkey"/>
              <a:cs typeface="Happy Monkey"/>
              <a:sym typeface="Happy Monkey"/>
            </a:endParaRPr>
          </a:p>
        </p:txBody>
      </p:sp>
      <p:sp>
        <p:nvSpPr>
          <p:cNvPr id="55" name="Google Shape;55;p13"/>
          <p:cNvSpPr txBox="1"/>
          <p:nvPr/>
        </p:nvSpPr>
        <p:spPr>
          <a:xfrm>
            <a:off x="653425" y="920650"/>
            <a:ext cx="7765800" cy="430884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900" dirty="0">
                <a:latin typeface="Open Sans"/>
                <a:ea typeface="Open Sans"/>
                <a:cs typeface="Open Sans"/>
                <a:sym typeface="Open Sans"/>
              </a:rPr>
              <a:t>Teacher Instructions: </a:t>
            </a:r>
            <a:endParaRPr sz="1900" dirty="0">
              <a:latin typeface="Open Sans"/>
              <a:ea typeface="Open Sans"/>
              <a:cs typeface="Open Sans"/>
              <a:sym typeface="Open Sans"/>
            </a:endParaRPr>
          </a:p>
          <a:p>
            <a:pPr marL="0" lvl="0" indent="0" algn="l" rtl="0">
              <a:spcBef>
                <a:spcPts val="0"/>
              </a:spcBef>
              <a:spcAft>
                <a:spcPts val="0"/>
              </a:spcAft>
              <a:buNone/>
            </a:pPr>
            <a:endParaRPr dirty="0">
              <a:latin typeface="Open Sans"/>
              <a:ea typeface="Open Sans"/>
              <a:cs typeface="Open Sans"/>
              <a:sym typeface="Open Sans"/>
            </a:endParaRPr>
          </a:p>
          <a:p>
            <a:pPr marL="457200" lvl="0" indent="-336550" algn="l" rtl="0">
              <a:spcBef>
                <a:spcPts val="0"/>
              </a:spcBef>
              <a:spcAft>
                <a:spcPts val="0"/>
              </a:spcAft>
              <a:buSzPts val="1700"/>
              <a:buFont typeface="Open Sans"/>
              <a:buChar char="●"/>
            </a:pPr>
            <a:r>
              <a:rPr lang="en" sz="1700" dirty="0">
                <a:latin typeface="Open Sans"/>
                <a:ea typeface="Open Sans"/>
                <a:cs typeface="Open Sans"/>
                <a:sym typeface="Open Sans"/>
              </a:rPr>
              <a:t>Print cards (the full slides) front to back. This will result in the organism picture on the front and the organism’s information on the back.</a:t>
            </a:r>
            <a:endParaRPr sz="1700" dirty="0">
              <a:latin typeface="Open Sans"/>
              <a:ea typeface="Open Sans"/>
              <a:cs typeface="Open Sans"/>
              <a:sym typeface="Open Sans"/>
            </a:endParaRPr>
          </a:p>
          <a:p>
            <a:pPr marL="457200" lvl="0" indent="-336550" algn="l" rtl="0">
              <a:spcBef>
                <a:spcPts val="0"/>
              </a:spcBef>
              <a:spcAft>
                <a:spcPts val="0"/>
              </a:spcAft>
              <a:buSzPts val="1700"/>
              <a:buFont typeface="Open Sans"/>
              <a:buChar char="●"/>
            </a:pPr>
            <a:r>
              <a:rPr lang="en" sz="1700" dirty="0">
                <a:solidFill>
                  <a:schemeClr val="dk1"/>
                </a:solidFill>
                <a:latin typeface="Open Sans"/>
                <a:ea typeface="Open Sans"/>
                <a:cs typeface="Open Sans"/>
                <a:sym typeface="Open Sans"/>
              </a:rPr>
              <a:t>Have students work in pairs. </a:t>
            </a:r>
          </a:p>
          <a:p>
            <a:pPr marL="457200" lvl="0" indent="-336550" algn="l" rtl="0">
              <a:spcBef>
                <a:spcPts val="0"/>
              </a:spcBef>
              <a:spcAft>
                <a:spcPts val="0"/>
              </a:spcAft>
              <a:buSzPts val="1700"/>
              <a:buFont typeface="Open Sans"/>
              <a:buChar char="●"/>
            </a:pPr>
            <a:r>
              <a:rPr lang="en" sz="1700" dirty="0">
                <a:solidFill>
                  <a:schemeClr val="dk1"/>
                </a:solidFill>
                <a:latin typeface="Open Sans"/>
                <a:ea typeface="Open Sans"/>
                <a:cs typeface="Open Sans"/>
                <a:sym typeface="Open Sans"/>
              </a:rPr>
              <a:t>Students can pick an organism, the teacher can assign organisms to students based on their level, or students can draw for an organism. </a:t>
            </a:r>
            <a:endParaRPr sz="1700" dirty="0">
              <a:solidFill>
                <a:schemeClr val="dk1"/>
              </a:solidFill>
              <a:latin typeface="Open Sans"/>
              <a:ea typeface="Open Sans"/>
              <a:cs typeface="Open Sans"/>
              <a:sym typeface="Open Sans"/>
            </a:endParaRPr>
          </a:p>
          <a:p>
            <a:pPr marL="457200" lvl="0" indent="-336550" algn="l" rtl="0">
              <a:spcBef>
                <a:spcPts val="0"/>
              </a:spcBef>
              <a:spcAft>
                <a:spcPts val="0"/>
              </a:spcAft>
              <a:buClr>
                <a:schemeClr val="dk1"/>
              </a:buClr>
              <a:buSzPts val="1700"/>
              <a:buFont typeface="Open Sans"/>
              <a:buChar char="●"/>
            </a:pPr>
            <a:r>
              <a:rPr lang="en" sz="1700" dirty="0">
                <a:solidFill>
                  <a:schemeClr val="dk1"/>
                </a:solidFill>
                <a:latin typeface="Open Sans"/>
                <a:ea typeface="Open Sans"/>
                <a:cs typeface="Open Sans"/>
                <a:sym typeface="Open Sans"/>
              </a:rPr>
              <a:t>Students read about their organism and learn how they use bioluminescence to help them survive (for example, to warn and evade predators, to lure and detect prey, or to communicate between members of the same species.)</a:t>
            </a:r>
            <a:endParaRPr sz="1700" dirty="0">
              <a:solidFill>
                <a:schemeClr val="dk1"/>
              </a:solidFill>
              <a:latin typeface="Open Sans"/>
              <a:ea typeface="Open Sans"/>
              <a:cs typeface="Open Sans"/>
              <a:sym typeface="Open Sans"/>
            </a:endParaRPr>
          </a:p>
          <a:p>
            <a:pPr marL="457200" lvl="0" indent="-336550" algn="l" rtl="0">
              <a:spcBef>
                <a:spcPts val="0"/>
              </a:spcBef>
              <a:spcAft>
                <a:spcPts val="0"/>
              </a:spcAft>
              <a:buClr>
                <a:schemeClr val="dk1"/>
              </a:buClr>
              <a:buSzPts val="1700"/>
              <a:buFont typeface="Open Sans"/>
              <a:buChar char="●"/>
            </a:pPr>
            <a:r>
              <a:rPr lang="en" sz="1700" dirty="0">
                <a:solidFill>
                  <a:schemeClr val="dk1"/>
                </a:solidFill>
                <a:latin typeface="Open Sans"/>
                <a:ea typeface="Open Sans"/>
                <a:cs typeface="Open Sans"/>
                <a:sym typeface="Open Sans"/>
              </a:rPr>
              <a:t>Students select the appropriate cut-out of their organism and then use the prototype design worksheet to plan their design. </a:t>
            </a:r>
            <a:endParaRPr sz="1700" dirty="0">
              <a:solidFill>
                <a:schemeClr val="dk1"/>
              </a:solidFill>
              <a:latin typeface="Open Sans"/>
              <a:ea typeface="Open Sans"/>
              <a:cs typeface="Open Sans"/>
              <a:sym typeface="Open Sans"/>
            </a:endParaRPr>
          </a:p>
          <a:p>
            <a:pPr marL="457200" lvl="0" indent="0" algn="l" rtl="0">
              <a:spcBef>
                <a:spcPts val="0"/>
              </a:spcBef>
              <a:spcAft>
                <a:spcPts val="0"/>
              </a:spcAft>
              <a:buNone/>
            </a:pPr>
            <a:endParaRPr dirty="0">
              <a:latin typeface="Happy Monkey"/>
              <a:ea typeface="Happy Monkey"/>
              <a:cs typeface="Happy Monkey"/>
              <a:sym typeface="Happy Monkey"/>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p:nvPr/>
        </p:nvSpPr>
        <p:spPr>
          <a:xfrm>
            <a:off x="248600" y="237850"/>
            <a:ext cx="4085400" cy="2191800"/>
          </a:xfrm>
          <a:prstGeom prst="rect">
            <a:avLst/>
          </a:prstGeom>
          <a:solidFill>
            <a:schemeClr val="lt1"/>
          </a:solidFill>
          <a:ln w="38100" cap="flat" cmpd="sng">
            <a:solidFill>
              <a:schemeClr val="dk2"/>
            </a:solidFill>
            <a:prstDash val="dashDot"/>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b="1">
                <a:latin typeface="Open Sans"/>
                <a:ea typeface="Open Sans"/>
                <a:cs typeface="Open Sans"/>
                <a:sym typeface="Open Sans"/>
              </a:rPr>
              <a:t>Deep-Sea Anglerfish</a:t>
            </a:r>
            <a:endParaRPr b="1">
              <a:latin typeface="Open Sans"/>
              <a:ea typeface="Open Sans"/>
              <a:cs typeface="Open Sans"/>
              <a:sym typeface="Open Sans"/>
            </a:endParaRPr>
          </a:p>
          <a:p>
            <a:pPr marL="0" lvl="0" indent="0" algn="ctr" rtl="0">
              <a:spcBef>
                <a:spcPts val="0"/>
              </a:spcBef>
              <a:spcAft>
                <a:spcPts val="0"/>
              </a:spcAft>
              <a:buNone/>
            </a:pPr>
            <a:r>
              <a:rPr lang="en" sz="1100">
                <a:latin typeface="Open Sans"/>
                <a:ea typeface="Open Sans"/>
                <a:cs typeface="Open Sans"/>
                <a:sym typeface="Open Sans"/>
              </a:rPr>
              <a:t>Consumer, Carnivore</a:t>
            </a:r>
            <a:endParaRPr sz="1100">
              <a:latin typeface="Open Sans"/>
              <a:ea typeface="Open Sans"/>
              <a:cs typeface="Open Sans"/>
              <a:sym typeface="Open Sans"/>
            </a:endParaRPr>
          </a:p>
        </p:txBody>
      </p:sp>
      <p:sp>
        <p:nvSpPr>
          <p:cNvPr id="61" name="Google Shape;61;p14"/>
          <p:cNvSpPr/>
          <p:nvPr/>
        </p:nvSpPr>
        <p:spPr>
          <a:xfrm>
            <a:off x="248600" y="2718150"/>
            <a:ext cx="4085400" cy="2191800"/>
          </a:xfrm>
          <a:prstGeom prst="rect">
            <a:avLst/>
          </a:prstGeom>
          <a:solidFill>
            <a:schemeClr val="lt1"/>
          </a:solidFill>
          <a:ln w="38100" cap="flat" cmpd="sng">
            <a:solidFill>
              <a:schemeClr val="dk2"/>
            </a:solidFill>
            <a:prstDash val="dashDot"/>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b="1">
                <a:latin typeface="Open Sans"/>
                <a:ea typeface="Open Sans"/>
                <a:cs typeface="Open Sans"/>
                <a:sym typeface="Open Sans"/>
              </a:rPr>
              <a:t>Spined Pygmy Shark</a:t>
            </a:r>
            <a:endParaRPr b="1">
              <a:latin typeface="Open Sans"/>
              <a:ea typeface="Open Sans"/>
              <a:cs typeface="Open Sans"/>
              <a:sym typeface="Open Sans"/>
            </a:endParaRPr>
          </a:p>
          <a:p>
            <a:pPr marL="0" lvl="0" indent="0" algn="ctr" rtl="0">
              <a:spcBef>
                <a:spcPts val="0"/>
              </a:spcBef>
              <a:spcAft>
                <a:spcPts val="0"/>
              </a:spcAft>
              <a:buNone/>
            </a:pPr>
            <a:r>
              <a:rPr lang="en" sz="1100">
                <a:latin typeface="Open Sans"/>
                <a:ea typeface="Open Sans"/>
                <a:cs typeface="Open Sans"/>
                <a:sym typeface="Open Sans"/>
              </a:rPr>
              <a:t>Consumer, Carnivore</a:t>
            </a:r>
            <a:endParaRPr sz="1100">
              <a:latin typeface="Open Sans"/>
              <a:ea typeface="Open Sans"/>
              <a:cs typeface="Open Sans"/>
              <a:sym typeface="Open Sans"/>
            </a:endParaRPr>
          </a:p>
        </p:txBody>
      </p:sp>
      <p:sp>
        <p:nvSpPr>
          <p:cNvPr id="62" name="Google Shape;62;p14"/>
          <p:cNvSpPr/>
          <p:nvPr/>
        </p:nvSpPr>
        <p:spPr>
          <a:xfrm>
            <a:off x="4780800" y="237850"/>
            <a:ext cx="4085400" cy="2191800"/>
          </a:xfrm>
          <a:prstGeom prst="rect">
            <a:avLst/>
          </a:prstGeom>
          <a:solidFill>
            <a:schemeClr val="lt1"/>
          </a:solidFill>
          <a:ln w="38100" cap="flat" cmpd="sng">
            <a:solidFill>
              <a:schemeClr val="dk2"/>
            </a:solidFill>
            <a:prstDash val="dashDot"/>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b="1">
                <a:latin typeface="Open Sans"/>
                <a:ea typeface="Open Sans"/>
                <a:cs typeface="Open Sans"/>
                <a:sym typeface="Open Sans"/>
              </a:rPr>
              <a:t>Stoplight Loosejaw</a:t>
            </a:r>
            <a:endParaRPr b="1">
              <a:latin typeface="Open Sans"/>
              <a:ea typeface="Open Sans"/>
              <a:cs typeface="Open Sans"/>
              <a:sym typeface="Open Sans"/>
            </a:endParaRPr>
          </a:p>
          <a:p>
            <a:pPr marL="0" lvl="0" indent="0" algn="ctr" rtl="0">
              <a:spcBef>
                <a:spcPts val="0"/>
              </a:spcBef>
              <a:spcAft>
                <a:spcPts val="0"/>
              </a:spcAft>
              <a:buNone/>
            </a:pPr>
            <a:r>
              <a:rPr lang="en" sz="1100">
                <a:latin typeface="Open Sans"/>
                <a:ea typeface="Open Sans"/>
                <a:cs typeface="Open Sans"/>
                <a:sym typeface="Open Sans"/>
              </a:rPr>
              <a:t>Consumer, Carnivore</a:t>
            </a:r>
            <a:endParaRPr sz="1100">
              <a:latin typeface="Open Sans"/>
              <a:ea typeface="Open Sans"/>
              <a:cs typeface="Open Sans"/>
              <a:sym typeface="Open Sans"/>
            </a:endParaRPr>
          </a:p>
          <a:p>
            <a:pPr marL="0" lvl="0" indent="0" algn="ctr" rtl="0">
              <a:spcBef>
                <a:spcPts val="0"/>
              </a:spcBef>
              <a:spcAft>
                <a:spcPts val="0"/>
              </a:spcAft>
              <a:buNone/>
            </a:pPr>
            <a:endParaRPr sz="1100">
              <a:latin typeface="Happy Monkey"/>
              <a:ea typeface="Happy Monkey"/>
              <a:cs typeface="Happy Monkey"/>
              <a:sym typeface="Happy Monkey"/>
            </a:endParaRPr>
          </a:p>
        </p:txBody>
      </p:sp>
      <p:sp>
        <p:nvSpPr>
          <p:cNvPr id="63" name="Google Shape;63;p14"/>
          <p:cNvSpPr/>
          <p:nvPr/>
        </p:nvSpPr>
        <p:spPr>
          <a:xfrm>
            <a:off x="4780800" y="2718150"/>
            <a:ext cx="4085400" cy="2191800"/>
          </a:xfrm>
          <a:prstGeom prst="rect">
            <a:avLst/>
          </a:prstGeom>
          <a:solidFill>
            <a:schemeClr val="lt1"/>
          </a:solidFill>
          <a:ln w="38100" cap="flat" cmpd="sng">
            <a:solidFill>
              <a:schemeClr val="dk2"/>
            </a:solidFill>
            <a:prstDash val="dashDot"/>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b="1">
                <a:latin typeface="Open Sans"/>
                <a:ea typeface="Open Sans"/>
                <a:cs typeface="Open Sans"/>
                <a:sym typeface="Open Sans"/>
              </a:rPr>
              <a:t>Jewel Squid</a:t>
            </a:r>
            <a:endParaRPr b="1">
              <a:latin typeface="Open Sans"/>
              <a:ea typeface="Open Sans"/>
              <a:cs typeface="Open Sans"/>
              <a:sym typeface="Open Sans"/>
            </a:endParaRPr>
          </a:p>
          <a:p>
            <a:pPr marL="0" lvl="0" indent="0" algn="ctr" rtl="0">
              <a:spcBef>
                <a:spcPts val="0"/>
              </a:spcBef>
              <a:spcAft>
                <a:spcPts val="0"/>
              </a:spcAft>
              <a:buNone/>
            </a:pPr>
            <a:r>
              <a:rPr lang="en" sz="1100">
                <a:latin typeface="Open Sans"/>
                <a:ea typeface="Open Sans"/>
                <a:cs typeface="Open Sans"/>
                <a:sym typeface="Open Sans"/>
              </a:rPr>
              <a:t>Consumer, Carnivore</a:t>
            </a:r>
            <a:endParaRPr sz="1100">
              <a:latin typeface="Open Sans"/>
              <a:ea typeface="Open Sans"/>
              <a:cs typeface="Open Sans"/>
              <a:sym typeface="Open Sans"/>
            </a:endParaRPr>
          </a:p>
        </p:txBody>
      </p:sp>
      <p:pic>
        <p:nvPicPr>
          <p:cNvPr id="64" name="Google Shape;64;p14"/>
          <p:cNvPicPr preferRelativeResize="0"/>
          <p:nvPr/>
        </p:nvPicPr>
        <p:blipFill>
          <a:blip r:embed="rId3">
            <a:alphaModFix/>
          </a:blip>
          <a:stretch>
            <a:fillRect/>
          </a:stretch>
        </p:blipFill>
        <p:spPr>
          <a:xfrm>
            <a:off x="5195175" y="819450"/>
            <a:ext cx="3256649" cy="1368600"/>
          </a:xfrm>
          <a:prstGeom prst="rect">
            <a:avLst/>
          </a:prstGeom>
          <a:noFill/>
          <a:ln w="9525" cap="flat" cmpd="sng">
            <a:solidFill>
              <a:srgbClr val="000000"/>
            </a:solidFill>
            <a:prstDash val="solid"/>
            <a:round/>
            <a:headEnd type="none" w="sm" len="sm"/>
            <a:tailEnd type="none" w="sm" len="sm"/>
          </a:ln>
        </p:spPr>
      </p:pic>
      <p:pic>
        <p:nvPicPr>
          <p:cNvPr id="65" name="Google Shape;65;p14"/>
          <p:cNvPicPr preferRelativeResize="0"/>
          <p:nvPr/>
        </p:nvPicPr>
        <p:blipFill>
          <a:blip r:embed="rId4">
            <a:alphaModFix/>
          </a:blip>
          <a:stretch>
            <a:fillRect/>
          </a:stretch>
        </p:blipFill>
        <p:spPr>
          <a:xfrm>
            <a:off x="683200" y="3246875"/>
            <a:ext cx="3210426" cy="1408801"/>
          </a:xfrm>
          <a:prstGeom prst="rect">
            <a:avLst/>
          </a:prstGeom>
          <a:noFill/>
          <a:ln w="9525" cap="flat" cmpd="sng">
            <a:solidFill>
              <a:srgbClr val="000000"/>
            </a:solidFill>
            <a:prstDash val="solid"/>
            <a:round/>
            <a:headEnd type="none" w="sm" len="sm"/>
            <a:tailEnd type="none" w="sm" len="sm"/>
          </a:ln>
        </p:spPr>
      </p:pic>
      <p:pic>
        <p:nvPicPr>
          <p:cNvPr id="66" name="Google Shape;66;p14"/>
          <p:cNvPicPr preferRelativeResize="0"/>
          <p:nvPr/>
        </p:nvPicPr>
        <p:blipFill>
          <a:blip r:embed="rId5">
            <a:alphaModFix/>
          </a:blip>
          <a:stretch>
            <a:fillRect/>
          </a:stretch>
        </p:blipFill>
        <p:spPr>
          <a:xfrm>
            <a:off x="5672550" y="3246875"/>
            <a:ext cx="2301901" cy="1532200"/>
          </a:xfrm>
          <a:prstGeom prst="rect">
            <a:avLst/>
          </a:prstGeom>
          <a:noFill/>
          <a:ln w="9525" cap="flat" cmpd="sng">
            <a:solidFill>
              <a:srgbClr val="000000"/>
            </a:solidFill>
            <a:prstDash val="solid"/>
            <a:round/>
            <a:headEnd type="none" w="sm" len="sm"/>
            <a:tailEnd type="none" w="sm" len="sm"/>
          </a:ln>
        </p:spPr>
      </p:pic>
      <p:pic>
        <p:nvPicPr>
          <p:cNvPr id="67" name="Google Shape;67;p14"/>
          <p:cNvPicPr preferRelativeResize="0"/>
          <p:nvPr/>
        </p:nvPicPr>
        <p:blipFill>
          <a:blip r:embed="rId6">
            <a:alphaModFix/>
          </a:blip>
          <a:stretch>
            <a:fillRect/>
          </a:stretch>
        </p:blipFill>
        <p:spPr>
          <a:xfrm>
            <a:off x="1372475" y="799350"/>
            <a:ext cx="1992361" cy="1532199"/>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5"/>
          <p:cNvSpPr/>
          <p:nvPr/>
        </p:nvSpPr>
        <p:spPr>
          <a:xfrm>
            <a:off x="248600" y="237850"/>
            <a:ext cx="4085400" cy="2191800"/>
          </a:xfrm>
          <a:prstGeom prst="rect">
            <a:avLst/>
          </a:prstGeom>
          <a:solidFill>
            <a:schemeClr val="lt1"/>
          </a:solidFill>
          <a:ln w="38100" cap="flat" cmpd="sng">
            <a:solidFill>
              <a:schemeClr val="dk2"/>
            </a:solidFill>
            <a:prstDash val="dash"/>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b="1">
                <a:latin typeface="Open Sans"/>
                <a:ea typeface="Open Sans"/>
                <a:cs typeface="Open Sans"/>
                <a:sym typeface="Open Sans"/>
              </a:rPr>
              <a:t>Deep-Sea Anglerfish</a:t>
            </a:r>
            <a:endParaRPr b="1">
              <a:latin typeface="Open Sans"/>
              <a:ea typeface="Open Sans"/>
              <a:cs typeface="Open Sans"/>
              <a:sym typeface="Open Sans"/>
            </a:endParaRPr>
          </a:p>
          <a:p>
            <a:pPr marL="0" lvl="0" indent="0" algn="ctr" rtl="0">
              <a:spcBef>
                <a:spcPts val="0"/>
              </a:spcBef>
              <a:spcAft>
                <a:spcPts val="0"/>
              </a:spcAft>
              <a:buNone/>
            </a:pPr>
            <a:r>
              <a:rPr lang="en" sz="1100">
                <a:latin typeface="Open Sans"/>
                <a:ea typeface="Open Sans"/>
                <a:cs typeface="Open Sans"/>
                <a:sym typeface="Open Sans"/>
              </a:rPr>
              <a:t>Consumer, Carnivore</a:t>
            </a:r>
            <a:endParaRPr sz="1100">
              <a:latin typeface="Open Sans"/>
              <a:ea typeface="Open Sans"/>
              <a:cs typeface="Open Sans"/>
              <a:sym typeface="Open Sans"/>
            </a:endParaRPr>
          </a:p>
          <a:p>
            <a:pPr marL="0" lvl="0" indent="0" algn="l" rtl="0">
              <a:spcBef>
                <a:spcPts val="0"/>
              </a:spcBef>
              <a:spcAft>
                <a:spcPts val="0"/>
              </a:spcAft>
              <a:buNone/>
            </a:pPr>
            <a:r>
              <a:rPr lang="en" sz="1200" b="1">
                <a:latin typeface="Open Sans"/>
                <a:ea typeface="Open Sans"/>
                <a:cs typeface="Open Sans"/>
                <a:sym typeface="Open Sans"/>
              </a:rPr>
              <a:t>What it is</a:t>
            </a:r>
            <a:r>
              <a:rPr lang="en" sz="1200">
                <a:latin typeface="Open Sans"/>
                <a:ea typeface="Open Sans"/>
                <a:cs typeface="Open Sans"/>
                <a:sym typeface="Open Sans"/>
              </a:rPr>
              <a:t>: bony fish containing fang-like teeth that has a unique mode of predation involving a modified fin ray</a:t>
            </a:r>
            <a:endParaRPr sz="1200">
              <a:latin typeface="Open Sans"/>
              <a:ea typeface="Open Sans"/>
              <a:cs typeface="Open Sans"/>
              <a:sym typeface="Open Sans"/>
            </a:endParaRPr>
          </a:p>
          <a:p>
            <a:pPr marL="0" lvl="0" indent="0" algn="l" rtl="0">
              <a:spcBef>
                <a:spcPts val="0"/>
              </a:spcBef>
              <a:spcAft>
                <a:spcPts val="0"/>
              </a:spcAft>
              <a:buNone/>
            </a:pPr>
            <a:r>
              <a:rPr lang="en" sz="1200" b="1">
                <a:latin typeface="Open Sans"/>
                <a:ea typeface="Open Sans"/>
                <a:cs typeface="Open Sans"/>
                <a:sym typeface="Open Sans"/>
              </a:rPr>
              <a:t>What it eats</a:t>
            </a:r>
            <a:r>
              <a:rPr lang="en" sz="1200">
                <a:latin typeface="Open Sans"/>
                <a:ea typeface="Open Sans"/>
                <a:cs typeface="Open Sans"/>
                <a:sym typeface="Open Sans"/>
              </a:rPr>
              <a:t>: shrimp, fish, crustaceans</a:t>
            </a:r>
            <a:endParaRPr sz="1200">
              <a:latin typeface="Open Sans"/>
              <a:ea typeface="Open Sans"/>
              <a:cs typeface="Open Sans"/>
              <a:sym typeface="Open Sans"/>
            </a:endParaRPr>
          </a:p>
          <a:p>
            <a:pPr marL="0" lvl="0" indent="0" algn="l" rtl="0">
              <a:spcBef>
                <a:spcPts val="0"/>
              </a:spcBef>
              <a:spcAft>
                <a:spcPts val="0"/>
              </a:spcAft>
              <a:buNone/>
            </a:pPr>
            <a:r>
              <a:rPr lang="en" sz="1200" b="1">
                <a:latin typeface="Open Sans"/>
                <a:ea typeface="Open Sans"/>
                <a:cs typeface="Open Sans"/>
                <a:sym typeface="Open Sans"/>
              </a:rPr>
              <a:t>Depth</a:t>
            </a:r>
            <a:r>
              <a:rPr lang="en" sz="1200">
                <a:latin typeface="Open Sans"/>
                <a:ea typeface="Open Sans"/>
                <a:cs typeface="Open Sans"/>
                <a:sym typeface="Open Sans"/>
              </a:rPr>
              <a:t>: 2,000 meters</a:t>
            </a:r>
            <a:endParaRPr sz="1200">
              <a:latin typeface="Open Sans"/>
              <a:ea typeface="Open Sans"/>
              <a:cs typeface="Open Sans"/>
              <a:sym typeface="Open Sans"/>
            </a:endParaRPr>
          </a:p>
          <a:p>
            <a:pPr marL="0" lvl="0" indent="0" algn="l" rtl="0">
              <a:spcBef>
                <a:spcPts val="0"/>
              </a:spcBef>
              <a:spcAft>
                <a:spcPts val="0"/>
              </a:spcAft>
              <a:buNone/>
            </a:pPr>
            <a:r>
              <a:rPr lang="en" sz="1200" b="1">
                <a:latin typeface="Open Sans"/>
                <a:ea typeface="Open Sans"/>
                <a:cs typeface="Open Sans"/>
                <a:sym typeface="Open Sans"/>
              </a:rPr>
              <a:t>Bioluminescent use</a:t>
            </a:r>
            <a:r>
              <a:rPr lang="en" sz="1200">
                <a:latin typeface="Open Sans"/>
                <a:ea typeface="Open Sans"/>
                <a:cs typeface="Open Sans"/>
                <a:sym typeface="Open Sans"/>
              </a:rPr>
              <a:t>: modified luminescent fin ray acts a lure for prey; luminescence comes from bacteria in seawater</a:t>
            </a:r>
            <a:endParaRPr sz="1200">
              <a:latin typeface="Open Sans"/>
              <a:ea typeface="Open Sans"/>
              <a:cs typeface="Open Sans"/>
              <a:sym typeface="Open Sans"/>
            </a:endParaRPr>
          </a:p>
        </p:txBody>
      </p:sp>
      <p:sp>
        <p:nvSpPr>
          <p:cNvPr id="73" name="Google Shape;73;p15"/>
          <p:cNvSpPr/>
          <p:nvPr/>
        </p:nvSpPr>
        <p:spPr>
          <a:xfrm>
            <a:off x="248600" y="2718150"/>
            <a:ext cx="4085400" cy="2191800"/>
          </a:xfrm>
          <a:prstGeom prst="rect">
            <a:avLst/>
          </a:prstGeom>
          <a:solidFill>
            <a:schemeClr val="lt1"/>
          </a:solidFill>
          <a:ln w="38100" cap="flat" cmpd="sng">
            <a:solidFill>
              <a:schemeClr val="dk2"/>
            </a:solidFill>
            <a:prstDash val="dashDot"/>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b="1" dirty="0">
                <a:solidFill>
                  <a:schemeClr val="dk1"/>
                </a:solidFill>
                <a:latin typeface="Open Sans"/>
                <a:ea typeface="Open Sans"/>
                <a:cs typeface="Open Sans"/>
                <a:sym typeface="Open Sans"/>
              </a:rPr>
              <a:t>Spined Pygmy Shark</a:t>
            </a:r>
            <a:endParaRPr b="1" dirty="0">
              <a:solidFill>
                <a:schemeClr val="dk1"/>
              </a:solidFill>
              <a:latin typeface="Open Sans"/>
              <a:ea typeface="Open Sans"/>
              <a:cs typeface="Open Sans"/>
              <a:sym typeface="Open Sans"/>
            </a:endParaRPr>
          </a:p>
          <a:p>
            <a:pPr marL="0" lvl="0" indent="0" algn="ctr" rtl="0">
              <a:spcBef>
                <a:spcPts val="0"/>
              </a:spcBef>
              <a:spcAft>
                <a:spcPts val="0"/>
              </a:spcAft>
              <a:buClr>
                <a:schemeClr val="dk1"/>
              </a:buClr>
              <a:buSzPts val="1100"/>
              <a:buFont typeface="Arial"/>
              <a:buNone/>
            </a:pPr>
            <a:r>
              <a:rPr lang="en" sz="1100" dirty="0">
                <a:solidFill>
                  <a:schemeClr val="dk1"/>
                </a:solidFill>
                <a:latin typeface="Open Sans"/>
                <a:ea typeface="Open Sans"/>
                <a:cs typeface="Open Sans"/>
                <a:sym typeface="Open Sans"/>
              </a:rPr>
              <a:t>Consumer, Carnivore</a:t>
            </a:r>
            <a:endParaRPr sz="1100" dirty="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1200" b="1" dirty="0">
                <a:solidFill>
                  <a:schemeClr val="dk1"/>
                </a:solidFill>
                <a:latin typeface="Open Sans"/>
                <a:ea typeface="Open Sans"/>
                <a:cs typeface="Open Sans"/>
                <a:sym typeface="Open Sans"/>
              </a:rPr>
              <a:t>What it is</a:t>
            </a:r>
            <a:r>
              <a:rPr lang="en" sz="1200" dirty="0">
                <a:solidFill>
                  <a:schemeClr val="dk1"/>
                </a:solidFill>
                <a:latin typeface="Open Sans"/>
                <a:ea typeface="Open Sans"/>
                <a:cs typeface="Open Sans"/>
                <a:sym typeface="Open Sans"/>
              </a:rPr>
              <a:t>: small shark with long snout and large eyes; participates in vertical migrations to search for food depending on the time of day</a:t>
            </a:r>
            <a:endParaRPr sz="1200" dirty="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1200" b="1" dirty="0">
                <a:solidFill>
                  <a:schemeClr val="dk1"/>
                </a:solidFill>
                <a:latin typeface="Open Sans"/>
                <a:ea typeface="Open Sans"/>
                <a:cs typeface="Open Sans"/>
                <a:sym typeface="Open Sans"/>
              </a:rPr>
              <a:t>What it eats</a:t>
            </a:r>
            <a:r>
              <a:rPr lang="en" sz="1200" dirty="0">
                <a:solidFill>
                  <a:schemeClr val="dk1"/>
                </a:solidFill>
                <a:latin typeface="Open Sans"/>
                <a:ea typeface="Open Sans"/>
                <a:cs typeface="Open Sans"/>
                <a:sym typeface="Open Sans"/>
              </a:rPr>
              <a:t>: small bony fish, squid</a:t>
            </a:r>
            <a:endParaRPr sz="1200" dirty="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1200" b="1" dirty="0">
                <a:solidFill>
                  <a:schemeClr val="dk1"/>
                </a:solidFill>
                <a:latin typeface="Open Sans"/>
                <a:ea typeface="Open Sans"/>
                <a:cs typeface="Open Sans"/>
                <a:sym typeface="Open Sans"/>
              </a:rPr>
              <a:t>Depth</a:t>
            </a:r>
            <a:r>
              <a:rPr lang="en" sz="1200" dirty="0">
                <a:solidFill>
                  <a:schemeClr val="dk1"/>
                </a:solidFill>
                <a:latin typeface="Open Sans"/>
                <a:ea typeface="Open Sans"/>
                <a:cs typeface="Open Sans"/>
                <a:sym typeface="Open Sans"/>
              </a:rPr>
              <a:t>: 200 - 500 meters</a:t>
            </a:r>
            <a:endParaRPr sz="1200" dirty="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1200" b="1" dirty="0">
                <a:solidFill>
                  <a:schemeClr val="dk1"/>
                </a:solidFill>
                <a:latin typeface="Open Sans"/>
                <a:ea typeface="Open Sans"/>
                <a:cs typeface="Open Sans"/>
                <a:sym typeface="Open Sans"/>
              </a:rPr>
              <a:t>Bioluminescent use</a:t>
            </a:r>
            <a:r>
              <a:rPr lang="en" sz="1200" dirty="0">
                <a:solidFill>
                  <a:schemeClr val="dk1"/>
                </a:solidFill>
                <a:latin typeface="Open Sans"/>
                <a:ea typeface="Open Sans"/>
                <a:cs typeface="Open Sans"/>
                <a:sym typeface="Open Sans"/>
              </a:rPr>
              <a:t>: use photophores to match ambient light conditions to camouflage itself from predators</a:t>
            </a:r>
            <a:endParaRPr dirty="0">
              <a:latin typeface="Open Sans"/>
              <a:ea typeface="Open Sans"/>
              <a:cs typeface="Open Sans"/>
              <a:sym typeface="Open Sans"/>
            </a:endParaRPr>
          </a:p>
        </p:txBody>
      </p:sp>
      <p:sp>
        <p:nvSpPr>
          <p:cNvPr id="74" name="Google Shape;74;p15"/>
          <p:cNvSpPr/>
          <p:nvPr/>
        </p:nvSpPr>
        <p:spPr>
          <a:xfrm>
            <a:off x="4780800" y="237850"/>
            <a:ext cx="4085400" cy="2191800"/>
          </a:xfrm>
          <a:prstGeom prst="rect">
            <a:avLst/>
          </a:prstGeom>
          <a:solidFill>
            <a:schemeClr val="lt1"/>
          </a:solidFill>
          <a:ln w="38100" cap="flat" cmpd="sng">
            <a:solidFill>
              <a:schemeClr val="dk2"/>
            </a:solidFill>
            <a:prstDash val="dashDot"/>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b="1" dirty="0">
                <a:solidFill>
                  <a:schemeClr val="dk1"/>
                </a:solidFill>
                <a:latin typeface="Open Sans"/>
                <a:ea typeface="Open Sans"/>
                <a:cs typeface="Open Sans"/>
                <a:sym typeface="Open Sans"/>
              </a:rPr>
              <a:t>Stoplight Loosejaw</a:t>
            </a:r>
            <a:endParaRPr b="1" dirty="0">
              <a:solidFill>
                <a:schemeClr val="dk1"/>
              </a:solidFill>
              <a:latin typeface="Open Sans"/>
              <a:ea typeface="Open Sans"/>
              <a:cs typeface="Open Sans"/>
              <a:sym typeface="Open Sans"/>
            </a:endParaRPr>
          </a:p>
          <a:p>
            <a:pPr marL="0" lvl="0" indent="0" algn="ctr" rtl="0">
              <a:spcBef>
                <a:spcPts val="0"/>
              </a:spcBef>
              <a:spcAft>
                <a:spcPts val="0"/>
              </a:spcAft>
              <a:buClr>
                <a:schemeClr val="dk1"/>
              </a:buClr>
              <a:buSzPts val="1100"/>
              <a:buFont typeface="Arial"/>
              <a:buNone/>
            </a:pPr>
            <a:r>
              <a:rPr lang="en" sz="1100" dirty="0">
                <a:solidFill>
                  <a:schemeClr val="dk1"/>
                </a:solidFill>
                <a:latin typeface="Open Sans"/>
                <a:ea typeface="Open Sans"/>
                <a:cs typeface="Open Sans"/>
                <a:sym typeface="Open Sans"/>
              </a:rPr>
              <a:t>Consumer, Carnivore</a:t>
            </a:r>
            <a:endParaRPr sz="1100" dirty="0">
              <a:solidFill>
                <a:schemeClr val="dk1"/>
              </a:solidFill>
              <a:latin typeface="Open Sans"/>
              <a:ea typeface="Open Sans"/>
              <a:cs typeface="Open Sans"/>
              <a:sym typeface="Open Sans"/>
            </a:endParaRPr>
          </a:p>
          <a:p>
            <a:pPr marL="0" lvl="0" indent="0" algn="l" rtl="0">
              <a:spcBef>
                <a:spcPts val="0"/>
              </a:spcBef>
              <a:spcAft>
                <a:spcPts val="0"/>
              </a:spcAft>
              <a:buNone/>
            </a:pPr>
            <a:r>
              <a:rPr lang="en" sz="1200" b="1" dirty="0">
                <a:solidFill>
                  <a:schemeClr val="dk1"/>
                </a:solidFill>
                <a:latin typeface="Open Sans"/>
                <a:ea typeface="Open Sans"/>
                <a:cs typeface="Open Sans"/>
                <a:sym typeface="Open Sans"/>
              </a:rPr>
              <a:t>What it is</a:t>
            </a:r>
            <a:r>
              <a:rPr lang="en" sz="1200" dirty="0">
                <a:solidFill>
                  <a:schemeClr val="dk1"/>
                </a:solidFill>
                <a:latin typeface="Open Sans"/>
                <a:ea typeface="Open Sans"/>
                <a:cs typeface="Open Sans"/>
                <a:sym typeface="Open Sans"/>
              </a:rPr>
              <a:t>: small, deep-sea dragonfish with an unusual open structure of its jaw that produces red bioluminescence near its eyes</a:t>
            </a:r>
            <a:endParaRPr sz="1200" dirty="0">
              <a:solidFill>
                <a:schemeClr val="dk1"/>
              </a:solidFill>
              <a:latin typeface="Open Sans"/>
              <a:ea typeface="Open Sans"/>
              <a:cs typeface="Open Sans"/>
              <a:sym typeface="Open Sans"/>
            </a:endParaRPr>
          </a:p>
          <a:p>
            <a:pPr marL="0" lvl="0" indent="0" algn="l" rtl="0">
              <a:spcBef>
                <a:spcPts val="0"/>
              </a:spcBef>
              <a:spcAft>
                <a:spcPts val="0"/>
              </a:spcAft>
              <a:buNone/>
            </a:pPr>
            <a:r>
              <a:rPr lang="en" sz="1200" b="1" dirty="0">
                <a:solidFill>
                  <a:schemeClr val="dk1"/>
                </a:solidFill>
                <a:latin typeface="Open Sans"/>
                <a:ea typeface="Open Sans"/>
                <a:cs typeface="Open Sans"/>
                <a:sym typeface="Open Sans"/>
              </a:rPr>
              <a:t>What it eats</a:t>
            </a:r>
            <a:r>
              <a:rPr lang="en" sz="1200" dirty="0">
                <a:solidFill>
                  <a:schemeClr val="dk1"/>
                </a:solidFill>
                <a:latin typeface="Open Sans"/>
                <a:ea typeface="Open Sans"/>
                <a:cs typeface="Open Sans"/>
                <a:sym typeface="Open Sans"/>
              </a:rPr>
              <a:t>: small fish and crustaceans</a:t>
            </a:r>
            <a:endParaRPr sz="1200" dirty="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1200" b="1" dirty="0">
                <a:solidFill>
                  <a:schemeClr val="dk1"/>
                </a:solidFill>
                <a:latin typeface="Open Sans"/>
                <a:ea typeface="Open Sans"/>
                <a:cs typeface="Open Sans"/>
                <a:sym typeface="Open Sans"/>
              </a:rPr>
              <a:t>Depth</a:t>
            </a:r>
            <a:r>
              <a:rPr lang="en" sz="1200" dirty="0">
                <a:solidFill>
                  <a:schemeClr val="dk1"/>
                </a:solidFill>
                <a:latin typeface="Open Sans"/>
                <a:ea typeface="Open Sans"/>
                <a:cs typeface="Open Sans"/>
                <a:sym typeface="Open Sans"/>
              </a:rPr>
              <a:t>: 500 - 4,000 meters</a:t>
            </a:r>
            <a:endParaRPr sz="1200" dirty="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1200" b="1" dirty="0">
                <a:solidFill>
                  <a:schemeClr val="dk1"/>
                </a:solidFill>
                <a:latin typeface="Open Sans"/>
                <a:ea typeface="Open Sans"/>
                <a:cs typeface="Open Sans"/>
                <a:sym typeface="Open Sans"/>
              </a:rPr>
              <a:t>Bioluminescent use</a:t>
            </a:r>
            <a:r>
              <a:rPr lang="en" sz="1200" dirty="0">
                <a:solidFill>
                  <a:schemeClr val="dk1"/>
                </a:solidFill>
                <a:latin typeface="Open Sans"/>
                <a:ea typeface="Open Sans"/>
                <a:cs typeface="Open Sans"/>
                <a:sym typeface="Open Sans"/>
              </a:rPr>
              <a:t>: shines “invisible” red light (stoplight) on prey; searching for undetectable food with an invisible beam of light</a:t>
            </a:r>
            <a:endParaRPr dirty="0">
              <a:latin typeface="Open Sans"/>
              <a:ea typeface="Open Sans"/>
              <a:cs typeface="Open Sans"/>
              <a:sym typeface="Open Sans"/>
            </a:endParaRPr>
          </a:p>
        </p:txBody>
      </p:sp>
      <p:sp>
        <p:nvSpPr>
          <p:cNvPr id="75" name="Google Shape;75;p15"/>
          <p:cNvSpPr/>
          <p:nvPr/>
        </p:nvSpPr>
        <p:spPr>
          <a:xfrm>
            <a:off x="4780800" y="2718150"/>
            <a:ext cx="4085400" cy="2191800"/>
          </a:xfrm>
          <a:prstGeom prst="rect">
            <a:avLst/>
          </a:prstGeom>
          <a:solidFill>
            <a:schemeClr val="lt1"/>
          </a:solidFill>
          <a:ln w="38100" cap="flat" cmpd="sng">
            <a:solidFill>
              <a:schemeClr val="dk2"/>
            </a:solidFill>
            <a:prstDash val="dashDot"/>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b="1" dirty="0">
                <a:solidFill>
                  <a:schemeClr val="dk1"/>
                </a:solidFill>
                <a:latin typeface="Open Sans"/>
                <a:ea typeface="Open Sans"/>
                <a:cs typeface="Open Sans"/>
                <a:sym typeface="Open Sans"/>
              </a:rPr>
              <a:t>Jewel Squid</a:t>
            </a:r>
            <a:endParaRPr b="1" dirty="0">
              <a:solidFill>
                <a:schemeClr val="dk1"/>
              </a:solidFill>
              <a:latin typeface="Open Sans"/>
              <a:ea typeface="Open Sans"/>
              <a:cs typeface="Open Sans"/>
              <a:sym typeface="Open Sans"/>
            </a:endParaRPr>
          </a:p>
          <a:p>
            <a:pPr marL="0" lvl="0" indent="0" algn="ctr" rtl="0">
              <a:spcBef>
                <a:spcPts val="0"/>
              </a:spcBef>
              <a:spcAft>
                <a:spcPts val="0"/>
              </a:spcAft>
              <a:buClr>
                <a:schemeClr val="dk1"/>
              </a:buClr>
              <a:buSzPts val="1100"/>
              <a:buFont typeface="Arial"/>
              <a:buNone/>
            </a:pPr>
            <a:r>
              <a:rPr lang="en" sz="1100" dirty="0">
                <a:solidFill>
                  <a:schemeClr val="dk1"/>
                </a:solidFill>
                <a:latin typeface="Open Sans"/>
                <a:ea typeface="Open Sans"/>
                <a:cs typeface="Open Sans"/>
                <a:sym typeface="Open Sans"/>
              </a:rPr>
              <a:t>Consumer, Carnivore</a:t>
            </a:r>
            <a:endParaRPr sz="1100" dirty="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1200" b="1" dirty="0">
                <a:solidFill>
                  <a:schemeClr val="dk1"/>
                </a:solidFill>
                <a:latin typeface="Open Sans"/>
                <a:ea typeface="Open Sans"/>
                <a:cs typeface="Open Sans"/>
                <a:sym typeface="Open Sans"/>
              </a:rPr>
              <a:t>What it is</a:t>
            </a:r>
            <a:r>
              <a:rPr lang="en" sz="1200" dirty="0">
                <a:solidFill>
                  <a:schemeClr val="dk1"/>
                </a:solidFill>
                <a:latin typeface="Open Sans"/>
                <a:ea typeface="Open Sans"/>
                <a:cs typeface="Open Sans"/>
                <a:sym typeface="Open Sans"/>
              </a:rPr>
              <a:t>: also known as the cock-eyed squid because its right eye is small and used for detecting prey and its left eye bulges out at twice the diameter; larger eye used for sight</a:t>
            </a:r>
            <a:endParaRPr sz="1200" dirty="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1200" b="1" dirty="0">
                <a:solidFill>
                  <a:schemeClr val="dk1"/>
                </a:solidFill>
                <a:latin typeface="Open Sans"/>
                <a:ea typeface="Open Sans"/>
                <a:cs typeface="Open Sans"/>
                <a:sym typeface="Open Sans"/>
              </a:rPr>
              <a:t>What it eats</a:t>
            </a:r>
            <a:r>
              <a:rPr lang="en" sz="1200" dirty="0">
                <a:solidFill>
                  <a:schemeClr val="dk1"/>
                </a:solidFill>
                <a:latin typeface="Open Sans"/>
                <a:ea typeface="Open Sans"/>
                <a:cs typeface="Open Sans"/>
                <a:sym typeface="Open Sans"/>
              </a:rPr>
              <a:t>: fish, crustaceans, shrimp, other squids</a:t>
            </a:r>
            <a:endParaRPr sz="1200" dirty="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1200" b="1" dirty="0">
                <a:solidFill>
                  <a:schemeClr val="dk1"/>
                </a:solidFill>
                <a:latin typeface="Open Sans"/>
                <a:ea typeface="Open Sans"/>
                <a:cs typeface="Open Sans"/>
                <a:sym typeface="Open Sans"/>
              </a:rPr>
              <a:t>Depth</a:t>
            </a:r>
            <a:r>
              <a:rPr lang="en" sz="1200" dirty="0">
                <a:solidFill>
                  <a:schemeClr val="dk1"/>
                </a:solidFill>
                <a:latin typeface="Open Sans"/>
                <a:ea typeface="Open Sans"/>
                <a:cs typeface="Open Sans"/>
                <a:sym typeface="Open Sans"/>
              </a:rPr>
              <a:t>: 200 - 1,000 meters</a:t>
            </a:r>
            <a:endParaRPr sz="1200" dirty="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1200" b="1" dirty="0">
                <a:solidFill>
                  <a:schemeClr val="dk1"/>
                </a:solidFill>
                <a:latin typeface="Open Sans"/>
                <a:ea typeface="Open Sans"/>
                <a:cs typeface="Open Sans"/>
                <a:sym typeface="Open Sans"/>
              </a:rPr>
              <a:t>Bioluminescent use</a:t>
            </a:r>
            <a:r>
              <a:rPr lang="en" sz="1200" dirty="0">
                <a:solidFill>
                  <a:schemeClr val="dk1"/>
                </a:solidFill>
                <a:latin typeface="Open Sans"/>
                <a:ea typeface="Open Sans"/>
                <a:cs typeface="Open Sans"/>
                <a:sym typeface="Open Sans"/>
              </a:rPr>
              <a:t>: uses smaller eye to detect bioluminescence from prey animals</a:t>
            </a:r>
            <a:endParaRPr dirty="0">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6"/>
          <p:cNvSpPr/>
          <p:nvPr/>
        </p:nvSpPr>
        <p:spPr>
          <a:xfrm>
            <a:off x="248600" y="237850"/>
            <a:ext cx="4085400" cy="2191800"/>
          </a:xfrm>
          <a:prstGeom prst="rect">
            <a:avLst/>
          </a:prstGeom>
          <a:solidFill>
            <a:schemeClr val="lt1"/>
          </a:solidFill>
          <a:ln w="38100" cap="flat" cmpd="sng">
            <a:solidFill>
              <a:schemeClr val="dk2"/>
            </a:solidFill>
            <a:prstDash val="dashDot"/>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b="1">
                <a:latin typeface="Open Sans"/>
                <a:ea typeface="Open Sans"/>
                <a:cs typeface="Open Sans"/>
                <a:sym typeface="Open Sans"/>
              </a:rPr>
              <a:t>Hatchetfish</a:t>
            </a:r>
            <a:endParaRPr b="1">
              <a:latin typeface="Open Sans"/>
              <a:ea typeface="Open Sans"/>
              <a:cs typeface="Open Sans"/>
              <a:sym typeface="Open Sans"/>
            </a:endParaRPr>
          </a:p>
          <a:p>
            <a:pPr marL="0" lvl="0" indent="0" algn="ctr" rtl="0">
              <a:spcBef>
                <a:spcPts val="0"/>
              </a:spcBef>
              <a:spcAft>
                <a:spcPts val="0"/>
              </a:spcAft>
              <a:buNone/>
            </a:pPr>
            <a:r>
              <a:rPr lang="en" sz="1100">
                <a:latin typeface="Open Sans"/>
                <a:ea typeface="Open Sans"/>
                <a:cs typeface="Open Sans"/>
                <a:sym typeface="Open Sans"/>
              </a:rPr>
              <a:t>Consumer, Carnivore</a:t>
            </a:r>
            <a:endParaRPr sz="1100">
              <a:latin typeface="Open Sans"/>
              <a:ea typeface="Open Sans"/>
              <a:cs typeface="Open Sans"/>
              <a:sym typeface="Open Sans"/>
            </a:endParaRPr>
          </a:p>
        </p:txBody>
      </p:sp>
      <p:sp>
        <p:nvSpPr>
          <p:cNvPr id="81" name="Google Shape;81;p16"/>
          <p:cNvSpPr/>
          <p:nvPr/>
        </p:nvSpPr>
        <p:spPr>
          <a:xfrm>
            <a:off x="248600" y="2718150"/>
            <a:ext cx="4085400" cy="2191800"/>
          </a:xfrm>
          <a:prstGeom prst="rect">
            <a:avLst/>
          </a:prstGeom>
          <a:solidFill>
            <a:schemeClr val="lt1"/>
          </a:solidFill>
          <a:ln w="38100" cap="flat" cmpd="sng">
            <a:solidFill>
              <a:schemeClr val="dk2"/>
            </a:solidFill>
            <a:prstDash val="dashDot"/>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b="1">
                <a:latin typeface="Open Sans"/>
                <a:ea typeface="Open Sans"/>
                <a:cs typeface="Open Sans"/>
                <a:sym typeface="Open Sans"/>
              </a:rPr>
              <a:t>Mauve Stinger</a:t>
            </a:r>
            <a:endParaRPr b="1">
              <a:latin typeface="Open Sans"/>
              <a:ea typeface="Open Sans"/>
              <a:cs typeface="Open Sans"/>
              <a:sym typeface="Open Sans"/>
            </a:endParaRPr>
          </a:p>
          <a:p>
            <a:pPr marL="0" lvl="0" indent="0" algn="ctr" rtl="0">
              <a:spcBef>
                <a:spcPts val="0"/>
              </a:spcBef>
              <a:spcAft>
                <a:spcPts val="0"/>
              </a:spcAft>
              <a:buNone/>
            </a:pPr>
            <a:r>
              <a:rPr lang="en" sz="1100">
                <a:latin typeface="Open Sans"/>
                <a:ea typeface="Open Sans"/>
                <a:cs typeface="Open Sans"/>
                <a:sym typeface="Open Sans"/>
              </a:rPr>
              <a:t>Consumer, Carnivore</a:t>
            </a:r>
            <a:endParaRPr sz="1100">
              <a:latin typeface="Open Sans"/>
              <a:ea typeface="Open Sans"/>
              <a:cs typeface="Open Sans"/>
              <a:sym typeface="Open Sans"/>
            </a:endParaRPr>
          </a:p>
        </p:txBody>
      </p:sp>
      <p:sp>
        <p:nvSpPr>
          <p:cNvPr id="82" name="Google Shape;82;p16"/>
          <p:cNvSpPr/>
          <p:nvPr/>
        </p:nvSpPr>
        <p:spPr>
          <a:xfrm>
            <a:off x="4780800" y="237850"/>
            <a:ext cx="4085400" cy="2191800"/>
          </a:xfrm>
          <a:prstGeom prst="rect">
            <a:avLst/>
          </a:prstGeom>
          <a:solidFill>
            <a:schemeClr val="lt1"/>
          </a:solidFill>
          <a:ln w="38100" cap="flat" cmpd="sng">
            <a:solidFill>
              <a:schemeClr val="dk2"/>
            </a:solidFill>
            <a:prstDash val="dashDot"/>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b="1">
                <a:latin typeface="Open Sans"/>
                <a:ea typeface="Open Sans"/>
                <a:cs typeface="Open Sans"/>
                <a:sym typeface="Open Sans"/>
              </a:rPr>
              <a:t>Sloane’s Viperfish</a:t>
            </a:r>
            <a:endParaRPr b="1">
              <a:latin typeface="Open Sans"/>
              <a:ea typeface="Open Sans"/>
              <a:cs typeface="Open Sans"/>
              <a:sym typeface="Open Sans"/>
            </a:endParaRPr>
          </a:p>
          <a:p>
            <a:pPr marL="0" lvl="0" indent="0" algn="ctr" rtl="0">
              <a:spcBef>
                <a:spcPts val="0"/>
              </a:spcBef>
              <a:spcAft>
                <a:spcPts val="0"/>
              </a:spcAft>
              <a:buNone/>
            </a:pPr>
            <a:r>
              <a:rPr lang="en" sz="1100">
                <a:latin typeface="Open Sans"/>
                <a:ea typeface="Open Sans"/>
                <a:cs typeface="Open Sans"/>
                <a:sym typeface="Open Sans"/>
              </a:rPr>
              <a:t>Consumer, Carnivore</a:t>
            </a:r>
            <a:endParaRPr sz="1100">
              <a:latin typeface="Open Sans"/>
              <a:ea typeface="Open Sans"/>
              <a:cs typeface="Open Sans"/>
              <a:sym typeface="Open Sans"/>
            </a:endParaRPr>
          </a:p>
          <a:p>
            <a:pPr marL="0" lvl="0" indent="0" algn="ctr" rtl="0">
              <a:spcBef>
                <a:spcPts val="0"/>
              </a:spcBef>
              <a:spcAft>
                <a:spcPts val="0"/>
              </a:spcAft>
              <a:buNone/>
            </a:pPr>
            <a:endParaRPr sz="1100">
              <a:latin typeface="Happy Monkey"/>
              <a:ea typeface="Happy Monkey"/>
              <a:cs typeface="Happy Monkey"/>
              <a:sym typeface="Happy Monkey"/>
            </a:endParaRPr>
          </a:p>
        </p:txBody>
      </p:sp>
      <p:sp>
        <p:nvSpPr>
          <p:cNvPr id="83" name="Google Shape;83;p16"/>
          <p:cNvSpPr/>
          <p:nvPr/>
        </p:nvSpPr>
        <p:spPr>
          <a:xfrm>
            <a:off x="4780800" y="2718150"/>
            <a:ext cx="4085400" cy="2191800"/>
          </a:xfrm>
          <a:prstGeom prst="rect">
            <a:avLst/>
          </a:prstGeom>
          <a:solidFill>
            <a:schemeClr val="lt1"/>
          </a:solidFill>
          <a:ln w="38100" cap="flat" cmpd="sng">
            <a:solidFill>
              <a:schemeClr val="dk2"/>
            </a:solidFill>
            <a:prstDash val="dashDot"/>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b="1">
                <a:latin typeface="Open Sans"/>
                <a:ea typeface="Open Sans"/>
                <a:cs typeface="Open Sans"/>
                <a:sym typeface="Open Sans"/>
              </a:rPr>
              <a:t>Black Dragonfish</a:t>
            </a:r>
            <a:endParaRPr b="1">
              <a:latin typeface="Open Sans"/>
              <a:ea typeface="Open Sans"/>
              <a:cs typeface="Open Sans"/>
              <a:sym typeface="Open Sans"/>
            </a:endParaRPr>
          </a:p>
          <a:p>
            <a:pPr marL="0" lvl="0" indent="0" algn="ctr" rtl="0">
              <a:spcBef>
                <a:spcPts val="0"/>
              </a:spcBef>
              <a:spcAft>
                <a:spcPts val="0"/>
              </a:spcAft>
              <a:buNone/>
            </a:pPr>
            <a:r>
              <a:rPr lang="en" sz="1100">
                <a:latin typeface="Open Sans"/>
                <a:ea typeface="Open Sans"/>
                <a:cs typeface="Open Sans"/>
                <a:sym typeface="Open Sans"/>
              </a:rPr>
              <a:t>Consumer, Carnivore</a:t>
            </a:r>
            <a:endParaRPr sz="1100">
              <a:latin typeface="Open Sans"/>
              <a:ea typeface="Open Sans"/>
              <a:cs typeface="Open Sans"/>
              <a:sym typeface="Open Sans"/>
            </a:endParaRPr>
          </a:p>
        </p:txBody>
      </p:sp>
      <p:pic>
        <p:nvPicPr>
          <p:cNvPr id="84" name="Google Shape;84;p16"/>
          <p:cNvPicPr preferRelativeResize="0"/>
          <p:nvPr/>
        </p:nvPicPr>
        <p:blipFill>
          <a:blip r:embed="rId3">
            <a:alphaModFix/>
          </a:blip>
          <a:stretch>
            <a:fillRect/>
          </a:stretch>
        </p:blipFill>
        <p:spPr>
          <a:xfrm>
            <a:off x="709462" y="775875"/>
            <a:ext cx="3163675" cy="1478475"/>
          </a:xfrm>
          <a:prstGeom prst="rect">
            <a:avLst/>
          </a:prstGeom>
          <a:noFill/>
          <a:ln w="9525" cap="flat" cmpd="sng">
            <a:solidFill>
              <a:schemeClr val="dk2"/>
            </a:solidFill>
            <a:prstDash val="solid"/>
            <a:round/>
            <a:headEnd type="none" w="sm" len="sm"/>
            <a:tailEnd type="none" w="sm" len="sm"/>
          </a:ln>
        </p:spPr>
      </p:pic>
      <p:pic>
        <p:nvPicPr>
          <p:cNvPr id="85" name="Google Shape;85;p16"/>
          <p:cNvPicPr preferRelativeResize="0"/>
          <p:nvPr/>
        </p:nvPicPr>
        <p:blipFill>
          <a:blip r:embed="rId4">
            <a:alphaModFix/>
          </a:blip>
          <a:stretch>
            <a:fillRect/>
          </a:stretch>
        </p:blipFill>
        <p:spPr>
          <a:xfrm>
            <a:off x="5220988" y="821663"/>
            <a:ext cx="3205026" cy="1386900"/>
          </a:xfrm>
          <a:prstGeom prst="rect">
            <a:avLst/>
          </a:prstGeom>
          <a:noFill/>
          <a:ln w="9525" cap="flat" cmpd="sng">
            <a:solidFill>
              <a:schemeClr val="dk2"/>
            </a:solidFill>
            <a:prstDash val="solid"/>
            <a:round/>
            <a:headEnd type="none" w="sm" len="sm"/>
            <a:tailEnd type="none" w="sm" len="sm"/>
          </a:ln>
        </p:spPr>
      </p:pic>
      <p:pic>
        <p:nvPicPr>
          <p:cNvPr id="86" name="Google Shape;86;p16"/>
          <p:cNvPicPr preferRelativeResize="0"/>
          <p:nvPr/>
        </p:nvPicPr>
        <p:blipFill>
          <a:blip r:embed="rId5">
            <a:alphaModFix/>
          </a:blip>
          <a:stretch>
            <a:fillRect/>
          </a:stretch>
        </p:blipFill>
        <p:spPr>
          <a:xfrm>
            <a:off x="1241235" y="3252125"/>
            <a:ext cx="1971315" cy="1478475"/>
          </a:xfrm>
          <a:prstGeom prst="rect">
            <a:avLst/>
          </a:prstGeom>
          <a:noFill/>
          <a:ln w="9525" cap="flat" cmpd="sng">
            <a:solidFill>
              <a:schemeClr val="dk2"/>
            </a:solidFill>
            <a:prstDash val="solid"/>
            <a:round/>
            <a:headEnd type="none" w="sm" len="sm"/>
            <a:tailEnd type="none" w="sm" len="sm"/>
          </a:ln>
        </p:spPr>
      </p:pic>
      <p:pic>
        <p:nvPicPr>
          <p:cNvPr id="87" name="Google Shape;87;p16"/>
          <p:cNvPicPr preferRelativeResize="0"/>
          <p:nvPr/>
        </p:nvPicPr>
        <p:blipFill>
          <a:blip r:embed="rId6">
            <a:alphaModFix/>
          </a:blip>
          <a:stretch>
            <a:fillRect/>
          </a:stretch>
        </p:blipFill>
        <p:spPr>
          <a:xfrm>
            <a:off x="5145275" y="3284036"/>
            <a:ext cx="3356451" cy="1414663"/>
          </a:xfrm>
          <a:prstGeom prst="rect">
            <a:avLst/>
          </a:prstGeom>
          <a:noFill/>
          <a:ln w="9525" cap="flat" cmpd="sng">
            <a:solidFill>
              <a:srgbClr val="000000"/>
            </a:solidFill>
            <a:prstDash val="solid"/>
            <a:round/>
            <a:headEnd type="none" w="sm" len="sm"/>
            <a:tailEnd type="none" w="sm" len="sm"/>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7"/>
          <p:cNvSpPr/>
          <p:nvPr/>
        </p:nvSpPr>
        <p:spPr>
          <a:xfrm>
            <a:off x="248600" y="237850"/>
            <a:ext cx="4085400" cy="2191800"/>
          </a:xfrm>
          <a:prstGeom prst="rect">
            <a:avLst/>
          </a:prstGeom>
          <a:solidFill>
            <a:schemeClr val="lt1"/>
          </a:solidFill>
          <a:ln w="38100" cap="flat" cmpd="sng">
            <a:solidFill>
              <a:schemeClr val="dk2"/>
            </a:solidFill>
            <a:prstDash val="dash"/>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b="1" dirty="0">
                <a:latin typeface="Open Sans"/>
                <a:ea typeface="Open Sans"/>
                <a:cs typeface="Open Sans"/>
                <a:sym typeface="Open Sans"/>
              </a:rPr>
              <a:t>Hatchetfish</a:t>
            </a:r>
            <a:endParaRPr b="1" dirty="0">
              <a:latin typeface="Open Sans"/>
              <a:ea typeface="Open Sans"/>
              <a:cs typeface="Open Sans"/>
              <a:sym typeface="Open Sans"/>
            </a:endParaRPr>
          </a:p>
          <a:p>
            <a:pPr marL="0" lvl="0" indent="0" algn="ctr" rtl="0">
              <a:spcBef>
                <a:spcPts val="0"/>
              </a:spcBef>
              <a:spcAft>
                <a:spcPts val="0"/>
              </a:spcAft>
              <a:buNone/>
            </a:pPr>
            <a:r>
              <a:rPr lang="en" sz="1100" dirty="0">
                <a:latin typeface="Open Sans"/>
                <a:ea typeface="Open Sans"/>
                <a:cs typeface="Open Sans"/>
                <a:sym typeface="Open Sans"/>
              </a:rPr>
              <a:t>Consumer, Carnivore</a:t>
            </a:r>
            <a:endParaRPr sz="1100" dirty="0">
              <a:latin typeface="Open Sans"/>
              <a:ea typeface="Open Sans"/>
              <a:cs typeface="Open Sans"/>
              <a:sym typeface="Open Sans"/>
            </a:endParaRPr>
          </a:p>
          <a:p>
            <a:pPr marL="0" lvl="0" indent="0" algn="l" rtl="0">
              <a:spcBef>
                <a:spcPts val="0"/>
              </a:spcBef>
              <a:spcAft>
                <a:spcPts val="0"/>
              </a:spcAft>
              <a:buNone/>
            </a:pPr>
            <a:r>
              <a:rPr lang="en" sz="1100" b="1" dirty="0">
                <a:latin typeface="Open Sans"/>
                <a:ea typeface="Open Sans"/>
                <a:cs typeface="Open Sans"/>
                <a:sym typeface="Open Sans"/>
              </a:rPr>
              <a:t>What it is</a:t>
            </a:r>
            <a:r>
              <a:rPr lang="en" sz="1100" dirty="0">
                <a:latin typeface="Open Sans"/>
                <a:ea typeface="Open Sans"/>
                <a:cs typeface="Open Sans"/>
                <a:sym typeface="Open Sans"/>
              </a:rPr>
              <a:t>: deep sea fish that resembles the unique shape of a hatchet; they have tubular eyes that point upward to help them search for food falling from above</a:t>
            </a:r>
            <a:endParaRPr sz="1100" dirty="0">
              <a:latin typeface="Open Sans"/>
              <a:ea typeface="Open Sans"/>
              <a:cs typeface="Open Sans"/>
              <a:sym typeface="Open Sans"/>
            </a:endParaRPr>
          </a:p>
          <a:p>
            <a:pPr marL="0" lvl="0" indent="0" algn="l" rtl="0">
              <a:spcBef>
                <a:spcPts val="0"/>
              </a:spcBef>
              <a:spcAft>
                <a:spcPts val="0"/>
              </a:spcAft>
              <a:buNone/>
            </a:pPr>
            <a:r>
              <a:rPr lang="en" sz="1100" b="1" dirty="0">
                <a:latin typeface="Open Sans"/>
                <a:ea typeface="Open Sans"/>
                <a:cs typeface="Open Sans"/>
                <a:sym typeface="Open Sans"/>
              </a:rPr>
              <a:t>What it eats</a:t>
            </a:r>
            <a:r>
              <a:rPr lang="en" sz="1100" dirty="0">
                <a:latin typeface="Open Sans"/>
                <a:ea typeface="Open Sans"/>
                <a:cs typeface="Open Sans"/>
                <a:sym typeface="Open Sans"/>
              </a:rPr>
              <a:t>: plankton, crustaceans, and tiny fish</a:t>
            </a:r>
            <a:endParaRPr sz="1100" dirty="0">
              <a:latin typeface="Open Sans"/>
              <a:ea typeface="Open Sans"/>
              <a:cs typeface="Open Sans"/>
              <a:sym typeface="Open Sans"/>
            </a:endParaRPr>
          </a:p>
          <a:p>
            <a:pPr marL="0" lvl="0" indent="0" algn="l" rtl="0">
              <a:spcBef>
                <a:spcPts val="0"/>
              </a:spcBef>
              <a:spcAft>
                <a:spcPts val="0"/>
              </a:spcAft>
              <a:buNone/>
            </a:pPr>
            <a:r>
              <a:rPr lang="en" sz="1100" b="1" dirty="0">
                <a:latin typeface="Open Sans"/>
                <a:ea typeface="Open Sans"/>
                <a:cs typeface="Open Sans"/>
                <a:sym typeface="Open Sans"/>
              </a:rPr>
              <a:t>Depth</a:t>
            </a:r>
            <a:r>
              <a:rPr lang="en" sz="1100" dirty="0">
                <a:latin typeface="Open Sans"/>
                <a:ea typeface="Open Sans"/>
                <a:cs typeface="Open Sans"/>
                <a:sym typeface="Open Sans"/>
              </a:rPr>
              <a:t>:</a:t>
            </a:r>
            <a:r>
              <a:rPr lang="en" sz="1000" dirty="0">
                <a:latin typeface="Open Sans"/>
                <a:ea typeface="Open Sans"/>
                <a:cs typeface="Open Sans"/>
                <a:sym typeface="Open Sans"/>
              </a:rPr>
              <a:t> </a:t>
            </a:r>
            <a:r>
              <a:rPr lang="en" sz="1100" dirty="0">
                <a:solidFill>
                  <a:srgbClr val="202124"/>
                </a:solidFill>
                <a:latin typeface="Open Sans"/>
                <a:ea typeface="Open Sans"/>
                <a:cs typeface="Open Sans"/>
                <a:sym typeface="Open Sans"/>
              </a:rPr>
              <a:t>200–1,000 meters</a:t>
            </a:r>
            <a:endParaRPr sz="1000" dirty="0">
              <a:latin typeface="Open Sans"/>
              <a:ea typeface="Open Sans"/>
              <a:cs typeface="Open Sans"/>
              <a:sym typeface="Open Sans"/>
            </a:endParaRPr>
          </a:p>
          <a:p>
            <a:pPr marL="0" lvl="0" indent="0" algn="l" rtl="0">
              <a:spcBef>
                <a:spcPts val="0"/>
              </a:spcBef>
              <a:spcAft>
                <a:spcPts val="0"/>
              </a:spcAft>
              <a:buNone/>
            </a:pPr>
            <a:r>
              <a:rPr lang="en" sz="1100" b="1" dirty="0">
                <a:latin typeface="Open Sans"/>
                <a:ea typeface="Open Sans"/>
                <a:cs typeface="Open Sans"/>
                <a:sym typeface="Open Sans"/>
              </a:rPr>
              <a:t>Bioluminescent use</a:t>
            </a:r>
            <a:r>
              <a:rPr lang="en" sz="1100" dirty="0">
                <a:latin typeface="Open Sans"/>
                <a:ea typeface="Open Sans"/>
                <a:cs typeface="Open Sans"/>
                <a:sym typeface="Open Sans"/>
              </a:rPr>
              <a:t>: light organs emit blue light and point downward to hide from predators through the process of counterillumination; Hatchetfish can adjust the intensity to make them invisible with the light above</a:t>
            </a:r>
            <a:endParaRPr sz="1100" dirty="0">
              <a:latin typeface="Open Sans"/>
              <a:ea typeface="Open Sans"/>
              <a:cs typeface="Open Sans"/>
              <a:sym typeface="Open Sans"/>
            </a:endParaRPr>
          </a:p>
        </p:txBody>
      </p:sp>
      <p:sp>
        <p:nvSpPr>
          <p:cNvPr id="93" name="Google Shape;93;p17"/>
          <p:cNvSpPr/>
          <p:nvPr/>
        </p:nvSpPr>
        <p:spPr>
          <a:xfrm>
            <a:off x="248600" y="2718150"/>
            <a:ext cx="4085400" cy="2191800"/>
          </a:xfrm>
          <a:prstGeom prst="rect">
            <a:avLst/>
          </a:prstGeom>
          <a:solidFill>
            <a:schemeClr val="lt1"/>
          </a:solidFill>
          <a:ln w="38100" cap="flat" cmpd="sng">
            <a:solidFill>
              <a:schemeClr val="dk2"/>
            </a:solidFill>
            <a:prstDash val="dashDot"/>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b="1" dirty="0">
                <a:solidFill>
                  <a:schemeClr val="dk1"/>
                </a:solidFill>
                <a:latin typeface="Open Sans"/>
                <a:ea typeface="Open Sans"/>
                <a:cs typeface="Open Sans"/>
                <a:sym typeface="Open Sans"/>
              </a:rPr>
              <a:t>Mauve Stinger</a:t>
            </a:r>
            <a:endParaRPr b="1" dirty="0">
              <a:solidFill>
                <a:schemeClr val="dk1"/>
              </a:solidFill>
              <a:latin typeface="Open Sans"/>
              <a:ea typeface="Open Sans"/>
              <a:cs typeface="Open Sans"/>
              <a:sym typeface="Open Sans"/>
            </a:endParaRPr>
          </a:p>
          <a:p>
            <a:pPr marL="0" lvl="0" indent="0" algn="ctr" rtl="0">
              <a:spcBef>
                <a:spcPts val="0"/>
              </a:spcBef>
              <a:spcAft>
                <a:spcPts val="0"/>
              </a:spcAft>
              <a:buNone/>
            </a:pPr>
            <a:r>
              <a:rPr lang="en" sz="1100" dirty="0">
                <a:solidFill>
                  <a:schemeClr val="dk1"/>
                </a:solidFill>
                <a:latin typeface="Open Sans"/>
                <a:ea typeface="Open Sans"/>
                <a:cs typeface="Open Sans"/>
                <a:sym typeface="Open Sans"/>
              </a:rPr>
              <a:t>Consumer, Carnivore</a:t>
            </a:r>
            <a:endParaRPr sz="1100" dirty="0">
              <a:solidFill>
                <a:schemeClr val="dk1"/>
              </a:solidFill>
              <a:latin typeface="Open Sans"/>
              <a:ea typeface="Open Sans"/>
              <a:cs typeface="Open Sans"/>
              <a:sym typeface="Open Sans"/>
            </a:endParaRPr>
          </a:p>
          <a:p>
            <a:pPr marL="0" lvl="0" indent="0" algn="l" rtl="0">
              <a:spcBef>
                <a:spcPts val="0"/>
              </a:spcBef>
              <a:spcAft>
                <a:spcPts val="0"/>
              </a:spcAft>
              <a:buNone/>
            </a:pPr>
            <a:r>
              <a:rPr lang="en" sz="1200" b="1" dirty="0">
                <a:solidFill>
                  <a:schemeClr val="dk1"/>
                </a:solidFill>
                <a:latin typeface="Open Sans"/>
                <a:ea typeface="Open Sans"/>
                <a:cs typeface="Open Sans"/>
                <a:sym typeface="Open Sans"/>
              </a:rPr>
              <a:t>What it is</a:t>
            </a:r>
            <a:r>
              <a:rPr lang="en" sz="1200" dirty="0">
                <a:solidFill>
                  <a:schemeClr val="dk1"/>
                </a:solidFill>
                <a:latin typeface="Open Sans"/>
                <a:ea typeface="Open Sans"/>
                <a:cs typeface="Open Sans"/>
                <a:sym typeface="Open Sans"/>
              </a:rPr>
              <a:t>: jellyfish that catches prey in tentacles using poisonous stinging cells; also known as the purple-striped jellyfish</a:t>
            </a:r>
            <a:endParaRPr sz="1200" dirty="0">
              <a:solidFill>
                <a:schemeClr val="dk1"/>
              </a:solidFill>
              <a:latin typeface="Open Sans"/>
              <a:ea typeface="Open Sans"/>
              <a:cs typeface="Open Sans"/>
              <a:sym typeface="Open Sans"/>
            </a:endParaRPr>
          </a:p>
          <a:p>
            <a:pPr marL="0" lvl="0" indent="0" algn="l" rtl="0">
              <a:spcBef>
                <a:spcPts val="0"/>
              </a:spcBef>
              <a:spcAft>
                <a:spcPts val="0"/>
              </a:spcAft>
              <a:buNone/>
            </a:pPr>
            <a:r>
              <a:rPr lang="en" sz="1200" b="1" dirty="0">
                <a:solidFill>
                  <a:schemeClr val="dk1"/>
                </a:solidFill>
                <a:latin typeface="Open Sans"/>
                <a:ea typeface="Open Sans"/>
                <a:cs typeface="Open Sans"/>
                <a:sym typeface="Open Sans"/>
              </a:rPr>
              <a:t>What it eats</a:t>
            </a:r>
            <a:r>
              <a:rPr lang="en" sz="1200" dirty="0">
                <a:solidFill>
                  <a:schemeClr val="dk1"/>
                </a:solidFill>
                <a:latin typeface="Open Sans"/>
                <a:ea typeface="Open Sans"/>
                <a:cs typeface="Open Sans"/>
                <a:sym typeface="Open Sans"/>
              </a:rPr>
              <a:t>: zooplankton, crustaceans, fish eggs and larvae</a:t>
            </a:r>
            <a:endParaRPr sz="1200" dirty="0">
              <a:solidFill>
                <a:schemeClr val="dk1"/>
              </a:solidFill>
              <a:latin typeface="Open Sans"/>
              <a:ea typeface="Open Sans"/>
              <a:cs typeface="Open Sans"/>
              <a:sym typeface="Open Sans"/>
            </a:endParaRPr>
          </a:p>
          <a:p>
            <a:pPr marL="0" lvl="0" indent="0" algn="l" rtl="0">
              <a:spcBef>
                <a:spcPts val="0"/>
              </a:spcBef>
              <a:spcAft>
                <a:spcPts val="0"/>
              </a:spcAft>
              <a:buNone/>
            </a:pPr>
            <a:r>
              <a:rPr lang="en" sz="1200" b="1" dirty="0">
                <a:solidFill>
                  <a:schemeClr val="dk1"/>
                </a:solidFill>
                <a:latin typeface="Open Sans"/>
                <a:ea typeface="Open Sans"/>
                <a:cs typeface="Open Sans"/>
                <a:sym typeface="Open Sans"/>
              </a:rPr>
              <a:t>Depth</a:t>
            </a:r>
            <a:r>
              <a:rPr lang="en" sz="1200" dirty="0">
                <a:solidFill>
                  <a:schemeClr val="dk1"/>
                </a:solidFill>
                <a:latin typeface="Open Sans"/>
                <a:ea typeface="Open Sans"/>
                <a:cs typeface="Open Sans"/>
                <a:sym typeface="Open Sans"/>
              </a:rPr>
              <a:t>: 150 - 1,400 meters</a:t>
            </a:r>
            <a:endParaRPr sz="1200" dirty="0">
              <a:solidFill>
                <a:schemeClr val="dk1"/>
              </a:solidFill>
              <a:latin typeface="Open Sans"/>
              <a:ea typeface="Open Sans"/>
              <a:cs typeface="Open Sans"/>
              <a:sym typeface="Open Sans"/>
            </a:endParaRPr>
          </a:p>
          <a:p>
            <a:pPr marL="0" lvl="0" indent="0" algn="l" rtl="0">
              <a:spcBef>
                <a:spcPts val="0"/>
              </a:spcBef>
              <a:spcAft>
                <a:spcPts val="0"/>
              </a:spcAft>
              <a:buNone/>
            </a:pPr>
            <a:r>
              <a:rPr lang="en" sz="1200" b="1" dirty="0">
                <a:solidFill>
                  <a:schemeClr val="dk1"/>
                </a:solidFill>
                <a:latin typeface="Open Sans"/>
                <a:ea typeface="Open Sans"/>
                <a:cs typeface="Open Sans"/>
                <a:sym typeface="Open Sans"/>
              </a:rPr>
              <a:t>Bioluminescent use</a:t>
            </a:r>
            <a:r>
              <a:rPr lang="en" sz="1200" dirty="0">
                <a:solidFill>
                  <a:schemeClr val="dk1"/>
                </a:solidFill>
                <a:latin typeface="Open Sans"/>
                <a:ea typeface="Open Sans"/>
                <a:cs typeface="Open Sans"/>
                <a:sym typeface="Open Sans"/>
              </a:rPr>
              <a:t>: attracts food; light stimulating cells glow when stimulated</a:t>
            </a:r>
            <a:endParaRPr dirty="0">
              <a:latin typeface="Open Sans"/>
              <a:ea typeface="Open Sans"/>
              <a:cs typeface="Open Sans"/>
              <a:sym typeface="Open Sans"/>
            </a:endParaRPr>
          </a:p>
        </p:txBody>
      </p:sp>
      <p:sp>
        <p:nvSpPr>
          <p:cNvPr id="94" name="Google Shape;94;p17"/>
          <p:cNvSpPr/>
          <p:nvPr/>
        </p:nvSpPr>
        <p:spPr>
          <a:xfrm>
            <a:off x="4780800" y="237850"/>
            <a:ext cx="4085400" cy="2191800"/>
          </a:xfrm>
          <a:prstGeom prst="rect">
            <a:avLst/>
          </a:prstGeom>
          <a:solidFill>
            <a:schemeClr val="lt1"/>
          </a:solidFill>
          <a:ln w="38100" cap="flat" cmpd="sng">
            <a:solidFill>
              <a:schemeClr val="dk2"/>
            </a:solidFill>
            <a:prstDash val="dashDot"/>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b="1" dirty="0">
                <a:solidFill>
                  <a:schemeClr val="dk1"/>
                </a:solidFill>
                <a:latin typeface="Open Sans"/>
                <a:ea typeface="Open Sans"/>
                <a:cs typeface="Open Sans"/>
                <a:sym typeface="Open Sans"/>
              </a:rPr>
              <a:t>Sloane’s Viperfish</a:t>
            </a:r>
            <a:endParaRPr b="1" dirty="0">
              <a:solidFill>
                <a:schemeClr val="dk1"/>
              </a:solidFill>
              <a:latin typeface="Open Sans"/>
              <a:ea typeface="Open Sans"/>
              <a:cs typeface="Open Sans"/>
              <a:sym typeface="Open Sans"/>
            </a:endParaRPr>
          </a:p>
          <a:p>
            <a:pPr marL="0" lvl="0" indent="0" algn="ctr" rtl="0">
              <a:spcBef>
                <a:spcPts val="0"/>
              </a:spcBef>
              <a:spcAft>
                <a:spcPts val="0"/>
              </a:spcAft>
              <a:buNone/>
            </a:pPr>
            <a:r>
              <a:rPr lang="en" sz="1100" dirty="0">
                <a:solidFill>
                  <a:schemeClr val="dk1"/>
                </a:solidFill>
                <a:latin typeface="Open Sans"/>
                <a:ea typeface="Open Sans"/>
                <a:cs typeface="Open Sans"/>
                <a:sym typeface="Open Sans"/>
              </a:rPr>
              <a:t>Consumer, Carnivore</a:t>
            </a:r>
            <a:endParaRPr sz="1100" dirty="0">
              <a:solidFill>
                <a:schemeClr val="dk1"/>
              </a:solidFill>
              <a:latin typeface="Open Sans"/>
              <a:ea typeface="Open Sans"/>
              <a:cs typeface="Open Sans"/>
              <a:sym typeface="Open Sans"/>
            </a:endParaRPr>
          </a:p>
          <a:p>
            <a:pPr marL="0" lvl="0" indent="0" algn="l" rtl="0">
              <a:spcBef>
                <a:spcPts val="0"/>
              </a:spcBef>
              <a:spcAft>
                <a:spcPts val="0"/>
              </a:spcAft>
              <a:buNone/>
            </a:pPr>
            <a:r>
              <a:rPr lang="en" sz="1100" b="1" dirty="0">
                <a:solidFill>
                  <a:schemeClr val="dk1"/>
                </a:solidFill>
                <a:latin typeface="Open Sans"/>
                <a:ea typeface="Open Sans"/>
                <a:cs typeface="Open Sans"/>
                <a:sym typeface="Open Sans"/>
              </a:rPr>
              <a:t>What it is</a:t>
            </a:r>
            <a:r>
              <a:rPr lang="en" sz="1100" dirty="0">
                <a:solidFill>
                  <a:schemeClr val="dk1"/>
                </a:solidFill>
                <a:latin typeface="Open Sans"/>
                <a:ea typeface="Open Sans"/>
                <a:cs typeface="Open Sans"/>
                <a:sym typeface="Open Sans"/>
              </a:rPr>
              <a:t>: toothy dragonfish that can form a cage with its enormous teeth to trap prey by unhinging its jaw up to 90 degrees to catch prey up to 63% of its body size</a:t>
            </a:r>
            <a:endParaRPr sz="1100" dirty="0">
              <a:solidFill>
                <a:schemeClr val="dk1"/>
              </a:solidFill>
              <a:latin typeface="Open Sans"/>
              <a:ea typeface="Open Sans"/>
              <a:cs typeface="Open Sans"/>
              <a:sym typeface="Open Sans"/>
            </a:endParaRPr>
          </a:p>
          <a:p>
            <a:pPr marL="0" lvl="0" indent="0" algn="l" rtl="0">
              <a:spcBef>
                <a:spcPts val="0"/>
              </a:spcBef>
              <a:spcAft>
                <a:spcPts val="0"/>
              </a:spcAft>
              <a:buNone/>
            </a:pPr>
            <a:r>
              <a:rPr lang="en" sz="1100" b="1" dirty="0">
                <a:solidFill>
                  <a:schemeClr val="dk1"/>
                </a:solidFill>
                <a:latin typeface="Open Sans"/>
                <a:ea typeface="Open Sans"/>
                <a:cs typeface="Open Sans"/>
                <a:sym typeface="Open Sans"/>
              </a:rPr>
              <a:t>What it eats</a:t>
            </a:r>
            <a:r>
              <a:rPr lang="en" sz="1100" dirty="0">
                <a:solidFill>
                  <a:schemeClr val="dk1"/>
                </a:solidFill>
                <a:latin typeface="Open Sans"/>
                <a:ea typeface="Open Sans"/>
                <a:cs typeface="Open Sans"/>
                <a:sym typeface="Open Sans"/>
              </a:rPr>
              <a:t>: small fish and shrimp</a:t>
            </a:r>
            <a:endParaRPr sz="1100" dirty="0">
              <a:solidFill>
                <a:schemeClr val="dk1"/>
              </a:solidFill>
              <a:latin typeface="Open Sans"/>
              <a:ea typeface="Open Sans"/>
              <a:cs typeface="Open Sans"/>
              <a:sym typeface="Open Sans"/>
            </a:endParaRPr>
          </a:p>
          <a:p>
            <a:pPr marL="0" lvl="0" indent="0" algn="l" rtl="0">
              <a:spcBef>
                <a:spcPts val="0"/>
              </a:spcBef>
              <a:spcAft>
                <a:spcPts val="0"/>
              </a:spcAft>
              <a:buNone/>
            </a:pPr>
            <a:r>
              <a:rPr lang="en" sz="1100" b="1" dirty="0">
                <a:solidFill>
                  <a:schemeClr val="dk1"/>
                </a:solidFill>
                <a:latin typeface="Open Sans"/>
                <a:ea typeface="Open Sans"/>
                <a:cs typeface="Open Sans"/>
                <a:sym typeface="Open Sans"/>
              </a:rPr>
              <a:t>Depth</a:t>
            </a:r>
            <a:r>
              <a:rPr lang="en" sz="1100" dirty="0">
                <a:solidFill>
                  <a:schemeClr val="dk1"/>
                </a:solidFill>
                <a:latin typeface="Open Sans"/>
                <a:ea typeface="Open Sans"/>
                <a:cs typeface="Open Sans"/>
                <a:sym typeface="Open Sans"/>
              </a:rPr>
              <a:t>: 500 - 2,500 meters</a:t>
            </a:r>
            <a:endParaRPr sz="1100" dirty="0">
              <a:solidFill>
                <a:schemeClr val="dk1"/>
              </a:solidFill>
              <a:latin typeface="Open Sans"/>
              <a:ea typeface="Open Sans"/>
              <a:cs typeface="Open Sans"/>
              <a:sym typeface="Open Sans"/>
            </a:endParaRPr>
          </a:p>
          <a:p>
            <a:pPr marL="0" lvl="0" indent="0" algn="l" rtl="0">
              <a:spcBef>
                <a:spcPts val="0"/>
              </a:spcBef>
              <a:spcAft>
                <a:spcPts val="0"/>
              </a:spcAft>
              <a:buNone/>
            </a:pPr>
            <a:r>
              <a:rPr lang="en" sz="1100" b="1" dirty="0">
                <a:solidFill>
                  <a:schemeClr val="dk1"/>
                </a:solidFill>
                <a:latin typeface="Open Sans"/>
                <a:ea typeface="Open Sans"/>
                <a:cs typeface="Open Sans"/>
                <a:sym typeface="Open Sans"/>
              </a:rPr>
              <a:t>Bioluminescent use</a:t>
            </a:r>
            <a:r>
              <a:rPr lang="en" sz="1100" dirty="0">
                <a:solidFill>
                  <a:schemeClr val="dk1"/>
                </a:solidFill>
                <a:latin typeface="Open Sans"/>
                <a:ea typeface="Open Sans"/>
                <a:cs typeface="Open Sans"/>
                <a:sym typeface="Open Sans"/>
              </a:rPr>
              <a:t>: two rows of light flash in complex patterns to communicate with one another; light can also be used to trick or illuminate their prey or to confuse potential predators</a:t>
            </a:r>
            <a:endParaRPr sz="1300" dirty="0">
              <a:latin typeface="Open Sans"/>
              <a:ea typeface="Open Sans"/>
              <a:cs typeface="Open Sans"/>
              <a:sym typeface="Open Sans"/>
            </a:endParaRPr>
          </a:p>
        </p:txBody>
      </p:sp>
      <p:sp>
        <p:nvSpPr>
          <p:cNvPr id="95" name="Google Shape;95;p17"/>
          <p:cNvSpPr/>
          <p:nvPr/>
        </p:nvSpPr>
        <p:spPr>
          <a:xfrm>
            <a:off x="4780800" y="2718150"/>
            <a:ext cx="4085400" cy="2191800"/>
          </a:xfrm>
          <a:prstGeom prst="rect">
            <a:avLst/>
          </a:prstGeom>
          <a:solidFill>
            <a:schemeClr val="lt1"/>
          </a:solidFill>
          <a:ln w="38100" cap="flat" cmpd="sng">
            <a:solidFill>
              <a:schemeClr val="dk2"/>
            </a:solidFill>
            <a:prstDash val="dashDot"/>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b="1">
                <a:solidFill>
                  <a:schemeClr val="dk1"/>
                </a:solidFill>
                <a:latin typeface="Open Sans"/>
                <a:ea typeface="Open Sans"/>
                <a:cs typeface="Open Sans"/>
                <a:sym typeface="Open Sans"/>
              </a:rPr>
              <a:t>Black Dragonfish</a:t>
            </a:r>
            <a:endParaRPr b="1">
              <a:solidFill>
                <a:schemeClr val="dk1"/>
              </a:solidFill>
              <a:latin typeface="Open Sans"/>
              <a:ea typeface="Open Sans"/>
              <a:cs typeface="Open Sans"/>
              <a:sym typeface="Open Sans"/>
            </a:endParaRPr>
          </a:p>
          <a:p>
            <a:pPr marL="0" lvl="0" indent="0" algn="ctr" rtl="0">
              <a:spcBef>
                <a:spcPts val="0"/>
              </a:spcBef>
              <a:spcAft>
                <a:spcPts val="0"/>
              </a:spcAft>
              <a:buNone/>
            </a:pPr>
            <a:r>
              <a:rPr lang="en" sz="1100">
                <a:solidFill>
                  <a:schemeClr val="dk1"/>
                </a:solidFill>
                <a:latin typeface="Open Sans"/>
                <a:ea typeface="Open Sans"/>
                <a:cs typeface="Open Sans"/>
                <a:sym typeface="Open Sans"/>
              </a:rPr>
              <a:t>Consumer, Carnivore</a:t>
            </a:r>
            <a:endParaRPr sz="1100">
              <a:solidFill>
                <a:schemeClr val="dk1"/>
              </a:solidFill>
              <a:latin typeface="Open Sans"/>
              <a:ea typeface="Open Sans"/>
              <a:cs typeface="Open Sans"/>
              <a:sym typeface="Open Sans"/>
            </a:endParaRPr>
          </a:p>
          <a:p>
            <a:pPr marL="0" lvl="0" indent="0" algn="l" rtl="0">
              <a:spcBef>
                <a:spcPts val="0"/>
              </a:spcBef>
              <a:spcAft>
                <a:spcPts val="0"/>
              </a:spcAft>
              <a:buNone/>
            </a:pPr>
            <a:r>
              <a:rPr lang="en" sz="1200" b="1">
                <a:solidFill>
                  <a:schemeClr val="dk1"/>
                </a:solidFill>
                <a:latin typeface="Open Sans"/>
                <a:ea typeface="Open Sans"/>
                <a:cs typeface="Open Sans"/>
                <a:sym typeface="Open Sans"/>
              </a:rPr>
              <a:t>What it is</a:t>
            </a:r>
            <a:r>
              <a:rPr lang="en" sz="1200">
                <a:solidFill>
                  <a:schemeClr val="dk1"/>
                </a:solidFill>
                <a:latin typeface="Open Sans"/>
                <a:ea typeface="Open Sans"/>
                <a:cs typeface="Open Sans"/>
                <a:sym typeface="Open Sans"/>
              </a:rPr>
              <a:t>: slender deep-sea fish that </a:t>
            </a:r>
            <a:endParaRPr sz="1200">
              <a:solidFill>
                <a:schemeClr val="dk1"/>
              </a:solidFill>
              <a:latin typeface="Open Sans"/>
              <a:ea typeface="Open Sans"/>
              <a:cs typeface="Open Sans"/>
              <a:sym typeface="Open Sans"/>
            </a:endParaRPr>
          </a:p>
          <a:p>
            <a:pPr marL="0" lvl="0" indent="0" algn="l" rtl="0">
              <a:spcBef>
                <a:spcPts val="0"/>
              </a:spcBef>
              <a:spcAft>
                <a:spcPts val="0"/>
              </a:spcAft>
              <a:buNone/>
            </a:pPr>
            <a:endParaRPr sz="1200">
              <a:solidFill>
                <a:schemeClr val="dk1"/>
              </a:solidFill>
              <a:latin typeface="Open Sans"/>
              <a:ea typeface="Open Sans"/>
              <a:cs typeface="Open Sans"/>
              <a:sym typeface="Open Sans"/>
            </a:endParaRPr>
          </a:p>
          <a:p>
            <a:pPr marL="0" lvl="0" indent="0" algn="l" rtl="0">
              <a:spcBef>
                <a:spcPts val="0"/>
              </a:spcBef>
              <a:spcAft>
                <a:spcPts val="0"/>
              </a:spcAft>
              <a:buNone/>
            </a:pPr>
            <a:r>
              <a:rPr lang="en" sz="1200" b="1">
                <a:solidFill>
                  <a:schemeClr val="dk1"/>
                </a:solidFill>
                <a:latin typeface="Open Sans"/>
                <a:ea typeface="Open Sans"/>
                <a:cs typeface="Open Sans"/>
                <a:sym typeface="Open Sans"/>
              </a:rPr>
              <a:t>What it eats</a:t>
            </a:r>
            <a:r>
              <a:rPr lang="en" sz="1200">
                <a:solidFill>
                  <a:schemeClr val="dk1"/>
                </a:solidFill>
                <a:latin typeface="Open Sans"/>
                <a:ea typeface="Open Sans"/>
                <a:cs typeface="Open Sans"/>
                <a:sym typeface="Open Sans"/>
              </a:rPr>
              <a:t>: plankton, algae, shrimp, squid, and other marine invertebrates</a:t>
            </a:r>
            <a:endParaRPr sz="1200">
              <a:solidFill>
                <a:schemeClr val="dk1"/>
              </a:solidFill>
              <a:latin typeface="Open Sans"/>
              <a:ea typeface="Open Sans"/>
              <a:cs typeface="Open Sans"/>
              <a:sym typeface="Open Sans"/>
            </a:endParaRPr>
          </a:p>
          <a:p>
            <a:pPr marL="0" lvl="0" indent="0" algn="l" rtl="0">
              <a:spcBef>
                <a:spcPts val="0"/>
              </a:spcBef>
              <a:spcAft>
                <a:spcPts val="0"/>
              </a:spcAft>
              <a:buNone/>
            </a:pPr>
            <a:r>
              <a:rPr lang="en" sz="1200" b="1">
                <a:solidFill>
                  <a:schemeClr val="dk1"/>
                </a:solidFill>
                <a:latin typeface="Open Sans"/>
                <a:ea typeface="Open Sans"/>
                <a:cs typeface="Open Sans"/>
                <a:sym typeface="Open Sans"/>
              </a:rPr>
              <a:t>Depth</a:t>
            </a:r>
            <a:r>
              <a:rPr lang="en" sz="1200">
                <a:solidFill>
                  <a:schemeClr val="dk1"/>
                </a:solidFill>
                <a:latin typeface="Open Sans"/>
                <a:ea typeface="Open Sans"/>
                <a:cs typeface="Open Sans"/>
                <a:sym typeface="Open Sans"/>
              </a:rPr>
              <a:t>: 2,000 meters</a:t>
            </a:r>
            <a:endParaRPr sz="1200">
              <a:solidFill>
                <a:schemeClr val="dk1"/>
              </a:solidFill>
              <a:latin typeface="Open Sans"/>
              <a:ea typeface="Open Sans"/>
              <a:cs typeface="Open Sans"/>
              <a:sym typeface="Open Sans"/>
            </a:endParaRPr>
          </a:p>
          <a:p>
            <a:pPr marL="0" lvl="0" indent="0" algn="l" rtl="0">
              <a:spcBef>
                <a:spcPts val="0"/>
              </a:spcBef>
              <a:spcAft>
                <a:spcPts val="0"/>
              </a:spcAft>
              <a:buNone/>
            </a:pPr>
            <a:r>
              <a:rPr lang="en" sz="1200" b="1">
                <a:solidFill>
                  <a:schemeClr val="dk1"/>
                </a:solidFill>
                <a:latin typeface="Open Sans"/>
                <a:ea typeface="Open Sans"/>
                <a:cs typeface="Open Sans"/>
                <a:sym typeface="Open Sans"/>
              </a:rPr>
              <a:t>Bioluminescent use</a:t>
            </a:r>
            <a:r>
              <a:rPr lang="en" sz="1200">
                <a:solidFill>
                  <a:schemeClr val="dk1"/>
                </a:solidFill>
                <a:latin typeface="Open Sans"/>
                <a:ea typeface="Open Sans"/>
                <a:cs typeface="Open Sans"/>
                <a:sym typeface="Open Sans"/>
              </a:rPr>
              <a:t>: light emitting organs on lower part of its body and below its eye help it avoid predators through deceptive illumination; fleshy part growing from chin lures curious prey </a:t>
            </a:r>
            <a:endParaRPr>
              <a:latin typeface="Open Sans"/>
              <a:ea typeface="Open Sans"/>
              <a:cs typeface="Open Sans"/>
              <a:sym typeface="Open Sans"/>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1422</TotalTime>
  <Words>954</Words>
  <Application>Microsoft Office PowerPoint</Application>
  <PresentationFormat>On-screen Show (16:9)</PresentationFormat>
  <Paragraphs>84</Paragraphs>
  <Slides>6</Slides>
  <Notes>6</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6</vt:i4>
      </vt:variant>
    </vt:vector>
  </HeadingPairs>
  <TitlesOfParts>
    <vt:vector size="11" baseType="lpstr">
      <vt:lpstr>Happy Monkey</vt:lpstr>
      <vt:lpstr>Arial</vt:lpstr>
      <vt:lpstr>Open Sans</vt:lpstr>
      <vt:lpstr>Simple Light</vt:lpstr>
      <vt:lpstr>1_Simple Light</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Ellen Parrish</dc:creator>
  <cp:lastModifiedBy>Zain Alexander Iqbal</cp:lastModifiedBy>
  <cp:revision>6</cp:revision>
  <dcterms:modified xsi:type="dcterms:W3CDTF">2022-09-14T22:29:56Z</dcterms:modified>
</cp:coreProperties>
</file>