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60" r:id="rId2"/>
  </p:sldMasterIdLst>
  <p:notesMasterIdLst>
    <p:notesMasterId r:id="rId7"/>
  </p:notesMasterIdLst>
  <p:sldIdLst>
    <p:sldId id="263" r:id="rId3"/>
    <p:sldId id="257" r:id="rId4"/>
    <p:sldId id="258" r:id="rId5"/>
    <p:sldId id="259" r:id="rId6"/>
  </p:sldIdLst>
  <p:sldSz cx="9144000" cy="5143500" type="screen16x9"/>
  <p:notesSz cx="6858000" cy="9144000"/>
  <p:embeddedFontLst>
    <p:embeddedFont>
      <p:font typeface="Open Sans" panose="020B0806030504020204" pitchFamily="34"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4" roundtripDataSignature="AMtx7mgfAyzYx0nSkV1ljxDbmf+dw3reB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0175" autoAdjust="0"/>
  </p:normalViewPr>
  <p:slideViewPr>
    <p:cSldViewPr snapToGrid="0">
      <p:cViewPr varScale="1">
        <p:scale>
          <a:sx n="120" d="100"/>
          <a:sy n="120" d="100"/>
        </p:scale>
        <p:origin x="1344"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4.fntdata"/><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font" Target="fonts/font3.fntdata"/><Relationship Id="rId4" Type="http://schemas.openxmlformats.org/officeDocument/2006/relationships/slide" Target="slides/slide2.xml"/><Relationship Id="rId9" Type="http://schemas.openxmlformats.org/officeDocument/2006/relationships/font" Target="fonts/font2.fntdata"/><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a:t>Image link: https://commons.wikimedia.org/wiki/File:Aequorea4.jpg</a:t>
            </a: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f21f46089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9" name="Google Shape;69;gf21f460892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sz="1050" dirty="0">
                <a:solidFill>
                  <a:srgbClr val="202122"/>
                </a:solidFill>
                <a:highlight>
                  <a:schemeClr val="lt1"/>
                </a:highlight>
              </a:rPr>
              <a:t>What makes these creatures odd or weird? More than anything, it is the environment in which they live in the deep ocean - the peculiar conditions to which they’ve adapted. These include intense pressure far beyond our imagination, and lack of light. In fact, 99% of the sun’s light does not penetrate below the topmost 330 feet (100 m) of the surface of the sea.</a:t>
            </a:r>
            <a:endParaRPr sz="1050" dirty="0">
              <a:solidFill>
                <a:srgbClr val="202122"/>
              </a:solidFill>
              <a:highlight>
                <a:schemeClr val="lt1"/>
              </a:highlight>
            </a:endParaRPr>
          </a:p>
          <a:p>
            <a:pPr marL="0" lvl="0" indent="0" algn="l" rtl="0">
              <a:lnSpc>
                <a:spcPct val="115000"/>
              </a:lnSpc>
              <a:spcBef>
                <a:spcPts val="0"/>
              </a:spcBef>
              <a:spcAft>
                <a:spcPts val="0"/>
              </a:spcAft>
              <a:buSzPts val="1100"/>
              <a:buNone/>
            </a:pPr>
            <a:r>
              <a:rPr lang="en" sz="1050" dirty="0">
                <a:solidFill>
                  <a:srgbClr val="202122"/>
                </a:solidFill>
                <a:highlight>
                  <a:schemeClr val="lt1"/>
                </a:highlight>
              </a:rPr>
              <a:t>The pressure at 3,280 feet (1 km), where no light penetrates and where some deep-sea creatures live, is 100 times greater than the pressure we feel at the surface.</a:t>
            </a:r>
            <a:endParaRPr sz="1050" dirty="0">
              <a:solidFill>
                <a:srgbClr val="202122"/>
              </a:solidFill>
              <a:highlight>
                <a:schemeClr val="lt1"/>
              </a:highlight>
            </a:endParaRPr>
          </a:p>
          <a:p>
            <a:pPr marL="0" lvl="0" indent="0" algn="l" rtl="0">
              <a:lnSpc>
                <a:spcPct val="115000"/>
              </a:lnSpc>
              <a:spcBef>
                <a:spcPts val="0"/>
              </a:spcBef>
              <a:spcAft>
                <a:spcPts val="0"/>
              </a:spcAft>
              <a:buSzPts val="1100"/>
              <a:buNone/>
            </a:pPr>
            <a:endParaRPr sz="1050" dirty="0">
              <a:solidFill>
                <a:srgbClr val="202122"/>
              </a:solidFill>
              <a:highlight>
                <a:schemeClr val="lt1"/>
              </a:highlight>
            </a:endParaRPr>
          </a:p>
          <a:p>
            <a:pPr marL="0" lvl="0" indent="0" algn="l" rtl="0">
              <a:lnSpc>
                <a:spcPct val="115000"/>
              </a:lnSpc>
              <a:spcBef>
                <a:spcPts val="0"/>
              </a:spcBef>
              <a:spcAft>
                <a:spcPts val="0"/>
              </a:spcAft>
              <a:buClr>
                <a:schemeClr val="dk1"/>
              </a:buClr>
              <a:buSzPts val="1100"/>
              <a:buFont typeface="Arial"/>
              <a:buNone/>
            </a:pPr>
            <a:r>
              <a:rPr lang="en" sz="1050" dirty="0">
                <a:solidFill>
                  <a:srgbClr val="202122"/>
                </a:solidFill>
                <a:highlight>
                  <a:schemeClr val="lt1"/>
                </a:highlight>
              </a:rPr>
              <a:t>Video link: https://www.youtube.com/watch?v=UXl8F-eIoiM</a:t>
            </a:r>
            <a:endParaRPr sz="1050" dirty="0">
              <a:solidFill>
                <a:srgbClr val="202122"/>
              </a:solidFill>
              <a:highlight>
                <a:schemeClr val="lt1"/>
              </a:highligh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10092473642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g10092473642_0_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a:t>Image link: https://en.wikipedia.org/wiki/Oceanic_zone#/media/File:Oceanic_divisions.svg</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39382691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41727591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36919978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6131496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5795248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13683938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40751864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5236424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584920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15155481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1274053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7"/>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7"/>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9"/>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9"/>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0"/>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1"/>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1"/>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1"/>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1"/>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2"/>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3"/>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4116212244"/>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youtube.com/watch?v=UXl8F-eIoiM"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091BA"/>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mt="37000"/>
          </a:blip>
          <a:srcRect t="4925" b="-5448"/>
          <a:stretch/>
        </p:blipFill>
        <p:spPr>
          <a:xfrm>
            <a:off x="-46375" y="0"/>
            <a:ext cx="9190377" cy="5438551"/>
          </a:xfrm>
          <a:prstGeom prst="rect">
            <a:avLst/>
          </a:prstGeom>
          <a:noFill/>
          <a:ln>
            <a:noFill/>
          </a:ln>
        </p:spPr>
      </p:pic>
      <p:pic>
        <p:nvPicPr>
          <p:cNvPr id="56" name="Google Shape;56;p13"/>
          <p:cNvPicPr preferRelativeResize="0"/>
          <p:nvPr/>
        </p:nvPicPr>
        <p:blipFill>
          <a:blip r:embed="rId4">
            <a:alphaModFix/>
          </a:blip>
          <a:stretch>
            <a:fillRect/>
          </a:stretch>
        </p:blipFill>
        <p:spPr>
          <a:xfrm>
            <a:off x="160536" y="4663675"/>
            <a:ext cx="8822928" cy="402275"/>
          </a:xfrm>
          <a:prstGeom prst="rect">
            <a:avLst/>
          </a:prstGeom>
          <a:noFill/>
          <a:ln>
            <a:noFill/>
          </a:ln>
        </p:spPr>
      </p:pic>
      <p:pic>
        <p:nvPicPr>
          <p:cNvPr id="57" name="Google Shape;57;p13"/>
          <p:cNvPicPr preferRelativeResize="0"/>
          <p:nvPr/>
        </p:nvPicPr>
        <p:blipFill>
          <a:blip r:embed="rId5">
            <a:alphaModFix/>
          </a:blip>
          <a:stretch>
            <a:fillRect/>
          </a:stretch>
        </p:blipFill>
        <p:spPr>
          <a:xfrm>
            <a:off x="484463" y="2670200"/>
            <a:ext cx="8175075" cy="813975"/>
          </a:xfrm>
          <a:prstGeom prst="rect">
            <a:avLst/>
          </a:prstGeom>
          <a:noFill/>
          <a:ln>
            <a:noFill/>
          </a:ln>
        </p:spPr>
      </p:pic>
      <p:sp>
        <p:nvSpPr>
          <p:cNvPr id="58" name="Google Shape;58;p13"/>
          <p:cNvSpPr txBox="1"/>
          <p:nvPr/>
        </p:nvSpPr>
        <p:spPr>
          <a:xfrm>
            <a:off x="862625" y="2877750"/>
            <a:ext cx="7417800" cy="305700"/>
          </a:xfrm>
          <a:prstGeom prst="rect">
            <a:avLst/>
          </a:prstGeom>
          <a:noFill/>
          <a:ln>
            <a:noFill/>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1" i="0" u="none" strike="noStrike" kern="0" cap="none" spc="0" normalizeH="0" baseline="0" noProof="0" dirty="0">
                <a:ln>
                  <a:noFill/>
                </a:ln>
                <a:solidFill>
                  <a:srgbClr val="FFFFFF"/>
                </a:solidFill>
                <a:effectLst/>
                <a:uLnTx/>
                <a:uFillTx/>
                <a:latin typeface="Open Sans"/>
                <a:ea typeface="Open Sans"/>
                <a:cs typeface="Open Sans"/>
                <a:sym typeface="Open Sans"/>
              </a:rPr>
              <a:t>Exploring Bioluminescence in Aquatic Animals</a:t>
            </a:r>
          </a:p>
        </p:txBody>
      </p:sp>
      <p:pic>
        <p:nvPicPr>
          <p:cNvPr id="3" name="Picture 2">
            <a:extLst>
              <a:ext uri="{FF2B5EF4-FFF2-40B4-BE49-F238E27FC236}">
                <a16:creationId xmlns:a16="http://schemas.microsoft.com/office/drawing/2014/main" id="{39008828-EE62-CF4F-5937-064A26FEEC52}"/>
              </a:ext>
            </a:extLst>
          </p:cNvPr>
          <p:cNvPicPr>
            <a:picLocks noChangeAspect="1"/>
          </p:cNvPicPr>
          <p:nvPr/>
        </p:nvPicPr>
        <p:blipFill>
          <a:blip r:embed="rId6"/>
          <a:stretch>
            <a:fillRect/>
          </a:stretch>
        </p:blipFill>
        <p:spPr>
          <a:xfrm>
            <a:off x="275508" y="1527055"/>
            <a:ext cx="8546609" cy="103937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2"/>
          <p:cNvSpPr txBox="1">
            <a:spLocks noGrp="1"/>
          </p:cNvSpPr>
          <p:nvPr>
            <p:ph type="title"/>
          </p:nvPr>
        </p:nvSpPr>
        <p:spPr>
          <a:xfrm>
            <a:off x="311700" y="282750"/>
            <a:ext cx="57384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 sz="2400" b="1" dirty="0">
                <a:solidFill>
                  <a:srgbClr val="6091BA"/>
                </a:solidFill>
                <a:latin typeface="Open Sans"/>
                <a:ea typeface="Open Sans"/>
                <a:cs typeface="Open Sans"/>
                <a:sym typeface="Open Sans"/>
              </a:rPr>
              <a:t>Magic or Science?</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endParaRPr sz="14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SzPts val="2800"/>
              <a:buNone/>
            </a:pPr>
            <a:r>
              <a:rPr lang="en" sz="1400" dirty="0">
                <a:solidFill>
                  <a:srgbClr val="000000"/>
                </a:solidFill>
                <a:latin typeface="Open Sans"/>
                <a:ea typeface="Open Sans"/>
                <a:cs typeface="Open Sans"/>
                <a:sym typeface="Open Sans"/>
              </a:rPr>
              <a:t>Did you know that some aquatic organisms glow, flash, and blink?</a:t>
            </a:r>
            <a:endParaRPr sz="14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SzPts val="2800"/>
              <a:buNone/>
            </a:pPr>
            <a:endParaRPr sz="14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SzPts val="2800"/>
              <a:buNone/>
            </a:pPr>
            <a:endParaRPr sz="14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SzPts val="2800"/>
              <a:buNone/>
            </a:pPr>
            <a:r>
              <a:rPr lang="en" sz="1400" u="sng" dirty="0">
                <a:solidFill>
                  <a:srgbClr val="9FCC3B"/>
                </a:solidFill>
                <a:latin typeface="Open Sans"/>
                <a:ea typeface="Open Sans"/>
                <a:cs typeface="Open Sans"/>
                <a:sym typeface="Open Sans"/>
              </a:rPr>
              <a:t>Bioluminescence</a:t>
            </a:r>
            <a:r>
              <a:rPr lang="en" sz="1400" dirty="0">
                <a:solidFill>
                  <a:srgbClr val="000000"/>
                </a:solidFill>
                <a:latin typeface="Open Sans"/>
                <a:ea typeface="Open Sans"/>
                <a:cs typeface="Open Sans"/>
                <a:sym typeface="Open Sans"/>
              </a:rPr>
              <a:t> is light produced by a living organism caused by a chemical reaction.</a:t>
            </a:r>
            <a:endParaRPr sz="14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SzPts val="2800"/>
              <a:buNone/>
            </a:pPr>
            <a:endParaRPr sz="14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SzPts val="2800"/>
              <a:buNone/>
            </a:pPr>
            <a:endParaRPr sz="14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SzPts val="2800"/>
              <a:buNone/>
            </a:pPr>
            <a:r>
              <a:rPr lang="en" sz="1400" dirty="0">
                <a:solidFill>
                  <a:srgbClr val="000000"/>
                </a:solidFill>
                <a:latin typeface="Open Sans"/>
                <a:ea typeface="Open Sans"/>
                <a:cs typeface="Open Sans"/>
                <a:sym typeface="Open Sans"/>
              </a:rPr>
              <a:t>Essential Questions: </a:t>
            </a:r>
            <a:endParaRPr sz="1400" dirty="0">
              <a:solidFill>
                <a:srgbClr val="000000"/>
              </a:solidFill>
              <a:latin typeface="Open Sans"/>
              <a:ea typeface="Open Sans"/>
              <a:cs typeface="Open Sans"/>
              <a:sym typeface="Open Sans"/>
            </a:endParaRPr>
          </a:p>
          <a:p>
            <a:pPr marL="457200" lvl="0" indent="-317500" algn="l" rtl="0">
              <a:lnSpc>
                <a:spcPct val="115000"/>
              </a:lnSpc>
              <a:spcBef>
                <a:spcPts val="0"/>
              </a:spcBef>
              <a:spcAft>
                <a:spcPts val="0"/>
              </a:spcAft>
              <a:buClr>
                <a:srgbClr val="000000"/>
              </a:buClr>
              <a:buSzPts val="1400"/>
              <a:buFont typeface="Open Sans"/>
              <a:buChar char="●"/>
            </a:pPr>
            <a:r>
              <a:rPr lang="en" sz="1400" dirty="0">
                <a:solidFill>
                  <a:srgbClr val="000000"/>
                </a:solidFill>
                <a:latin typeface="Open Sans"/>
                <a:ea typeface="Open Sans"/>
                <a:cs typeface="Open Sans"/>
                <a:sym typeface="Open Sans"/>
              </a:rPr>
              <a:t>What are the conditions like in the deep ocean?</a:t>
            </a:r>
            <a:endParaRPr sz="1400" dirty="0">
              <a:solidFill>
                <a:srgbClr val="000000"/>
              </a:solidFill>
              <a:latin typeface="Open Sans"/>
              <a:ea typeface="Open Sans"/>
              <a:cs typeface="Open Sans"/>
              <a:sym typeface="Open Sans"/>
            </a:endParaRPr>
          </a:p>
          <a:p>
            <a:pPr marL="457200" lvl="0" indent="-317500" algn="l" rtl="0">
              <a:lnSpc>
                <a:spcPct val="115000"/>
              </a:lnSpc>
              <a:spcBef>
                <a:spcPts val="0"/>
              </a:spcBef>
              <a:spcAft>
                <a:spcPts val="0"/>
              </a:spcAft>
              <a:buClr>
                <a:srgbClr val="000000"/>
              </a:buClr>
              <a:buSzPts val="1400"/>
              <a:buFont typeface="Open Sans"/>
              <a:buChar char="●"/>
            </a:pPr>
            <a:r>
              <a:rPr lang="en" sz="1400" dirty="0">
                <a:solidFill>
                  <a:srgbClr val="000000"/>
                </a:solidFill>
                <a:latin typeface="Open Sans"/>
                <a:ea typeface="Open Sans"/>
                <a:cs typeface="Open Sans"/>
                <a:sym typeface="Open Sans"/>
              </a:rPr>
              <a:t>Is there an abundance of food available? </a:t>
            </a:r>
            <a:endParaRPr sz="1400" dirty="0">
              <a:solidFill>
                <a:srgbClr val="000000"/>
              </a:solidFill>
              <a:latin typeface="Open Sans"/>
              <a:ea typeface="Open Sans"/>
              <a:cs typeface="Open Sans"/>
              <a:sym typeface="Open Sans"/>
            </a:endParaRPr>
          </a:p>
          <a:p>
            <a:pPr marL="457200" lvl="0" indent="-317500" algn="l" rtl="0">
              <a:lnSpc>
                <a:spcPct val="115000"/>
              </a:lnSpc>
              <a:spcBef>
                <a:spcPts val="0"/>
              </a:spcBef>
              <a:spcAft>
                <a:spcPts val="0"/>
              </a:spcAft>
              <a:buClr>
                <a:srgbClr val="000000"/>
              </a:buClr>
              <a:buSzPts val="1400"/>
              <a:buFont typeface="Open Sans"/>
              <a:buChar char="●"/>
            </a:pPr>
            <a:r>
              <a:rPr lang="en" sz="1400" dirty="0">
                <a:solidFill>
                  <a:srgbClr val="000000"/>
                </a:solidFill>
                <a:latin typeface="Open Sans"/>
                <a:ea typeface="Open Sans"/>
                <a:cs typeface="Open Sans"/>
                <a:sym typeface="Open Sans"/>
              </a:rPr>
              <a:t>How have aquatic organisms adapted to these harsh conditions?</a:t>
            </a:r>
            <a:endParaRPr sz="1400" dirty="0">
              <a:solidFill>
                <a:srgbClr val="000000"/>
              </a:solidFill>
              <a:latin typeface="Open Sans"/>
              <a:ea typeface="Open Sans"/>
              <a:cs typeface="Open Sans"/>
              <a:sym typeface="Open Sans"/>
            </a:endParaRPr>
          </a:p>
        </p:txBody>
      </p:sp>
      <p:sp>
        <p:nvSpPr>
          <p:cNvPr id="65" name="Google Shape;65;p2"/>
          <p:cNvSpPr txBox="1"/>
          <p:nvPr/>
        </p:nvSpPr>
        <p:spPr>
          <a:xfrm>
            <a:off x="6155625" y="2848650"/>
            <a:ext cx="2791500" cy="5724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 sz="1100">
                <a:solidFill>
                  <a:srgbClr val="B7B7B7"/>
                </a:solidFill>
                <a:latin typeface="Open Sans"/>
                <a:ea typeface="Open Sans"/>
                <a:cs typeface="Open Sans"/>
                <a:sym typeface="Open Sans"/>
              </a:rPr>
              <a:t>Crystal Jelly Bioluminescence</a:t>
            </a:r>
            <a:endParaRPr sz="1100" b="0" i="0" u="none" strike="noStrike" cap="none">
              <a:solidFill>
                <a:srgbClr val="B7B7B7"/>
              </a:solidFill>
              <a:latin typeface="Open Sans"/>
              <a:ea typeface="Open Sans"/>
              <a:cs typeface="Open Sans"/>
              <a:sym typeface="Open Sans"/>
            </a:endParaRPr>
          </a:p>
        </p:txBody>
      </p:sp>
      <p:pic>
        <p:nvPicPr>
          <p:cNvPr id="66" name="Google Shape;66;p2"/>
          <p:cNvPicPr preferRelativeResize="0"/>
          <p:nvPr/>
        </p:nvPicPr>
        <p:blipFill>
          <a:blip r:embed="rId3">
            <a:alphaModFix/>
          </a:blip>
          <a:stretch>
            <a:fillRect/>
          </a:stretch>
        </p:blipFill>
        <p:spPr>
          <a:xfrm>
            <a:off x="6223125" y="550250"/>
            <a:ext cx="2656500" cy="22984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gf21f460892_0_0"/>
          <p:cNvSpPr txBox="1">
            <a:spLocks noGrp="1"/>
          </p:cNvSpPr>
          <p:nvPr>
            <p:ph type="title"/>
          </p:nvPr>
        </p:nvSpPr>
        <p:spPr>
          <a:xfrm>
            <a:off x="311700" y="404300"/>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2800"/>
              <a:buFont typeface="Arial"/>
              <a:buNone/>
            </a:pPr>
            <a:r>
              <a:rPr lang="en" sz="2400" b="1" dirty="0">
                <a:solidFill>
                  <a:srgbClr val="6091BA"/>
                </a:solidFill>
                <a:latin typeface="Open Sans"/>
                <a:ea typeface="Open Sans"/>
                <a:cs typeface="Open Sans"/>
                <a:sym typeface="Open Sans"/>
              </a:rPr>
              <a:t>Research</a:t>
            </a:r>
            <a:endParaRPr sz="2400" b="1" dirty="0">
              <a:solidFill>
                <a:srgbClr val="6091BA"/>
              </a:solidFill>
              <a:latin typeface="Open Sans"/>
              <a:ea typeface="Open Sans"/>
              <a:cs typeface="Open Sans"/>
              <a:sym typeface="Open Sans"/>
            </a:endParaRPr>
          </a:p>
          <a:p>
            <a:pPr marL="0" lvl="0" indent="0" algn="l" rtl="0">
              <a:lnSpc>
                <a:spcPct val="100000"/>
              </a:lnSpc>
              <a:spcBef>
                <a:spcPts val="0"/>
              </a:spcBef>
              <a:spcAft>
                <a:spcPts val="0"/>
              </a:spcAft>
              <a:buSzPts val="2800"/>
              <a:buNone/>
            </a:pPr>
            <a:endParaRPr sz="2400" dirty="0">
              <a:latin typeface="Open Sans"/>
              <a:ea typeface="Open Sans"/>
              <a:cs typeface="Open Sans"/>
              <a:sym typeface="Open Sans"/>
            </a:endParaRPr>
          </a:p>
        </p:txBody>
      </p:sp>
      <p:sp>
        <p:nvSpPr>
          <p:cNvPr id="72" name="Google Shape;72;gf21f460892_0_0"/>
          <p:cNvSpPr txBox="1">
            <a:spLocks noGrp="1"/>
          </p:cNvSpPr>
          <p:nvPr>
            <p:ph type="body" idx="1"/>
          </p:nvPr>
        </p:nvSpPr>
        <p:spPr>
          <a:xfrm>
            <a:off x="311700" y="863550"/>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sz="1400" dirty="0">
                <a:solidFill>
                  <a:schemeClr val="dk1"/>
                </a:solidFill>
                <a:latin typeface="Open Sans"/>
                <a:ea typeface="Open Sans"/>
                <a:cs typeface="Open Sans"/>
                <a:sym typeface="Open Sans"/>
              </a:rPr>
              <a:t>Watch the video provided. Take notes in your student packet about any data or evidence you think might be important as to why these organisms produce their own light.</a:t>
            </a:r>
            <a:endParaRPr sz="1400" dirty="0">
              <a:solidFill>
                <a:schemeClr val="dk1"/>
              </a:solidFill>
              <a:latin typeface="Open Sans"/>
              <a:ea typeface="Open Sans"/>
              <a:cs typeface="Open Sans"/>
              <a:sym typeface="Open Sans"/>
            </a:endParaRPr>
          </a:p>
          <a:p>
            <a:pPr marL="0" lvl="0" indent="0" algn="l" rtl="0">
              <a:lnSpc>
                <a:spcPct val="100000"/>
              </a:lnSpc>
              <a:spcBef>
                <a:spcPts val="0"/>
              </a:spcBef>
              <a:spcAft>
                <a:spcPts val="0"/>
              </a:spcAft>
              <a:buSzPts val="1100"/>
              <a:buNone/>
            </a:pPr>
            <a:endParaRPr sz="1400" dirty="0">
              <a:solidFill>
                <a:schemeClr val="dk1"/>
              </a:solidFill>
              <a:latin typeface="Open Sans"/>
              <a:ea typeface="Open Sans"/>
              <a:cs typeface="Open Sans"/>
              <a:sym typeface="Open Sans"/>
            </a:endParaRPr>
          </a:p>
          <a:p>
            <a:pPr marL="0" lvl="0" indent="0" algn="ctr" rtl="0">
              <a:lnSpc>
                <a:spcPct val="100000"/>
              </a:lnSpc>
              <a:spcBef>
                <a:spcPts val="0"/>
              </a:spcBef>
              <a:spcAft>
                <a:spcPts val="0"/>
              </a:spcAft>
              <a:buClr>
                <a:schemeClr val="dk1"/>
              </a:buClr>
              <a:buSzPts val="1100"/>
              <a:buFont typeface="Arial"/>
              <a:buNone/>
            </a:pPr>
            <a:endParaRPr sz="1400" dirty="0">
              <a:solidFill>
                <a:schemeClr val="dk1"/>
              </a:solidFill>
              <a:latin typeface="Open Sans"/>
              <a:ea typeface="Open Sans"/>
              <a:cs typeface="Open Sans"/>
              <a:sym typeface="Open Sans"/>
            </a:endParaRPr>
          </a:p>
        </p:txBody>
      </p:sp>
      <p:pic>
        <p:nvPicPr>
          <p:cNvPr id="73" name="Google Shape;73;gf21f460892_0_0" descr="Angler fish and other monsters from the dark depths of the ocean attract unsuspecting fish with their weird and wonderful brightly lit lures. Brilliant wildlife video from The Blue Planet, narrated by Sir David Attenborough. Subscribe: http://bit.ly/BBCEarthSub&#10;&#10;WATCH MORE: &#10;New on Earth: https://bit.ly/2M3La96 &#10;Oceanscapes: https://bit.ly/2Hmd2kZ &#10;Wild Thailand: https://bit.ly/2kR7lmh&#10;&#10;Welcome to BBC EARTH! The world is an amazing place full of stories, beauty and natural wonder. Here you'll find 50 years worth of astounding, entertaining, thought-provoking and educational natural history content. Dramatic, rare, and exclusive, nature doesn't get more exciting than this.&#10;&#10;This is a commercial channel from BBC Studios. Service &amp; Feedback https://www.bbcstudios.com/contact/contact-us/" title="Deep Sea Creatures Exhibit Bioluminescence | Blue Planet | BBC Earth">
            <a:hlinkClick r:id="rId3"/>
          </p:cNvPr>
          <p:cNvPicPr preferRelativeResize="0"/>
          <p:nvPr/>
        </p:nvPicPr>
        <p:blipFill>
          <a:blip r:embed="rId4">
            <a:alphaModFix/>
          </a:blip>
          <a:stretch>
            <a:fillRect/>
          </a:stretch>
        </p:blipFill>
        <p:spPr>
          <a:xfrm>
            <a:off x="2581375" y="1588550"/>
            <a:ext cx="3825076" cy="28688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g10092473642_0_7"/>
          <p:cNvSpPr txBox="1">
            <a:spLocks noGrp="1"/>
          </p:cNvSpPr>
          <p:nvPr>
            <p:ph type="title"/>
          </p:nvPr>
        </p:nvSpPr>
        <p:spPr>
          <a:xfrm>
            <a:off x="311700" y="282750"/>
            <a:ext cx="57384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 sz="2400" b="1">
                <a:solidFill>
                  <a:srgbClr val="6091BA"/>
                </a:solidFill>
                <a:latin typeface="Open Sans"/>
                <a:ea typeface="Open Sans"/>
                <a:cs typeface="Open Sans"/>
                <a:sym typeface="Open Sans"/>
              </a:rPr>
              <a:t>Ocean Zones</a:t>
            </a:r>
            <a:endParaRPr sz="2400" b="1">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endParaRPr sz="140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SzPts val="2800"/>
              <a:buNone/>
            </a:pPr>
            <a:r>
              <a:rPr lang="en" sz="1400">
                <a:solidFill>
                  <a:srgbClr val="000000"/>
                </a:solidFill>
                <a:latin typeface="Open Sans"/>
                <a:ea typeface="Open Sans"/>
                <a:cs typeface="Open Sans"/>
                <a:sym typeface="Open Sans"/>
              </a:rPr>
              <a:t>How do some aquatic organisms survive intense pressure, cold, and total darkness?</a:t>
            </a:r>
            <a:endParaRPr sz="140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SzPts val="2800"/>
              <a:buNone/>
            </a:pPr>
            <a:endParaRPr sz="140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SzPts val="2800"/>
              <a:buNone/>
            </a:pPr>
            <a:endParaRPr sz="140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SzPts val="2800"/>
              <a:buNone/>
            </a:pPr>
            <a:r>
              <a:rPr lang="en" sz="1400">
                <a:latin typeface="Open Sans"/>
                <a:ea typeface="Open Sans"/>
                <a:cs typeface="Open Sans"/>
                <a:sym typeface="Open Sans"/>
              </a:rPr>
              <a:t>The solution can be found in special adaptations, or inherited traits, that enable a wide variety of aquatic organisms to live at great depths. </a:t>
            </a:r>
            <a:r>
              <a:rPr lang="en" sz="1400">
                <a:solidFill>
                  <a:srgbClr val="000000"/>
                </a:solidFill>
                <a:latin typeface="Open Sans"/>
                <a:ea typeface="Open Sans"/>
                <a:cs typeface="Open Sans"/>
                <a:sym typeface="Open Sans"/>
              </a:rPr>
              <a:t>Bioluminescence in the form of photophores or chromatophores.</a:t>
            </a:r>
            <a:endParaRPr sz="1400">
              <a:solidFill>
                <a:srgbClr val="000000"/>
              </a:solidFill>
              <a:latin typeface="Open Sans"/>
              <a:ea typeface="Open Sans"/>
              <a:cs typeface="Open Sans"/>
              <a:sym typeface="Open Sans"/>
            </a:endParaRPr>
          </a:p>
        </p:txBody>
      </p:sp>
      <p:sp>
        <p:nvSpPr>
          <p:cNvPr id="80" name="Google Shape;80;g10092473642_0_7"/>
          <p:cNvSpPr txBox="1"/>
          <p:nvPr/>
        </p:nvSpPr>
        <p:spPr>
          <a:xfrm>
            <a:off x="6102175" y="3697875"/>
            <a:ext cx="2791500" cy="5724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 sz="1100">
                <a:solidFill>
                  <a:srgbClr val="B7B7B7"/>
                </a:solidFill>
                <a:latin typeface="Open Sans"/>
                <a:ea typeface="Open Sans"/>
                <a:cs typeface="Open Sans"/>
                <a:sym typeface="Open Sans"/>
              </a:rPr>
              <a:t>Oceanic Divisions</a:t>
            </a:r>
            <a:endParaRPr sz="1100" b="0" i="0" u="none" strike="noStrike" cap="none">
              <a:solidFill>
                <a:srgbClr val="B7B7B7"/>
              </a:solidFill>
              <a:latin typeface="Open Sans"/>
              <a:ea typeface="Open Sans"/>
              <a:cs typeface="Open Sans"/>
              <a:sym typeface="Open Sans"/>
            </a:endParaRPr>
          </a:p>
        </p:txBody>
      </p:sp>
      <p:pic>
        <p:nvPicPr>
          <p:cNvPr id="81" name="Google Shape;81;g10092473642_0_7"/>
          <p:cNvPicPr preferRelativeResize="0"/>
          <p:nvPr/>
        </p:nvPicPr>
        <p:blipFill>
          <a:blip r:embed="rId3">
            <a:alphaModFix/>
          </a:blip>
          <a:stretch>
            <a:fillRect/>
          </a:stretch>
        </p:blipFill>
        <p:spPr>
          <a:xfrm>
            <a:off x="5907363" y="1267400"/>
            <a:ext cx="3181125" cy="2385850"/>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5F91BB"/>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1402</TotalTime>
  <Words>326</Words>
  <Application>Microsoft Office PowerPoint</Application>
  <PresentationFormat>On-screen Show (16:9)</PresentationFormat>
  <Paragraphs>29</Paragraphs>
  <Slides>4</Slides>
  <Notes>4</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Open Sans</vt:lpstr>
      <vt:lpstr>Simple Light</vt:lpstr>
      <vt:lpstr>1_Simple Light</vt:lpstr>
      <vt:lpstr>PowerPoint Presentation</vt:lpstr>
      <vt:lpstr>Magic or Science?  Did you know that some aquatic organisms glow, flash, and blink?   Bioluminescence is light produced by a living organism caused by a chemical reaction.   Essential Questions:  What are the conditions like in the deep ocean? Is there an abundance of food available?  How have aquatic organisms adapted to these harsh conditions?</vt:lpstr>
      <vt:lpstr>Research </vt:lpstr>
      <vt:lpstr>Ocean Zones  How do some aquatic organisms survive intense pressure, cold, and total darkness?   The solution can be found in special adaptations, or inherited traits, that enable a wide variety of aquatic organisms to live at great depths. Bioluminescence in the form of photophores or chromatophores.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Robicheaux</dc:creator>
  <cp:lastModifiedBy>Zain Alexander Iqbal</cp:lastModifiedBy>
  <cp:revision>6</cp:revision>
  <dcterms:modified xsi:type="dcterms:W3CDTF">2022-09-14T19:58:19Z</dcterms:modified>
</cp:coreProperties>
</file>