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0" r:id="rId2"/>
  </p:sldMasterIdLst>
  <p:notesMasterIdLst>
    <p:notesMasterId r:id="rId11"/>
  </p:notesMasterIdLst>
  <p:sldIdLst>
    <p:sldId id="263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5143500" type="screen16x9"/>
  <p:notesSz cx="6858000" cy="9144000"/>
  <p:embeddedFontLst>
    <p:embeddedFont>
      <p:font typeface="Happy Monkey" panose="020B0604020202020204" charset="0"/>
      <p:regular r:id="rId12"/>
    </p:embeddedFont>
    <p:embeddedFont>
      <p:font typeface="Open Sans" panose="020B0806030504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19BCDF5-25F7-4EBC-8CB6-898908DDBE71}">
  <a:tblStyle styleId="{919BCDF5-25F7-4EBC-8CB6-898908DDBE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62" d="100"/>
          <a:sy n="162" d="100"/>
        </p:scale>
        <p:origin x="14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font" Target="fonts/font4.fntdata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f19e9aaa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f19e9aaa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19e9aaa1b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19e9aaa1b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f92b9e73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f92b9e730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19e9aaa1b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f19e9aaa1b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19e9aaa1b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19e9aaa1b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f19e9aaa1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f19e9aaa1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6965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9368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2104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104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9003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37816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2769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666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3310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46968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066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097607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37000"/>
          </a:blip>
          <a:srcRect t="4925" b="-5448"/>
          <a:stretch/>
        </p:blipFill>
        <p:spPr>
          <a:xfrm>
            <a:off x="-46375" y="0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0536" y="4663675"/>
            <a:ext cx="8822928" cy="402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862625" y="2877750"/>
            <a:ext cx="74178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t>Exploring Bioluminescence in Aquatic Animals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008828-EE62-CF4F-5937-064A26FEEC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5508" y="1527055"/>
            <a:ext cx="8546609" cy="10393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451392"/>
            <a:ext cx="8520600" cy="71846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400" dirty="0">
                <a:latin typeface="Open Sans"/>
                <a:ea typeface="Open Sans"/>
                <a:cs typeface="Open Sans"/>
                <a:sym typeface="Open Sans"/>
              </a:rPr>
              <a:t>Exploring Bioluminescence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42642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Open Sans"/>
                <a:ea typeface="Open Sans"/>
                <a:cs typeface="Open Sans"/>
                <a:sym typeface="Open Sans"/>
              </a:rPr>
              <a:t>Student Packet</a:t>
            </a:r>
            <a:endParaRPr sz="38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7100" y="1800000"/>
            <a:ext cx="2505050" cy="196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176250" y="3760475"/>
            <a:ext cx="2791500" cy="5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B7B7B7"/>
                </a:solidFill>
                <a:latin typeface="Open Sans"/>
                <a:ea typeface="Open Sans"/>
                <a:cs typeface="Open Sans"/>
                <a:sym typeface="Open Sans"/>
              </a:rPr>
              <a:t>Deep-Sea Anglerfish Expressing Bioluminescence</a:t>
            </a:r>
            <a:endParaRPr sz="1100" b="0" i="0" u="none" strike="noStrike" cap="none">
              <a:solidFill>
                <a:srgbClr val="B7B7B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427100" y="3497675"/>
            <a:ext cx="285900" cy="26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/>
        </p:nvSpPr>
        <p:spPr>
          <a:xfrm>
            <a:off x="1954450" y="603300"/>
            <a:ext cx="5379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Open Sans"/>
                <a:ea typeface="Open Sans"/>
                <a:cs typeface="Open Sans"/>
                <a:sym typeface="Open Sans"/>
              </a:rPr>
              <a:t>Research Notes</a:t>
            </a:r>
            <a:endParaRPr sz="2000"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214900" y="1095900"/>
            <a:ext cx="8708400" cy="3844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0" y="86504"/>
            <a:ext cx="8354208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Question</a:t>
            </a:r>
            <a:r>
              <a:rPr lang="en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: Why do some aquatic organisms express bioluminescent properties?</a:t>
            </a:r>
            <a:endParaRPr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/>
        </p:nvSpPr>
        <p:spPr>
          <a:xfrm>
            <a:off x="1954450" y="603300"/>
            <a:ext cx="5379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Open Sans"/>
                <a:ea typeface="Open Sans"/>
                <a:cs typeface="Open Sans"/>
                <a:sym typeface="Open Sans"/>
              </a:rPr>
              <a:t>Plan your Prototype Design</a:t>
            </a:r>
            <a:endParaRPr sz="2000"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3" name="Google Shape;73;p15"/>
          <p:cNvSpPr/>
          <p:nvPr/>
        </p:nvSpPr>
        <p:spPr>
          <a:xfrm>
            <a:off x="214900" y="1095900"/>
            <a:ext cx="8708400" cy="3844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5"/>
          <p:cNvSpPr txBox="1"/>
          <p:nvPr/>
        </p:nvSpPr>
        <p:spPr>
          <a:xfrm>
            <a:off x="118249" y="97250"/>
            <a:ext cx="8708399" cy="569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Bioluminescent Organism:_______________________</a:t>
            </a:r>
            <a:endParaRPr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*Be sure to review how your chosen organism uses bioluminescence using the Bioluminescent Organism Cards</a:t>
            </a:r>
            <a:endParaRPr sz="1100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5" name="Google Shape;7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2371050" y="165925"/>
            <a:ext cx="4401900" cy="861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Claim - Evidence - Reasoning</a:t>
            </a:r>
            <a:endParaRPr sz="22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latin typeface="Open Sans"/>
                <a:ea typeface="Open Sans"/>
                <a:cs typeface="Open Sans"/>
                <a:sym typeface="Open Sans"/>
              </a:rPr>
              <a:t>What is it?</a:t>
            </a:r>
            <a:endParaRPr sz="2200" b="1" dirty="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-827333" y="1317146"/>
            <a:ext cx="3472174" cy="3472174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6"/>
          <p:cNvSpPr txBox="1"/>
          <p:nvPr/>
        </p:nvSpPr>
        <p:spPr>
          <a:xfrm>
            <a:off x="1602907" y="1310520"/>
            <a:ext cx="6792900" cy="347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C</a:t>
            </a:r>
            <a:r>
              <a:rPr lang="en" sz="1800" b="1" dirty="0">
                <a:latin typeface="Open Sans"/>
                <a:ea typeface="Open Sans"/>
                <a:cs typeface="Open Sans"/>
                <a:sym typeface="Open Sans"/>
              </a:rPr>
              <a:t>laim (The Answer)</a:t>
            </a:r>
            <a:endParaRPr sz="18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Open Sans"/>
                <a:ea typeface="Open Sans"/>
                <a:cs typeface="Open Sans"/>
                <a:sym typeface="Open Sans"/>
              </a:rPr>
              <a:t>The claim is a statement you believe to be true that solves a scientific question or problem.</a:t>
            </a:r>
            <a:endParaRPr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E</a:t>
            </a:r>
            <a:r>
              <a:rPr lang="en" sz="1800" b="1" dirty="0">
                <a:latin typeface="Open Sans"/>
                <a:ea typeface="Open Sans"/>
                <a:cs typeface="Open Sans"/>
                <a:sym typeface="Open Sans"/>
              </a:rPr>
              <a:t>vidence (The Proof)</a:t>
            </a:r>
            <a:endParaRPr sz="18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Open Sans"/>
                <a:ea typeface="Open Sans"/>
                <a:cs typeface="Open Sans"/>
                <a:sym typeface="Open Sans"/>
              </a:rPr>
              <a:t>The evidence is the research or data you gathered, including observations, investigations and any other information.</a:t>
            </a:r>
            <a:endParaRPr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R</a:t>
            </a:r>
            <a:r>
              <a:rPr lang="en" sz="1800" b="1" dirty="0">
                <a:latin typeface="Open Sans"/>
                <a:ea typeface="Open Sans"/>
                <a:cs typeface="Open Sans"/>
                <a:sym typeface="Open Sans"/>
              </a:rPr>
              <a:t>easoning (The Why)</a:t>
            </a:r>
            <a:endParaRPr sz="18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Open Sans"/>
                <a:ea typeface="Open Sans"/>
                <a:cs typeface="Open Sans"/>
                <a:sym typeface="Open Sans"/>
              </a:rPr>
              <a:t>The reasoning shows how the evidence answers the question or solves the problem.</a:t>
            </a:r>
            <a:endParaRPr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/>
        </p:nvSpPr>
        <p:spPr>
          <a:xfrm>
            <a:off x="1954450" y="603300"/>
            <a:ext cx="5379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Open Sans"/>
                <a:ea typeface="Open Sans"/>
                <a:cs typeface="Open Sans"/>
                <a:sym typeface="Open Sans"/>
              </a:rPr>
              <a:t>Claim</a:t>
            </a:r>
            <a:endParaRPr sz="2000"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9" name="Google Shape;89;p17"/>
          <p:cNvSpPr/>
          <p:nvPr/>
        </p:nvSpPr>
        <p:spPr>
          <a:xfrm>
            <a:off x="214900" y="1095900"/>
            <a:ext cx="8708400" cy="8313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7"/>
          <p:cNvSpPr txBox="1"/>
          <p:nvPr/>
        </p:nvSpPr>
        <p:spPr>
          <a:xfrm>
            <a:off x="118250" y="97250"/>
            <a:ext cx="87084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Question: How does bioluminescence help your aquatic organism survive in the incredibly harsh conditions of the deep sea?</a:t>
            </a:r>
            <a:endParaRPr sz="11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1" name="Google Shape;91;p17"/>
          <p:cNvSpPr/>
          <p:nvPr/>
        </p:nvSpPr>
        <p:spPr>
          <a:xfrm>
            <a:off x="118250" y="2527950"/>
            <a:ext cx="2752200" cy="24207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Open Sans"/>
                <a:ea typeface="Open Sans"/>
                <a:cs typeface="Open Sans"/>
                <a:sym typeface="Open Sans"/>
              </a:rPr>
              <a:t>Evidence: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2" name="Google Shape;92;p17"/>
          <p:cNvSpPr/>
          <p:nvPr/>
        </p:nvSpPr>
        <p:spPr>
          <a:xfrm>
            <a:off x="3183450" y="2484150"/>
            <a:ext cx="2786100" cy="24645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Evidence:</a:t>
            </a:r>
            <a:endParaRPr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7"/>
          <p:cNvSpPr/>
          <p:nvPr/>
        </p:nvSpPr>
        <p:spPr>
          <a:xfrm>
            <a:off x="6282550" y="2506050"/>
            <a:ext cx="2688000" cy="24207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Evidence:</a:t>
            </a:r>
            <a:endParaRPr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7"/>
          <p:cNvSpPr/>
          <p:nvPr/>
        </p:nvSpPr>
        <p:spPr>
          <a:xfrm rot="-5397750">
            <a:off x="4347296" y="2127073"/>
            <a:ext cx="458400" cy="1572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6091B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7"/>
          <p:cNvSpPr/>
          <p:nvPr/>
        </p:nvSpPr>
        <p:spPr>
          <a:xfrm rot="-3586558">
            <a:off x="1503405" y="2149020"/>
            <a:ext cx="458300" cy="157294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6091B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7"/>
          <p:cNvSpPr/>
          <p:nvPr/>
        </p:nvSpPr>
        <p:spPr>
          <a:xfrm rot="-6930509">
            <a:off x="7267842" y="2137991"/>
            <a:ext cx="458382" cy="157266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6091B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/>
        </p:nvSpPr>
        <p:spPr>
          <a:xfrm>
            <a:off x="1681175" y="387900"/>
            <a:ext cx="58827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Open Sans"/>
                <a:ea typeface="Open Sans"/>
                <a:cs typeface="Open Sans"/>
                <a:sym typeface="Open Sans"/>
              </a:rPr>
              <a:t>Reasoning</a:t>
            </a:r>
            <a:endParaRPr sz="2000" b="1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How does your evidence justify your claim?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3" name="Google Shape;103;p18"/>
          <p:cNvSpPr/>
          <p:nvPr/>
        </p:nvSpPr>
        <p:spPr>
          <a:xfrm>
            <a:off x="214900" y="1095900"/>
            <a:ext cx="8708400" cy="3844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8"/>
          <p:cNvSpPr txBox="1"/>
          <p:nvPr/>
        </p:nvSpPr>
        <p:spPr>
          <a:xfrm>
            <a:off x="79225" y="0"/>
            <a:ext cx="8598726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Question</a:t>
            </a:r>
            <a:r>
              <a:rPr lang="en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: Why do some aquatic organisms express bioluminescent properties?</a:t>
            </a:r>
            <a:endParaRPr sz="11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5" name="Google Shape;105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p19"/>
          <p:cNvGraphicFramePr/>
          <p:nvPr/>
        </p:nvGraphicFramePr>
        <p:xfrm>
          <a:off x="952500" y="902100"/>
          <a:ext cx="6653400" cy="4014015"/>
        </p:xfrm>
        <a:graphic>
          <a:graphicData uri="http://schemas.openxmlformats.org/drawingml/2006/table">
            <a:tbl>
              <a:tblPr>
                <a:noFill/>
                <a:tableStyleId>{919BCDF5-25F7-4EBC-8CB6-898908DDBE71}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2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70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6091BA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0</a:t>
                      </a:r>
                      <a:endParaRPr b="1">
                        <a:solidFill>
                          <a:srgbClr val="6091B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6091BA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b="1">
                        <a:solidFill>
                          <a:srgbClr val="6091B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6091BA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</a:t>
                      </a:r>
                      <a:endParaRPr b="1">
                        <a:solidFill>
                          <a:srgbClr val="6091B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6091BA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Points</a:t>
                      </a:r>
                      <a:endParaRPr b="1">
                        <a:solidFill>
                          <a:srgbClr val="6091B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6091BA"/>
                          </a:solidFill>
                          <a:latin typeface="Happy Monkey"/>
                          <a:ea typeface="Happy Monkey"/>
                          <a:cs typeface="Happy Monkey"/>
                          <a:sym typeface="Happy Monkey"/>
                        </a:rPr>
                        <a:t>Claim</a:t>
                      </a:r>
                      <a:endParaRPr b="1">
                        <a:solidFill>
                          <a:srgbClr val="6091BA"/>
                        </a:solidFill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Does not make a claim or makes an incorrect claim.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Makes an authentic claim but appears to be vague or incomplete.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Makes an accurate and complete claim.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6091BA"/>
                          </a:solidFill>
                          <a:latin typeface="Happy Monkey"/>
                          <a:ea typeface="Happy Monkey"/>
                          <a:cs typeface="Happy Monkey"/>
                          <a:sym typeface="Happy Monkey"/>
                        </a:rPr>
                        <a:t>Evidence</a:t>
                      </a:r>
                      <a:endParaRPr b="1">
                        <a:solidFill>
                          <a:srgbClr val="6091BA"/>
                        </a:solidFill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Does not provide evidence, or only provides incorrect evidence that does not support the claim.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Provides appropriate but unsatisfactory evidence to support claim. 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Provides appropriate and sufficient evidence to support the original claim.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6091BA"/>
                          </a:solidFill>
                          <a:latin typeface="Happy Monkey"/>
                          <a:ea typeface="Happy Monkey"/>
                          <a:cs typeface="Happy Monkey"/>
                          <a:sym typeface="Happy Monkey"/>
                        </a:rPr>
                        <a:t>Reasoning</a:t>
                      </a:r>
                      <a:endParaRPr b="1">
                        <a:solidFill>
                          <a:srgbClr val="6091BA"/>
                        </a:solidFill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Does not provide reasoning, or only provides reasoning that does not link evidence to the claim.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Repeats evidence and links to some scientific principles. 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Provides accurate and complete reasoning that links evidence to claim.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1" name="Google Shape;111;p19"/>
          <p:cNvSpPr txBox="1"/>
          <p:nvPr/>
        </p:nvSpPr>
        <p:spPr>
          <a:xfrm>
            <a:off x="1620150" y="234250"/>
            <a:ext cx="58854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>
                <a:latin typeface="Open Sans"/>
                <a:ea typeface="Open Sans"/>
                <a:cs typeface="Open Sans"/>
                <a:sym typeface="Open Sans"/>
              </a:rPr>
              <a:t>Scoring Rubric</a:t>
            </a:r>
            <a:endParaRPr sz="2100"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2" name="Google Shape;112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292</Words>
  <Application>Microsoft Office PowerPoint</Application>
  <PresentationFormat>On-screen Show (16:9)</PresentationFormat>
  <Paragraphs>51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Happy Monkey</vt:lpstr>
      <vt:lpstr>Open Sans</vt:lpstr>
      <vt:lpstr>Simple Light</vt:lpstr>
      <vt:lpstr>1_Simple Light</vt:lpstr>
      <vt:lpstr>PowerPoint Presentation</vt:lpstr>
      <vt:lpstr>Exploring Bioluminescence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‘Light Up Your Dyes’ - Exploring Bioluminescence</dc:title>
  <dc:creator>Ellen Parrish</dc:creator>
  <cp:lastModifiedBy>Zain Alexander Iqbal</cp:lastModifiedBy>
  <cp:revision>5</cp:revision>
  <dcterms:modified xsi:type="dcterms:W3CDTF">2022-09-14T19:55:02Z</dcterms:modified>
</cp:coreProperties>
</file>