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300" r:id="rId6"/>
    <p:sldId id="30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302" r:id="rId20"/>
    <p:sldId id="292" r:id="rId21"/>
    <p:sldId id="293" r:id="rId22"/>
    <p:sldId id="294" r:id="rId23"/>
    <p:sldId id="295" r:id="rId24"/>
    <p:sldId id="296" r:id="rId25"/>
    <p:sldId id="297" r:id="rId26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28"/>
      <p:bold r:id="rId29"/>
      <p:italic r:id="rId30"/>
      <p:boldItalic r:id="rId31"/>
    </p:embeddedFont>
    <p:embeddedFont>
      <p:font typeface="Lucida Sans" panose="020B0602030504020204" pitchFamily="34" charset="0"/>
      <p:regular r:id="rId32"/>
      <p:bold r:id="rId33"/>
      <p:italic r:id="rId34"/>
      <p:boldItalic r:id="rId35"/>
    </p:embeddedFont>
    <p:embeddedFont>
      <p:font typeface="Open Sans" panose="020B0806030504020204" pitchFamily="34" charset="0"/>
      <p:regular r:id="rId36"/>
      <p:bold r:id="rId37"/>
      <p:italic r:id="rId38"/>
      <p:boldItalic r:id="rId39"/>
    </p:embeddedFont>
    <p:embeddedFont>
      <p:font typeface="Teko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52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2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30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59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07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31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7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0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Forms of Energy and Electrical Circuits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31" y="1181634"/>
            <a:ext cx="6263164" cy="11878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Thermal energy</a:t>
            </a:r>
            <a:endParaRPr sz="4400" dirty="0"/>
          </a:p>
        </p:txBody>
      </p:sp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72381" y="2530650"/>
            <a:ext cx="3829050" cy="52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i="1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Also known as heat energy</a:t>
            </a:r>
            <a:endParaRPr sz="2000" dirty="0"/>
          </a:p>
        </p:txBody>
      </p:sp>
      <p:pic>
        <p:nvPicPr>
          <p:cNvPr id="242" name="Google Shape;242;p10" descr="th?id=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249" y="1595006"/>
            <a:ext cx="1793081" cy="1203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0" descr="th?id=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1651" y="3143250"/>
            <a:ext cx="1269206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 descr="th?id=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3490" y="2612849"/>
            <a:ext cx="2228850" cy="176569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765314" y="1140619"/>
            <a:ext cx="5488002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the e</a:t>
            </a:r>
            <a:r>
              <a:rPr lang="en-US" sz="2000" dirty="0">
                <a:solidFill>
                  <a:schemeClr val="dk1"/>
                </a:solidFill>
              </a:rPr>
              <a:t>nergy from </a:t>
            </a:r>
            <a:r>
              <a:rPr lang="en-US" sz="2000" dirty="0">
                <a:solidFill>
                  <a:srgbClr val="FF0000"/>
                </a:solidFill>
              </a:rPr>
              <a:t>heat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The energy created by the movement of </a:t>
            </a:r>
            <a:r>
              <a:rPr lang="en-US" sz="2000" dirty="0">
                <a:solidFill>
                  <a:schemeClr val="dk1"/>
                </a:solidFill>
              </a:rPr>
              <a:t>molecules causing an object to get </a:t>
            </a:r>
            <a:r>
              <a:rPr lang="en-US" sz="2000" dirty="0">
                <a:solidFill>
                  <a:srgbClr val="3333FF"/>
                </a:solidFill>
              </a:rPr>
              <a:t>hot</a:t>
            </a:r>
            <a:r>
              <a:rPr lang="en-US" sz="2000" dirty="0">
                <a:solidFill>
                  <a:schemeClr val="dk1"/>
                </a:solidFill>
              </a:rPr>
              <a:t> and release heat.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Sound energy</a:t>
            </a:r>
            <a:endParaRPr sz="4400" dirty="0"/>
          </a:p>
        </p:txBody>
      </p: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740466" y="1044903"/>
            <a:ext cx="587271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the e</a:t>
            </a:r>
            <a:r>
              <a:rPr lang="en-US" sz="2000" dirty="0">
                <a:solidFill>
                  <a:schemeClr val="dk1"/>
                </a:solidFill>
              </a:rPr>
              <a:t>nergy of vibrations carried in waves by air, water, or other matter.</a:t>
            </a:r>
            <a:endParaRPr sz="2000" dirty="0"/>
          </a:p>
          <a:p>
            <a:pPr marL="257175">
              <a:lnSpc>
                <a:spcPct val="100000"/>
              </a:lnSpc>
              <a:spcBef>
                <a:spcPts val="48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dk1"/>
                </a:solidFill>
              </a:rPr>
              <a:t>energy you can </a:t>
            </a:r>
            <a:r>
              <a:rPr lang="en-US" sz="2000" dirty="0">
                <a:solidFill>
                  <a:srgbClr val="3333FF"/>
                </a:solidFill>
              </a:rPr>
              <a:t>hear c</a:t>
            </a:r>
            <a:r>
              <a:rPr lang="en-US" sz="2000" dirty="0">
                <a:solidFill>
                  <a:schemeClr val="dk1"/>
                </a:solidFill>
              </a:rPr>
              <a:t>aused by vibrations (rapid back and forth movement).</a:t>
            </a:r>
            <a:endParaRPr sz="2000" dirty="0"/>
          </a:p>
        </p:txBody>
      </p:sp>
      <p:pic>
        <p:nvPicPr>
          <p:cNvPr id="252" name="Google Shape;252;p11" descr="th?id=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6550" y="2867440"/>
            <a:ext cx="1943100" cy="151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 descr="th?id=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5900" y="2925884"/>
            <a:ext cx="1792926" cy="141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 descr="th?id=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8415" y="1578769"/>
            <a:ext cx="1600200" cy="99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 descr="th?id=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0489" y="2795407"/>
            <a:ext cx="975122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>
            <a:spLocks noGrp="1"/>
          </p:cNvSpPr>
          <p:nvPr>
            <p:ph type="title" idx="4294967295"/>
          </p:nvPr>
        </p:nvSpPr>
        <p:spPr>
          <a:xfrm>
            <a:off x="1485900" y="102870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EAD594"/>
              </a:buClr>
              <a:buSzPts val="5400"/>
            </a:pPr>
            <a:br>
              <a:rPr lang="en-US" sz="4050" b="1">
                <a:solidFill>
                  <a:schemeClr val="tx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3300" b="1">
              <a:solidFill>
                <a:schemeClr val="tx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61" name="Google Shape;261;p12"/>
          <p:cNvSpPr txBox="1">
            <a:spLocks noGrp="1"/>
          </p:cNvSpPr>
          <p:nvPr>
            <p:ph type="body" idx="1"/>
          </p:nvPr>
        </p:nvSpPr>
        <p:spPr>
          <a:xfrm>
            <a:off x="1485900" y="1457325"/>
            <a:ext cx="6172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615"/>
              <a:buNone/>
            </a:pPr>
            <a:r>
              <a:rPr lang="en-US" sz="4400" dirty="0">
                <a:solidFill>
                  <a:schemeClr val="tx1"/>
                </a:solidFill>
                <a:latin typeface="+mn-lt"/>
                <a:ea typeface="Book Antiqua"/>
                <a:cs typeface="Book Antiqua"/>
                <a:sym typeface="Book Antiqua"/>
              </a:rPr>
              <a:t>Electrical Circuits</a:t>
            </a:r>
            <a:endParaRPr sz="4400" dirty="0">
              <a:solidFill>
                <a:schemeClr val="tx1"/>
              </a:solidFill>
              <a:latin typeface="+mn-lt"/>
            </a:endParaRPr>
          </a:p>
          <a:p>
            <a:pPr marL="410766" indent="-88583">
              <a:spcBef>
                <a:spcPts val="1065"/>
              </a:spcBef>
              <a:buClr>
                <a:srgbClr val="F9F9F9"/>
              </a:buClr>
              <a:buSzPts val="4615"/>
              <a:buNone/>
            </a:pPr>
            <a:endParaRPr sz="5325" dirty="0">
              <a:solidFill>
                <a:schemeClr val="tx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Current</a:t>
            </a:r>
            <a:endParaRPr sz="4400" dirty="0"/>
          </a:p>
        </p:txBody>
      </p:sp>
      <p:sp>
        <p:nvSpPr>
          <p:cNvPr id="267" name="Google Shape;267;p13"/>
          <p:cNvSpPr txBox="1">
            <a:spLocks noGrp="1"/>
          </p:cNvSpPr>
          <p:nvPr>
            <p:ph type="body" idx="1"/>
          </p:nvPr>
        </p:nvSpPr>
        <p:spPr>
          <a:xfrm>
            <a:off x="1485900" y="9715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</a:rPr>
              <a:t>A flow of water, air, or electricity.</a:t>
            </a:r>
            <a:endParaRPr sz="2000" dirty="0"/>
          </a:p>
        </p:txBody>
      </p:sp>
      <p:pic>
        <p:nvPicPr>
          <p:cNvPr id="268" name="Google Shape;268;p13" descr="iStock_000003028312Medium%5B2%5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4791" y="2590350"/>
            <a:ext cx="2216944" cy="14763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69" name="Google Shape;269;p13" descr="shutt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753" y="2643222"/>
            <a:ext cx="2171700" cy="162877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70" name="Google Shape;270;p13" descr="water curr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875" y="1455539"/>
            <a:ext cx="2000250" cy="1485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AE1F04-65CD-EB38-E14E-5CE4E9175B20}"/>
              </a:ext>
            </a:extLst>
          </p:cNvPr>
          <p:cNvSpPr txBox="1"/>
          <p:nvPr/>
        </p:nvSpPr>
        <p:spPr>
          <a:xfrm>
            <a:off x="3937852" y="302076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current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B533F-FF8B-D7D5-AAD9-8B971BA94A09}"/>
              </a:ext>
            </a:extLst>
          </p:cNvPr>
          <p:cNvSpPr txBox="1"/>
          <p:nvPr/>
        </p:nvSpPr>
        <p:spPr>
          <a:xfrm>
            <a:off x="1636120" y="4271997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current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F2C80-926A-8C9D-247E-BBB719CA81AB}"/>
              </a:ext>
            </a:extLst>
          </p:cNvPr>
          <p:cNvSpPr txBox="1"/>
          <p:nvPr/>
        </p:nvSpPr>
        <p:spPr>
          <a:xfrm>
            <a:off x="6597478" y="4148719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Open circuit</a:t>
            </a:r>
            <a:br>
              <a:rPr lang="en-US" sz="4400" dirty="0">
                <a:solidFill>
                  <a:schemeClr val="dk2"/>
                </a:solidFill>
              </a:rPr>
            </a:br>
            <a:r>
              <a:rPr lang="en-US" sz="4400" dirty="0">
                <a:solidFill>
                  <a:schemeClr val="dk2"/>
                </a:solidFill>
              </a:rPr>
              <a:t>(incomplete or broken)</a:t>
            </a:r>
            <a:endParaRPr sz="4400" dirty="0"/>
          </a:p>
        </p:txBody>
      </p:sp>
      <p:sp>
        <p:nvSpPr>
          <p:cNvPr id="276" name="Google Shape;276;p14"/>
          <p:cNvSpPr txBox="1">
            <a:spLocks noGrp="1"/>
          </p:cNvSpPr>
          <p:nvPr>
            <p:ph type="body" idx="1"/>
          </p:nvPr>
        </p:nvSpPr>
        <p:spPr>
          <a:xfrm>
            <a:off x="655983" y="1600200"/>
            <a:ext cx="3801717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</a:rPr>
              <a:t>An open circuit has a gap in the loop.</a:t>
            </a:r>
            <a:endParaRPr sz="2000" dirty="0"/>
          </a:p>
          <a:p>
            <a:pPr marL="0" indent="0">
              <a:lnSpc>
                <a:spcPct val="100000"/>
              </a:lnSpc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dk1"/>
                </a:solidFill>
              </a:rPr>
              <a:t>When a circuit is open, the device will not work.</a:t>
            </a:r>
            <a:endParaRPr sz="2000" dirty="0"/>
          </a:p>
          <a:p>
            <a:pPr marL="0" indent="0">
              <a:lnSpc>
                <a:spcPct val="100000"/>
              </a:lnSpc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257175" indent="-123825"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150" y="1314450"/>
            <a:ext cx="2862263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3450" y="3429001"/>
            <a:ext cx="2343150" cy="147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105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Closed circuit</a:t>
            </a:r>
            <a:br>
              <a:rPr lang="en-US" sz="4400" dirty="0">
                <a:solidFill>
                  <a:schemeClr val="dk2"/>
                </a:solidFill>
              </a:rPr>
            </a:br>
            <a:r>
              <a:rPr lang="en-US" sz="4400" dirty="0">
                <a:solidFill>
                  <a:schemeClr val="dk2"/>
                </a:solidFill>
              </a:rPr>
              <a:t>(complete or working)</a:t>
            </a:r>
            <a:endParaRPr sz="4400" dirty="0"/>
          </a:p>
        </p:txBody>
      </p:sp>
      <p:sp>
        <p:nvSpPr>
          <p:cNvPr id="284" name="Google Shape;284;p15"/>
          <p:cNvSpPr txBox="1">
            <a:spLocks noGrp="1"/>
          </p:cNvSpPr>
          <p:nvPr>
            <p:ph type="body" idx="1"/>
          </p:nvPr>
        </p:nvSpPr>
        <p:spPr>
          <a:xfrm>
            <a:off x="430050" y="1491248"/>
            <a:ext cx="4189343" cy="259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600"/>
              <a:buNone/>
            </a:pPr>
            <a:r>
              <a:rPr lang="en-US" sz="2000" dirty="0">
                <a:solidFill>
                  <a:schemeClr val="dk1"/>
                </a:solidFill>
              </a:rPr>
              <a:t>A closed circuit is a path that allows an uninterrupted, endless path for flow of electricity.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390"/>
              </a:spcBef>
              <a:buSzPts val="2600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90"/>
              </a:spcBef>
              <a:buSzPts val="2600"/>
              <a:buNone/>
            </a:pPr>
            <a:r>
              <a:rPr lang="en-US" sz="2000" dirty="0">
                <a:solidFill>
                  <a:schemeClr val="dk1"/>
                </a:solidFill>
              </a:rPr>
              <a:t>A closed circuit is a continuous loop.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390"/>
              </a:spcBef>
              <a:buSzPts val="2600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90"/>
              </a:spcBef>
              <a:buSzPts val="2600"/>
              <a:buNone/>
            </a:pPr>
            <a:r>
              <a:rPr lang="en-US" sz="2000" dirty="0">
                <a:solidFill>
                  <a:schemeClr val="dk1"/>
                </a:solidFill>
              </a:rPr>
              <a:t>When a circuit is closed, the device works.</a:t>
            </a:r>
            <a:endParaRPr sz="2000" dirty="0"/>
          </a:p>
        </p:txBody>
      </p:sp>
      <p:pic>
        <p:nvPicPr>
          <p:cNvPr id="285" name="Google Shape;285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66096" y="1420902"/>
            <a:ext cx="2388394" cy="180975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</p:pic>
      <p:pic>
        <p:nvPicPr>
          <p:cNvPr id="286" name="Google Shape;28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7040" y="3514726"/>
            <a:ext cx="2457450" cy="150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Series circuit</a:t>
            </a:r>
            <a:endParaRPr sz="4400" dirty="0"/>
          </a:p>
        </p:txBody>
      </p:sp>
      <p:sp>
        <p:nvSpPr>
          <p:cNvPr id="292" name="Google Shape;292;p16"/>
          <p:cNvSpPr txBox="1">
            <a:spLocks noGrp="1"/>
          </p:cNvSpPr>
          <p:nvPr>
            <p:ph type="body" idx="1"/>
          </p:nvPr>
        </p:nvSpPr>
        <p:spPr>
          <a:xfrm>
            <a:off x="288235" y="1200150"/>
            <a:ext cx="4226615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All parts of a circuit in a single continuous path</a:t>
            </a:r>
            <a:endParaRPr dirty="0"/>
          </a:p>
          <a:p>
            <a:pPr marL="0" indent="0">
              <a:lnSpc>
                <a:spcPct val="100000"/>
              </a:lnSpc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dk1"/>
                </a:solidFill>
              </a:rPr>
              <a:t>Only </a:t>
            </a:r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>
                <a:solidFill>
                  <a:schemeClr val="dk1"/>
                </a:solidFill>
              </a:rPr>
              <a:t> path for electric current.</a:t>
            </a:r>
            <a:endParaRPr dirty="0"/>
          </a:p>
          <a:p>
            <a:pPr marL="0" indent="0">
              <a:lnSpc>
                <a:spcPct val="100000"/>
              </a:lnSpc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dk1"/>
                </a:solidFill>
              </a:rPr>
              <a:t>If one part breaks, the circuit is broken.</a:t>
            </a:r>
            <a:endParaRPr dirty="0"/>
          </a:p>
        </p:txBody>
      </p:sp>
      <p:pic>
        <p:nvPicPr>
          <p:cNvPr id="293" name="Google Shape;29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2038" y="971551"/>
            <a:ext cx="2571750" cy="183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7700" y="2971800"/>
            <a:ext cx="34004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>
            <a:spLocks noGrp="1"/>
          </p:cNvSpPr>
          <p:nvPr>
            <p:ph type="title"/>
          </p:nvPr>
        </p:nvSpPr>
        <p:spPr>
          <a:xfrm>
            <a:off x="1440656" y="17145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3300" dirty="0">
                <a:solidFill>
                  <a:schemeClr val="dk2"/>
                </a:solidFill>
              </a:rPr>
              <a:t>Parallel circuit</a:t>
            </a:r>
            <a:endParaRPr dirty="0"/>
          </a:p>
        </p:txBody>
      </p:sp>
      <p:sp>
        <p:nvSpPr>
          <p:cNvPr id="300" name="Google Shape;300;p17"/>
          <p:cNvSpPr txBox="1">
            <a:spLocks noGrp="1"/>
          </p:cNvSpPr>
          <p:nvPr>
            <p:ph type="body" idx="1"/>
          </p:nvPr>
        </p:nvSpPr>
        <p:spPr>
          <a:xfrm>
            <a:off x="367748" y="1200150"/>
            <a:ext cx="4147102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</a:rPr>
              <a:t>All parts of a circuit in </a:t>
            </a:r>
            <a:r>
              <a:rPr lang="en-US" sz="2000" u="sng" dirty="0">
                <a:solidFill>
                  <a:schemeClr val="dk1"/>
                </a:solidFill>
              </a:rPr>
              <a:t>multiple</a:t>
            </a:r>
            <a:r>
              <a:rPr lang="en-US" sz="2000" dirty="0">
                <a:solidFill>
                  <a:schemeClr val="dk1"/>
                </a:solidFill>
              </a:rPr>
              <a:t> paths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SzPts val="2000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3333FF"/>
              </a:buClr>
              <a:buNone/>
            </a:pPr>
            <a:r>
              <a:rPr lang="en-US" sz="2000" dirty="0">
                <a:solidFill>
                  <a:srgbClr val="3333FF"/>
                </a:solidFill>
              </a:rPr>
              <a:t>Two or more </a:t>
            </a:r>
            <a:r>
              <a:rPr lang="en-US" sz="2000" dirty="0">
                <a:solidFill>
                  <a:schemeClr val="dk1"/>
                </a:solidFill>
              </a:rPr>
              <a:t>paths for electric current</a:t>
            </a:r>
            <a:endParaRPr sz="2000" dirty="0"/>
          </a:p>
          <a:p>
            <a:pPr marL="0" indent="0">
              <a:lnSpc>
                <a:spcPct val="100000"/>
              </a:lnSpc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</a:rPr>
              <a:t>If one part breaks, the circuit </a:t>
            </a:r>
            <a:r>
              <a:rPr lang="en-US" sz="2000" dirty="0">
                <a:solidFill>
                  <a:srgbClr val="FF0000"/>
                </a:solidFill>
              </a:rPr>
              <a:t>still works.</a:t>
            </a:r>
            <a:endParaRPr sz="2000" dirty="0"/>
          </a:p>
        </p:txBody>
      </p:sp>
      <p:pic>
        <p:nvPicPr>
          <p:cNvPr id="301" name="Google Shape;3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350" y="914400"/>
            <a:ext cx="228123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1081" y="2971800"/>
            <a:ext cx="2771775" cy="1918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 idx="4294967295"/>
          </p:nvPr>
        </p:nvSpPr>
        <p:spPr>
          <a:xfrm>
            <a:off x="1485900" y="102870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EAD594"/>
              </a:buClr>
              <a:buSzPts val="5400"/>
            </a:pPr>
            <a:r>
              <a:rPr lang="en-US" sz="4050" b="1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br>
              <a:rPr lang="en-US" sz="4050" b="1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3300" b="1">
              <a:solidFill>
                <a:srgbClr val="EAD594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1319420" y="1382537"/>
            <a:ext cx="61722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615"/>
              <a:buNone/>
            </a:pPr>
            <a:r>
              <a:rPr lang="en-US" sz="4400" dirty="0">
                <a:solidFill>
                  <a:schemeClr val="tx1"/>
                </a:solidFill>
                <a:latin typeface="+mn-lt"/>
                <a:ea typeface="Book Antiqua"/>
                <a:cs typeface="Book Antiqua"/>
                <a:sym typeface="Book Antiqua"/>
              </a:rPr>
              <a:t>Light Energy</a:t>
            </a:r>
            <a:endParaRPr sz="4400" dirty="0">
              <a:solidFill>
                <a:schemeClr val="tx1"/>
              </a:solidFill>
              <a:latin typeface="+mn-lt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Light energy</a:t>
            </a:r>
            <a:endParaRPr sz="4400" dirty="0"/>
          </a:p>
        </p:txBody>
      </p:sp>
      <p:sp>
        <p:nvSpPr>
          <p:cNvPr id="234" name="Google Shape;234;p9"/>
          <p:cNvSpPr txBox="1">
            <a:spLocks noGrp="1"/>
          </p:cNvSpPr>
          <p:nvPr>
            <p:ph type="body" idx="1"/>
          </p:nvPr>
        </p:nvSpPr>
        <p:spPr>
          <a:xfrm>
            <a:off x="1485900" y="1256553"/>
            <a:ext cx="421419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</a:rPr>
              <a:t>A form of energy that </a:t>
            </a:r>
            <a:endParaRPr sz="2000" dirty="0"/>
          </a:p>
          <a:p>
            <a:pPr indent="-342900">
              <a:lnSpc>
                <a:spcPct val="100000"/>
              </a:lnSpc>
            </a:pPr>
            <a:r>
              <a:rPr lang="en-US" sz="2000" dirty="0">
                <a:solidFill>
                  <a:schemeClr val="dk1"/>
                </a:solidFill>
              </a:rPr>
              <a:t>can be </a:t>
            </a:r>
            <a:r>
              <a:rPr lang="en-US" sz="2000" dirty="0">
                <a:solidFill>
                  <a:srgbClr val="3333FF"/>
                </a:solidFill>
              </a:rPr>
              <a:t>seen</a:t>
            </a:r>
            <a:endParaRPr sz="2000" dirty="0"/>
          </a:p>
          <a:p>
            <a:pPr indent="-342900">
              <a:lnSpc>
                <a:spcPct val="100000"/>
              </a:lnSpc>
            </a:pPr>
            <a:r>
              <a:rPr lang="en-US" sz="2000" dirty="0">
                <a:solidFill>
                  <a:schemeClr val="dk1"/>
                </a:solidFill>
              </a:rPr>
              <a:t>travels in a </a:t>
            </a:r>
            <a:r>
              <a:rPr lang="en-US" sz="2000" dirty="0">
                <a:solidFill>
                  <a:srgbClr val="3333FF"/>
                </a:solidFill>
              </a:rPr>
              <a:t>straight line</a:t>
            </a:r>
            <a:r>
              <a:rPr lang="en-US" sz="2000" dirty="0">
                <a:solidFill>
                  <a:schemeClr val="dk1"/>
                </a:solidFill>
              </a:rPr>
              <a:t>   </a:t>
            </a:r>
            <a:endParaRPr sz="2000" dirty="0"/>
          </a:p>
          <a:p>
            <a:pPr indent="-342900">
              <a:lnSpc>
                <a:spcPct val="100000"/>
              </a:lnSpc>
            </a:pPr>
            <a:r>
              <a:rPr lang="en-US" sz="2000" dirty="0">
                <a:solidFill>
                  <a:schemeClr val="dk1"/>
                </a:solidFill>
              </a:rPr>
              <a:t>move through empty space where there is no air.</a:t>
            </a:r>
            <a:endParaRPr sz="2000" dirty="0"/>
          </a:p>
        </p:txBody>
      </p:sp>
      <p:pic>
        <p:nvPicPr>
          <p:cNvPr id="235" name="Google Shape;235;p9" descr="flashlight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-3480000">
            <a:off x="5629690" y="1234161"/>
            <a:ext cx="2914650" cy="2185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61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6428368-F751-FBA0-22D4-1F5D0ED99409}"/>
              </a:ext>
            </a:extLst>
          </p:cNvPr>
          <p:cNvSpPr txBox="1"/>
          <p:nvPr/>
        </p:nvSpPr>
        <p:spPr>
          <a:xfrm>
            <a:off x="625332" y="1704039"/>
            <a:ext cx="7981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Forms of Energy</a:t>
            </a:r>
          </a:p>
        </p:txBody>
      </p:sp>
    </p:spTree>
    <p:extLst>
      <p:ext uri="{BB962C8B-B14F-4D97-AF65-F5344CB8AC3E}">
        <p14:creationId xmlns:p14="http://schemas.microsoft.com/office/powerpoint/2010/main" val="231659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Medium</a:t>
            </a:r>
            <a:endParaRPr sz="4400" dirty="0"/>
          </a:p>
        </p:txBody>
      </p:sp>
      <p:sp>
        <p:nvSpPr>
          <p:cNvPr id="321" name="Google Shape;321;p20"/>
          <p:cNvSpPr txBox="1">
            <a:spLocks noGrp="1"/>
          </p:cNvSpPr>
          <p:nvPr>
            <p:ph type="body" idx="1"/>
          </p:nvPr>
        </p:nvSpPr>
        <p:spPr>
          <a:xfrm>
            <a:off x="487017" y="1200150"/>
            <a:ext cx="5628033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a</a:t>
            </a:r>
            <a:r>
              <a:rPr lang="en-US" sz="2000" dirty="0">
                <a:solidFill>
                  <a:schemeClr val="dk1"/>
                </a:solidFill>
              </a:rPr>
              <a:t> substance/material that a force acts on or energy is carried (passed) through</a:t>
            </a:r>
            <a:endParaRPr sz="2000" dirty="0"/>
          </a:p>
        </p:txBody>
      </p:sp>
      <p:pic>
        <p:nvPicPr>
          <p:cNvPr id="322" name="Google Shape;322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75752" y="3159667"/>
            <a:ext cx="1739348" cy="14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342899"/>
            <a:ext cx="2325757" cy="27072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0"/>
          <p:cNvSpPr txBox="1"/>
          <p:nvPr/>
        </p:nvSpPr>
        <p:spPr>
          <a:xfrm>
            <a:off x="487017" y="2115659"/>
            <a:ext cx="602808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2000" u="sng" dirty="0">
                <a:solidFill>
                  <a:schemeClr val="dk1"/>
                </a:solidFill>
              </a:rPr>
              <a:t>3 light mediums</a:t>
            </a:r>
            <a:r>
              <a:rPr lang="en-US" sz="2000" dirty="0">
                <a:solidFill>
                  <a:schemeClr val="dk1"/>
                </a:solidFill>
              </a:rPr>
              <a:t>: </a:t>
            </a:r>
            <a:endParaRPr sz="2000" dirty="0"/>
          </a:p>
          <a:p>
            <a:pPr>
              <a:buClr>
                <a:schemeClr val="dk1"/>
              </a:buClr>
              <a:buSzPts val="3200"/>
            </a:pPr>
            <a:r>
              <a:rPr lang="en-US" sz="2000" dirty="0">
                <a:solidFill>
                  <a:schemeClr val="dk1"/>
                </a:solidFill>
              </a:rPr>
              <a:t>Transparent: all light passes </a:t>
            </a:r>
            <a:endParaRPr sz="2000" dirty="0"/>
          </a:p>
          <a:p>
            <a:pPr>
              <a:buClr>
                <a:schemeClr val="dk1"/>
              </a:buClr>
              <a:buSzPts val="3200"/>
            </a:pPr>
            <a:r>
              <a:rPr lang="en-US" sz="2000" dirty="0">
                <a:solidFill>
                  <a:schemeClr val="dk1"/>
                </a:solidFill>
              </a:rPr>
              <a:t>Translucent: some light passes</a:t>
            </a:r>
            <a:endParaRPr sz="2000" dirty="0"/>
          </a:p>
          <a:p>
            <a:pPr>
              <a:buClr>
                <a:schemeClr val="dk1"/>
              </a:buClr>
              <a:buSzPts val="3200"/>
            </a:pPr>
            <a:r>
              <a:rPr lang="en-US" sz="2000" dirty="0">
                <a:solidFill>
                  <a:schemeClr val="dk1"/>
                </a:solidFill>
              </a:rPr>
              <a:t>Opaque: no light passes (absorbed)</a:t>
            </a:r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Interaction</a:t>
            </a:r>
            <a:endParaRPr sz="4400" dirty="0"/>
          </a:p>
        </p:txBody>
      </p:sp>
      <p:sp>
        <p:nvSpPr>
          <p:cNvPr id="330" name="Google Shape;330;p21"/>
          <p:cNvSpPr txBox="1">
            <a:spLocks noGrp="1"/>
          </p:cNvSpPr>
          <p:nvPr>
            <p:ph type="body" idx="1"/>
          </p:nvPr>
        </p:nvSpPr>
        <p:spPr>
          <a:xfrm>
            <a:off x="437322" y="1200150"/>
            <a:ext cx="452230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What happens to light when it interacts with a medium?</a:t>
            </a:r>
            <a:endParaRPr dirty="0"/>
          </a:p>
          <a:p>
            <a:pPr marL="0" indent="0">
              <a:lnSpc>
                <a:spcPct val="100000"/>
              </a:lnSpc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dk1"/>
                </a:solidFill>
              </a:rPr>
              <a:t>Light can: </a:t>
            </a:r>
            <a:endParaRPr dirty="0"/>
          </a:p>
          <a:p>
            <a:pPr indent="-342900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</a:rPr>
              <a:t>Transmit</a:t>
            </a:r>
            <a:endParaRPr dirty="0"/>
          </a:p>
          <a:p>
            <a:pPr indent="-342900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</a:rPr>
              <a:t>Reflect</a:t>
            </a:r>
            <a:endParaRPr dirty="0"/>
          </a:p>
          <a:p>
            <a:pPr indent="-342900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</a:rPr>
              <a:t>Refract</a:t>
            </a:r>
            <a:endParaRPr dirty="0"/>
          </a:p>
          <a:p>
            <a:pPr indent="-342900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</a:rPr>
              <a:t>Absorb</a:t>
            </a:r>
            <a:endParaRPr dirty="0"/>
          </a:p>
        </p:txBody>
      </p:sp>
      <p:pic>
        <p:nvPicPr>
          <p:cNvPr id="331" name="Google Shape;331;p21" descr="http://www.johnsonwindowfilms.com/dealer/images/art_153/VLTL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1411" y="280924"/>
            <a:ext cx="1638300" cy="147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 descr="http://migall.fastmail.fm/astronomy/telescopes_detectors/emr/reflection_absorpt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0527" y="2385044"/>
            <a:ext cx="1428750" cy="149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 descr="http://cnx.org/content/m42456/latest/Figure%2026_02_0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8538" y="2643694"/>
            <a:ext cx="1832372" cy="131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 descr="https://chemicalparadigms.wikispaces.com/file/view/prism-and-refraction-of-light-into-rainbow-2-AJHD.jpg/33790809/prism-and-refraction-of-light-into-rainbow-2-AJHD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3901" y="1200150"/>
            <a:ext cx="1195388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>
            <a:spLocks noGrp="1"/>
          </p:cNvSpPr>
          <p:nvPr>
            <p:ph type="title"/>
          </p:nvPr>
        </p:nvSpPr>
        <p:spPr>
          <a:xfrm>
            <a:off x="0" y="205978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Reflect</a:t>
            </a:r>
            <a:endParaRPr sz="4400" dirty="0"/>
          </a:p>
        </p:txBody>
      </p:sp>
      <p:sp>
        <p:nvSpPr>
          <p:cNvPr id="340" name="Google Shape;340;p22"/>
          <p:cNvSpPr txBox="1">
            <a:spLocks noGrp="1"/>
          </p:cNvSpPr>
          <p:nvPr>
            <p:ph type="body" idx="1"/>
          </p:nvPr>
        </p:nvSpPr>
        <p:spPr>
          <a:xfrm>
            <a:off x="586409" y="1200150"/>
            <a:ext cx="392844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</a:rPr>
              <a:t>Light energy that bounces off a surface.</a:t>
            </a:r>
            <a:endParaRPr sz="2000" dirty="0"/>
          </a:p>
          <a:p>
            <a:pPr marL="0" indent="0">
              <a:lnSpc>
                <a:spcPct val="100000"/>
              </a:lnSpc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</a:rPr>
              <a:t>Example: mirror, water surface, tinted windows/glass</a:t>
            </a:r>
            <a:endParaRPr sz="2000" dirty="0"/>
          </a:p>
        </p:txBody>
      </p:sp>
      <p:pic>
        <p:nvPicPr>
          <p:cNvPr id="341" name="Google Shape;341;p22" descr="reflectionsfigure2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14851" y="1125141"/>
            <a:ext cx="2478881" cy="269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2"/>
          <p:cNvSpPr txBox="1"/>
          <p:nvPr/>
        </p:nvSpPr>
        <p:spPr>
          <a:xfrm>
            <a:off x="5086350" y="1600200"/>
            <a:ext cx="1314450" cy="228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  <p:sp>
        <p:nvSpPr>
          <p:cNvPr id="343" name="Google Shape;343;p22"/>
          <p:cNvSpPr txBox="1"/>
          <p:nvPr/>
        </p:nvSpPr>
        <p:spPr>
          <a:xfrm>
            <a:off x="5372100" y="3600450"/>
            <a:ext cx="800100" cy="2857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Refract</a:t>
            </a:r>
            <a:endParaRPr sz="4400" dirty="0"/>
          </a:p>
        </p:txBody>
      </p:sp>
      <p:sp>
        <p:nvSpPr>
          <p:cNvPr id="349" name="Google Shape;349;p23"/>
          <p:cNvSpPr txBox="1">
            <a:spLocks noGrp="1"/>
          </p:cNvSpPr>
          <p:nvPr>
            <p:ph type="body" idx="1"/>
          </p:nvPr>
        </p:nvSpPr>
        <p:spPr>
          <a:xfrm>
            <a:off x="367748" y="1143000"/>
            <a:ext cx="4147102" cy="31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</a:rPr>
              <a:t>The bending or breaking of light rays as they pass from one substance to another.</a:t>
            </a:r>
            <a:endParaRPr sz="2000" dirty="0"/>
          </a:p>
          <a:p>
            <a:pPr marL="0" indent="0">
              <a:lnSpc>
                <a:spcPct val="100000"/>
              </a:lnSpc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</a:rPr>
              <a:t>Light slows down and changes direction when it enters a medium.</a:t>
            </a:r>
            <a:endParaRPr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dk1"/>
                </a:solidFill>
              </a:rPr>
              <a:t>Example: lens </a:t>
            </a:r>
            <a:endParaRPr sz="2000" dirty="0"/>
          </a:p>
        </p:txBody>
      </p:sp>
      <p:pic>
        <p:nvPicPr>
          <p:cNvPr id="350" name="Google Shape;350;p23" descr="glass_of_water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70872" y="1200150"/>
            <a:ext cx="2145506" cy="339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Transmit</a:t>
            </a:r>
            <a:endParaRPr sz="4400" dirty="0"/>
          </a:p>
        </p:txBody>
      </p:sp>
      <p:sp>
        <p:nvSpPr>
          <p:cNvPr id="356" name="Google Shape;356;p24"/>
          <p:cNvSpPr txBox="1">
            <a:spLocks noGrp="1"/>
          </p:cNvSpPr>
          <p:nvPr>
            <p:ph type="body" idx="1"/>
          </p:nvPr>
        </p:nvSpPr>
        <p:spPr>
          <a:xfrm>
            <a:off x="864704" y="971550"/>
            <a:ext cx="667909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</a:rPr>
              <a:t>All light passes through</a:t>
            </a:r>
            <a:endParaRPr dirty="0"/>
          </a:p>
          <a:p>
            <a:pPr marL="257175" indent="-257175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</a:rPr>
              <a:t>Light interaction</a:t>
            </a:r>
            <a:endParaRPr dirty="0"/>
          </a:p>
          <a:p>
            <a:pPr marL="257175" indent="-257175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</a:rPr>
              <a:t>When light comes </a:t>
            </a:r>
            <a:r>
              <a:rPr lang="en-US" dirty="0" err="1">
                <a:solidFill>
                  <a:schemeClr val="dk1"/>
                </a:solidFill>
              </a:rPr>
              <a:t>inyo</a:t>
            </a:r>
            <a:r>
              <a:rPr lang="en-US" dirty="0">
                <a:solidFill>
                  <a:schemeClr val="dk1"/>
                </a:solidFill>
              </a:rPr>
              <a:t> contact with a transparent medium</a:t>
            </a:r>
            <a:endParaRPr dirty="0"/>
          </a:p>
          <a:p>
            <a:pPr marL="257175" indent="-257175">
              <a:lnSpc>
                <a:spcPct val="100000"/>
              </a:lnSpc>
              <a:buNone/>
            </a:pPr>
            <a:endParaRPr dirty="0">
              <a:solidFill>
                <a:schemeClr val="dk1"/>
              </a:solidFill>
            </a:endParaRPr>
          </a:p>
          <a:p>
            <a:pPr marL="257175" indent="-257175">
              <a:lnSpc>
                <a:spcPct val="100000"/>
              </a:lnSpc>
              <a:buNone/>
            </a:pPr>
            <a:r>
              <a:rPr lang="en-US" dirty="0">
                <a:solidFill>
                  <a:schemeClr val="dk1"/>
                </a:solidFill>
              </a:rPr>
              <a:t>Example: window</a:t>
            </a:r>
            <a:endParaRPr dirty="0"/>
          </a:p>
          <a:p>
            <a:pPr marL="257175" indent="-123825"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357" name="Google Shape;35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4900" y="2440781"/>
            <a:ext cx="2943225" cy="2519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Absorb</a:t>
            </a:r>
            <a:endParaRPr sz="4400" dirty="0"/>
          </a:p>
        </p:txBody>
      </p:sp>
      <p:sp>
        <p:nvSpPr>
          <p:cNvPr id="363" name="Google Shape;363;p25"/>
          <p:cNvSpPr txBox="1">
            <a:spLocks noGrp="1"/>
          </p:cNvSpPr>
          <p:nvPr>
            <p:ph type="body" idx="1"/>
          </p:nvPr>
        </p:nvSpPr>
        <p:spPr>
          <a:xfrm>
            <a:off x="4629150" y="1200150"/>
            <a:ext cx="412722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</a:rPr>
              <a:t>Stops or blocks light from passing </a:t>
            </a:r>
            <a:endParaRPr dirty="0"/>
          </a:p>
          <a:p>
            <a:pPr marL="257175" indent="-257175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</a:rPr>
              <a:t>Turns energy into heat</a:t>
            </a:r>
            <a:endParaRPr dirty="0"/>
          </a:p>
          <a:p>
            <a:pPr marL="257175" indent="-257175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</a:rPr>
              <a:t>Happens with opaque mediums</a:t>
            </a:r>
            <a:endParaRPr dirty="0"/>
          </a:p>
          <a:p>
            <a:pPr marL="257175" indent="-257175">
              <a:lnSpc>
                <a:spcPct val="100000"/>
              </a:lnSpc>
            </a:pPr>
            <a:r>
              <a:rPr lang="en-US" dirty="0">
                <a:solidFill>
                  <a:schemeClr val="dk1"/>
                </a:solidFill>
              </a:rPr>
              <a:t>Example: the color black</a:t>
            </a:r>
            <a:endParaRPr dirty="0"/>
          </a:p>
        </p:txBody>
      </p:sp>
      <p:pic>
        <p:nvPicPr>
          <p:cNvPr id="364" name="Google Shape;3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200150"/>
            <a:ext cx="3071813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3">
            <a:extLst>
              <a:ext uri="{FF2B5EF4-FFF2-40B4-BE49-F238E27FC236}">
                <a16:creationId xmlns:a16="http://schemas.microsoft.com/office/drawing/2014/main" id="{48E7F182-5DDD-5898-8796-50B1C7656D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0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dirty="0"/>
          </a:p>
        </p:txBody>
      </p:sp>
      <p:sp>
        <p:nvSpPr>
          <p:cNvPr id="5" name="Google Shape;179;p3">
            <a:extLst>
              <a:ext uri="{FF2B5EF4-FFF2-40B4-BE49-F238E27FC236}">
                <a16:creationId xmlns:a16="http://schemas.microsoft.com/office/drawing/2014/main" id="{BD130BBF-5F84-38C5-CD0C-0622E66D1B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16350"/>
            <a:ext cx="4038600" cy="314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is the ability to do </a:t>
            </a:r>
            <a:r>
              <a:rPr lang="en-US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exists in various forms: kinetic (mechanical), potential, thermal, chemical, electrical, light, sound, and nuclear. Energy cannot be created or destroyed – only converted from one form to another. </a:t>
            </a: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80;p3">
            <a:extLst>
              <a:ext uri="{FF2B5EF4-FFF2-40B4-BE49-F238E27FC236}">
                <a16:creationId xmlns:a16="http://schemas.microsoft.com/office/drawing/2014/main" id="{D3174CAC-5F2B-8DE9-0950-7492733CF97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6827" y="1075933"/>
            <a:ext cx="3386206" cy="343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05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87;p4">
            <a:extLst>
              <a:ext uri="{FF2B5EF4-FFF2-40B4-BE49-F238E27FC236}">
                <a16:creationId xmlns:a16="http://schemas.microsoft.com/office/drawing/2014/main" id="{D0534E9B-9D2E-BAB6-D719-4EC91A3DBD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479" y="2288687"/>
            <a:ext cx="3276600" cy="24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8;p3">
            <a:extLst>
              <a:ext uri="{FF2B5EF4-FFF2-40B4-BE49-F238E27FC236}">
                <a16:creationId xmlns:a16="http://schemas.microsoft.com/office/drawing/2014/main" id="{68959FD6-39F1-819F-AA3B-BA4A7E9A64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0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Potential energy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EE68F-4846-FA0A-DAB0-68AC5DC73C36}"/>
              </a:ext>
            </a:extLst>
          </p:cNvPr>
          <p:cNvSpPr txBox="1"/>
          <p:nvPr/>
        </p:nvSpPr>
        <p:spPr>
          <a:xfrm>
            <a:off x="224175" y="1011414"/>
            <a:ext cx="434782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an object has because of its </a:t>
            </a:r>
            <a:r>
              <a:rPr lang="en-US" sz="20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condition.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33FF"/>
              </a:buClr>
              <a:buSzPts val="2800"/>
              <a:buFont typeface="Arial"/>
              <a:buNone/>
            </a:pP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It is </a:t>
            </a:r>
            <a:r>
              <a:rPr lang="en-US" sz="2000" b="0" i="0" u="none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STORED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</a:t>
            </a:r>
            <a:endParaRPr lang="en-US" sz="2000" dirty="0"/>
          </a:p>
        </p:txBody>
      </p:sp>
      <p:pic>
        <p:nvPicPr>
          <p:cNvPr id="7" name="Google Shape;188;p4">
            <a:extLst>
              <a:ext uri="{FF2B5EF4-FFF2-40B4-BE49-F238E27FC236}">
                <a16:creationId xmlns:a16="http://schemas.microsoft.com/office/drawing/2014/main" id="{7B8BC954-1C9A-3946-0E20-3093547362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7582" y="905455"/>
            <a:ext cx="4410075" cy="294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45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3">
            <a:extLst>
              <a:ext uri="{FF2B5EF4-FFF2-40B4-BE49-F238E27FC236}">
                <a16:creationId xmlns:a16="http://schemas.microsoft.com/office/drawing/2014/main" id="{68959FD6-39F1-819F-AA3B-BA4A7E9A64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0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Kinetic energy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EE68F-4846-FA0A-DAB0-68AC5DC73C36}"/>
              </a:ext>
            </a:extLst>
          </p:cNvPr>
          <p:cNvSpPr txBox="1"/>
          <p:nvPr/>
        </p:nvSpPr>
        <p:spPr>
          <a:xfrm>
            <a:off x="457201" y="1120071"/>
            <a:ext cx="5486748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the </a:t>
            </a:r>
            <a:r>
              <a:rPr lang="en-US" sz="2000" dirty="0">
                <a:solidFill>
                  <a:schemeClr val="dk1"/>
                </a:solidFill>
              </a:rPr>
              <a:t>energy an object has due to its </a:t>
            </a:r>
            <a:r>
              <a:rPr lang="en-US" sz="2000" dirty="0">
                <a:solidFill>
                  <a:srgbClr val="FF0000"/>
                </a:solidFill>
              </a:rPr>
              <a:t>motion, position, or condition.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endParaRPr lang="en-US" sz="2000" dirty="0"/>
          </a:p>
          <a:p>
            <a:pPr marL="257175">
              <a:lnSpc>
                <a:spcPct val="100000"/>
              </a:lnSpc>
              <a:spcBef>
                <a:spcPts val="48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</a:rPr>
              <a:t>It is energy in </a:t>
            </a:r>
            <a:r>
              <a:rPr lang="en-US" sz="2000" dirty="0">
                <a:solidFill>
                  <a:srgbClr val="0000FF"/>
                </a:solidFill>
              </a:rPr>
              <a:t>MOTION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257175">
              <a:lnSpc>
                <a:spcPct val="100000"/>
              </a:lnSpc>
              <a:spcBef>
                <a:spcPts val="48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</a:rPr>
              <a:t>Anything </a:t>
            </a:r>
            <a:r>
              <a:rPr lang="en-US" sz="2000" dirty="0">
                <a:solidFill>
                  <a:schemeClr val="tx1"/>
                </a:solidFill>
              </a:rPr>
              <a:t>moving</a:t>
            </a:r>
            <a:r>
              <a:rPr lang="en-US" sz="2000" dirty="0">
                <a:solidFill>
                  <a:schemeClr val="dk1"/>
                </a:solidFill>
              </a:rPr>
              <a:t> has kinetic energy.</a:t>
            </a:r>
            <a:endParaRPr lang="en-US" sz="2000" dirty="0"/>
          </a:p>
        </p:txBody>
      </p:sp>
      <p:pic>
        <p:nvPicPr>
          <p:cNvPr id="9" name="Google Shape;195;p5" descr="th?id=I">
            <a:extLst>
              <a:ext uri="{FF2B5EF4-FFF2-40B4-BE49-F238E27FC236}">
                <a16:creationId xmlns:a16="http://schemas.microsoft.com/office/drawing/2014/main" id="{18EBB43D-4429-B654-8AC6-08C3EA389B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0545" y="2571750"/>
            <a:ext cx="2559326" cy="18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6;p5" descr="th?id=I">
            <a:extLst>
              <a:ext uri="{FF2B5EF4-FFF2-40B4-BE49-F238E27FC236}">
                <a16:creationId xmlns:a16="http://schemas.microsoft.com/office/drawing/2014/main" id="{034BD7CE-0A33-E71C-9FC5-7909233AF6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6493" y="3179494"/>
            <a:ext cx="1900859" cy="14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7;p5" descr="th?id=H">
            <a:extLst>
              <a:ext uri="{FF2B5EF4-FFF2-40B4-BE49-F238E27FC236}">
                <a16:creationId xmlns:a16="http://schemas.microsoft.com/office/drawing/2014/main" id="{17A881E9-8AA3-407A-8E6B-FCB239BA0E2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7259" y="737128"/>
            <a:ext cx="74295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8;p5" descr="th?id=I">
            <a:extLst>
              <a:ext uri="{FF2B5EF4-FFF2-40B4-BE49-F238E27FC236}">
                <a16:creationId xmlns:a16="http://schemas.microsoft.com/office/drawing/2014/main" id="{1C61444A-234D-B756-CC94-4A4A09BB60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6721" y="2796860"/>
            <a:ext cx="2376579" cy="1745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04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3">
            <a:extLst>
              <a:ext uri="{FF2B5EF4-FFF2-40B4-BE49-F238E27FC236}">
                <a16:creationId xmlns:a16="http://schemas.microsoft.com/office/drawing/2014/main" id="{68959FD6-39F1-819F-AA3B-BA4A7E9A64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0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Mechanical energy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EE68F-4846-FA0A-DAB0-68AC5DC73C36}"/>
              </a:ext>
            </a:extLst>
          </p:cNvPr>
          <p:cNvSpPr txBox="1"/>
          <p:nvPr/>
        </p:nvSpPr>
        <p:spPr>
          <a:xfrm>
            <a:off x="848321" y="1019872"/>
            <a:ext cx="5389957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the t</a:t>
            </a:r>
            <a:r>
              <a:rPr lang="en-US" sz="2000" dirty="0">
                <a:solidFill>
                  <a:schemeClr val="dk1"/>
                </a:solidFill>
              </a:rPr>
              <a:t>otal energy of an object due to its </a:t>
            </a:r>
            <a:r>
              <a:rPr lang="en-US" sz="2000" dirty="0">
                <a:solidFill>
                  <a:srgbClr val="FF0000"/>
                </a:solidFill>
              </a:rPr>
              <a:t>motion PLUS its position</a:t>
            </a:r>
            <a:endParaRPr lang="en-US" sz="2800" dirty="0">
              <a:solidFill>
                <a:srgbClr val="FF0000"/>
              </a:solidFill>
            </a:endParaRPr>
          </a:p>
          <a:p>
            <a:pPr marL="257175">
              <a:lnSpc>
                <a:spcPct val="100000"/>
              </a:lnSpc>
              <a:spcBef>
                <a:spcPts val="48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dk1"/>
                </a:solidFill>
              </a:rPr>
              <a:t>Energy that </a:t>
            </a:r>
            <a:r>
              <a:rPr lang="en-US" sz="2000" dirty="0">
                <a:solidFill>
                  <a:srgbClr val="3333FF"/>
                </a:solidFill>
              </a:rPr>
              <a:t>does work.</a:t>
            </a:r>
            <a:endParaRPr lang="en-US" sz="2800" dirty="0"/>
          </a:p>
          <a:p>
            <a:pPr marL="257175">
              <a:lnSpc>
                <a:spcPct val="100000"/>
              </a:lnSpc>
              <a:spcBef>
                <a:spcPts val="48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</a:rPr>
              <a:t>Energy that is </a:t>
            </a:r>
            <a:r>
              <a:rPr lang="en-US" sz="2000" dirty="0">
                <a:solidFill>
                  <a:schemeClr val="tx1"/>
                </a:solidFill>
              </a:rPr>
              <a:t>moving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  <a:endParaRPr lang="en-US" sz="2800" dirty="0"/>
          </a:p>
        </p:txBody>
      </p:sp>
      <p:pic>
        <p:nvPicPr>
          <p:cNvPr id="9" name="Google Shape;195;p5" descr="th?id=I">
            <a:extLst>
              <a:ext uri="{FF2B5EF4-FFF2-40B4-BE49-F238E27FC236}">
                <a16:creationId xmlns:a16="http://schemas.microsoft.com/office/drawing/2014/main" id="{18EBB43D-4429-B654-8AC6-08C3EA389B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0545" y="2571750"/>
            <a:ext cx="2559326" cy="184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6;p5" descr="th?id=I">
            <a:extLst>
              <a:ext uri="{FF2B5EF4-FFF2-40B4-BE49-F238E27FC236}">
                <a16:creationId xmlns:a16="http://schemas.microsoft.com/office/drawing/2014/main" id="{034BD7CE-0A33-E71C-9FC5-7909233AF6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6493" y="3179494"/>
            <a:ext cx="1900859" cy="14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7;p5" descr="th?id=H">
            <a:extLst>
              <a:ext uri="{FF2B5EF4-FFF2-40B4-BE49-F238E27FC236}">
                <a16:creationId xmlns:a16="http://schemas.microsoft.com/office/drawing/2014/main" id="{17A881E9-8AA3-407A-8E6B-FCB239BA0E2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7259" y="737128"/>
            <a:ext cx="74295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8;p5" descr="th?id=I">
            <a:extLst>
              <a:ext uri="{FF2B5EF4-FFF2-40B4-BE49-F238E27FC236}">
                <a16:creationId xmlns:a16="http://schemas.microsoft.com/office/drawing/2014/main" id="{1C61444A-234D-B756-CC94-4A4A09BB60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6721" y="2796860"/>
            <a:ext cx="2376579" cy="1745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06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Electrical energy</a:t>
            </a:r>
            <a:endParaRPr sz="4400" dirty="0"/>
          </a:p>
        </p:txBody>
      </p:sp>
      <p:sp>
        <p:nvSpPr>
          <p:cNvPr id="214" name="Google Shape;214;p7"/>
          <p:cNvSpPr txBox="1">
            <a:spLocks noGrp="1"/>
          </p:cNvSpPr>
          <p:nvPr>
            <p:ph type="body" idx="1"/>
          </p:nvPr>
        </p:nvSpPr>
        <p:spPr>
          <a:xfrm>
            <a:off x="1910488" y="1171575"/>
            <a:ext cx="5747611" cy="247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>
              <a:lnSpc>
                <a:spcPct val="100000"/>
              </a:lnSpc>
              <a:spcBef>
                <a:spcPts val="0"/>
              </a:spcBef>
              <a:buClr>
                <a:srgbClr val="0000FF"/>
              </a:buClr>
              <a:buSzPts val="3200"/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e</a:t>
            </a:r>
            <a:r>
              <a:rPr lang="en-US" sz="2000" dirty="0">
                <a:solidFill>
                  <a:schemeClr val="tx1"/>
                </a:solidFill>
              </a:rPr>
              <a:t>nergy </a:t>
            </a:r>
            <a:r>
              <a:rPr lang="en-US" sz="2000" dirty="0">
                <a:solidFill>
                  <a:schemeClr val="dk1"/>
                </a:solidFill>
              </a:rPr>
              <a:t>that comes from the </a:t>
            </a:r>
            <a:r>
              <a:rPr lang="en-US" sz="2000" dirty="0">
                <a:solidFill>
                  <a:srgbClr val="FF0000"/>
                </a:solidFill>
              </a:rPr>
              <a:t>flow of electricity </a:t>
            </a:r>
            <a:r>
              <a:rPr lang="en-US" sz="2000" dirty="0">
                <a:solidFill>
                  <a:schemeClr val="dk1"/>
                </a:solidFill>
              </a:rPr>
              <a:t>through a conductor.</a:t>
            </a:r>
            <a:endParaRPr sz="2000" dirty="0">
              <a:solidFill>
                <a:schemeClr val="dk1"/>
              </a:solidFill>
            </a:endParaRPr>
          </a:p>
          <a:p>
            <a:pPr marL="257175">
              <a:lnSpc>
                <a:spcPct val="100000"/>
              </a:lnSpc>
              <a:spcBef>
                <a:spcPts val="48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</a:rPr>
              <a:t>Use electricity by:</a:t>
            </a:r>
            <a:endParaRPr sz="2000" dirty="0"/>
          </a:p>
          <a:p>
            <a:pPr marL="257175">
              <a:lnSpc>
                <a:spcPct val="100000"/>
              </a:lnSpc>
              <a:spcBef>
                <a:spcPts val="480"/>
              </a:spcBef>
              <a:buSzPts val="3200"/>
            </a:pPr>
            <a:r>
              <a:rPr lang="en-US" sz="2000" dirty="0">
                <a:solidFill>
                  <a:schemeClr val="dk1"/>
                </a:solidFill>
              </a:rPr>
              <a:t>plugging a cord into an outlet</a:t>
            </a:r>
            <a:endParaRPr sz="2000" dirty="0"/>
          </a:p>
          <a:p>
            <a:pPr marL="257175">
              <a:lnSpc>
                <a:spcPct val="100000"/>
              </a:lnSpc>
              <a:spcBef>
                <a:spcPts val="480"/>
              </a:spcBef>
              <a:buSzPts val="3200"/>
            </a:pPr>
            <a:r>
              <a:rPr lang="en-US" sz="2000" dirty="0">
                <a:solidFill>
                  <a:schemeClr val="dk1"/>
                </a:solidFill>
              </a:rPr>
              <a:t>using a battery</a:t>
            </a:r>
            <a:endParaRPr sz="2000" dirty="0"/>
          </a:p>
          <a:p>
            <a:pPr marL="257175">
              <a:lnSpc>
                <a:spcPct val="100000"/>
              </a:lnSpc>
              <a:spcBef>
                <a:spcPts val="480"/>
              </a:spcBef>
              <a:buSzPts val="3200"/>
            </a:pPr>
            <a:r>
              <a:rPr lang="en-US" sz="2000" dirty="0">
                <a:solidFill>
                  <a:schemeClr val="dk1"/>
                </a:solidFill>
              </a:rPr>
              <a:t>lightning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215" name="Google Shape;215;p7" descr="th?id=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501" y="1904146"/>
            <a:ext cx="1910331" cy="153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 descr="th?id=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444" y="3627435"/>
            <a:ext cx="1493044" cy="102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 descr="th?id=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838" y="300659"/>
            <a:ext cx="1493044" cy="130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 descr="th?id=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2520" y="2939653"/>
            <a:ext cx="2640806" cy="199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 descr="th?id=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83518" y="502017"/>
            <a:ext cx="1443038" cy="1035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Chemical energy</a:t>
            </a:r>
            <a:endParaRPr sz="4400" dirty="0"/>
          </a:p>
        </p:txBody>
      </p:sp>
      <p:sp>
        <p:nvSpPr>
          <p:cNvPr id="225" name="Google Shape;225;p8"/>
          <p:cNvSpPr txBox="1">
            <a:spLocks noGrp="1"/>
          </p:cNvSpPr>
          <p:nvPr>
            <p:ph type="body" idx="1"/>
          </p:nvPr>
        </p:nvSpPr>
        <p:spPr>
          <a:xfrm>
            <a:off x="1485900" y="960256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e</a:t>
            </a:r>
            <a:r>
              <a:rPr lang="en-US" sz="2000" dirty="0">
                <a:solidFill>
                  <a:schemeClr val="dk1"/>
                </a:solidFill>
              </a:rPr>
              <a:t>nergy stored in matter that can be released by chemical reactions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480"/>
              </a:spcBef>
              <a:buSzPts val="3200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257175" indent="-104775">
              <a:spcBef>
                <a:spcPts val="480"/>
              </a:spcBef>
              <a:buSzPts val="3200"/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60000">
            <a:off x="3739029" y="2556561"/>
            <a:ext cx="2006203" cy="144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1771650"/>
            <a:ext cx="2019300" cy="151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 t="6637" b="2632"/>
          <a:stretch/>
        </p:blipFill>
        <p:spPr>
          <a:xfrm>
            <a:off x="1505081" y="1817506"/>
            <a:ext cx="2000250" cy="245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>
            <a:spLocks noGrp="1"/>
          </p:cNvSpPr>
          <p:nvPr>
            <p:ph type="title"/>
          </p:nvPr>
        </p:nvSpPr>
        <p:spPr>
          <a:xfrm>
            <a:off x="1485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dk2"/>
              </a:buClr>
              <a:buSzPts val="4400"/>
            </a:pPr>
            <a:r>
              <a:rPr lang="en-US" sz="4400" dirty="0">
                <a:solidFill>
                  <a:schemeClr val="dk2"/>
                </a:solidFill>
              </a:rPr>
              <a:t>Light energy</a:t>
            </a:r>
            <a:endParaRPr sz="4400" dirty="0"/>
          </a:p>
        </p:txBody>
      </p:sp>
      <p:sp>
        <p:nvSpPr>
          <p:cNvPr id="234" name="Google Shape;234;p9"/>
          <p:cNvSpPr txBox="1">
            <a:spLocks noGrp="1"/>
          </p:cNvSpPr>
          <p:nvPr>
            <p:ph type="body" idx="1"/>
          </p:nvPr>
        </p:nvSpPr>
        <p:spPr>
          <a:xfrm>
            <a:off x="1485900" y="1256553"/>
            <a:ext cx="421419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dk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dk1"/>
                </a:solidFill>
              </a:rPr>
              <a:t>energy that </a:t>
            </a:r>
            <a:endParaRPr sz="2000" dirty="0"/>
          </a:p>
          <a:p>
            <a:pPr indent="-342900">
              <a:lnSpc>
                <a:spcPct val="100000"/>
              </a:lnSpc>
            </a:pPr>
            <a:r>
              <a:rPr lang="en-US" sz="2000" dirty="0">
                <a:solidFill>
                  <a:schemeClr val="dk1"/>
                </a:solidFill>
              </a:rPr>
              <a:t>can be </a:t>
            </a:r>
            <a:r>
              <a:rPr lang="en-US" sz="2000" dirty="0">
                <a:solidFill>
                  <a:srgbClr val="3333FF"/>
                </a:solidFill>
              </a:rPr>
              <a:t>seen</a:t>
            </a:r>
            <a:endParaRPr sz="2000" dirty="0"/>
          </a:p>
          <a:p>
            <a:pPr indent="-342900">
              <a:lnSpc>
                <a:spcPct val="100000"/>
              </a:lnSpc>
            </a:pPr>
            <a:r>
              <a:rPr lang="en-US" sz="2000" dirty="0">
                <a:solidFill>
                  <a:schemeClr val="dk1"/>
                </a:solidFill>
              </a:rPr>
              <a:t>travels in a </a:t>
            </a:r>
            <a:r>
              <a:rPr lang="en-US" sz="2000" dirty="0">
                <a:solidFill>
                  <a:srgbClr val="3333FF"/>
                </a:solidFill>
              </a:rPr>
              <a:t>straight line</a:t>
            </a:r>
            <a:r>
              <a:rPr lang="en-US" sz="2000" dirty="0">
                <a:solidFill>
                  <a:schemeClr val="dk1"/>
                </a:solidFill>
              </a:rPr>
              <a:t>   </a:t>
            </a:r>
            <a:endParaRPr sz="2000" dirty="0"/>
          </a:p>
          <a:p>
            <a:pPr indent="-342900">
              <a:lnSpc>
                <a:spcPct val="100000"/>
              </a:lnSpc>
            </a:pPr>
            <a:r>
              <a:rPr lang="en-US" sz="2000" dirty="0">
                <a:solidFill>
                  <a:schemeClr val="dk1"/>
                </a:solidFill>
              </a:rPr>
              <a:t>move through empty space where there is no air.</a:t>
            </a:r>
            <a:endParaRPr sz="2000" dirty="0"/>
          </a:p>
        </p:txBody>
      </p:sp>
      <p:pic>
        <p:nvPicPr>
          <p:cNvPr id="235" name="Google Shape;235;p9" descr="flashlight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-3480000">
            <a:off x="5629690" y="1234161"/>
            <a:ext cx="2914650" cy="2185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596</Words>
  <Application>Microsoft Office PowerPoint</Application>
  <PresentationFormat>On-screen Show (16:9)</PresentationFormat>
  <Paragraphs>109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Open Sans</vt:lpstr>
      <vt:lpstr>Arial</vt:lpstr>
      <vt:lpstr>Lucida Sans</vt:lpstr>
      <vt:lpstr>Teko</vt:lpstr>
      <vt:lpstr>Book Antiqua</vt:lpstr>
      <vt:lpstr>Simple Light</vt:lpstr>
      <vt:lpstr>PowerPoint Presentation</vt:lpstr>
      <vt:lpstr>PowerPoint Presentation</vt:lpstr>
      <vt:lpstr>Energy</vt:lpstr>
      <vt:lpstr>Potential energy</vt:lpstr>
      <vt:lpstr>Kinetic energy</vt:lpstr>
      <vt:lpstr>Mechanical energy</vt:lpstr>
      <vt:lpstr>Electrical energy</vt:lpstr>
      <vt:lpstr>Chemical energy</vt:lpstr>
      <vt:lpstr>Light energy</vt:lpstr>
      <vt:lpstr>Thermal energy</vt:lpstr>
      <vt:lpstr>Sound energy</vt:lpstr>
      <vt:lpstr> </vt:lpstr>
      <vt:lpstr>Current</vt:lpstr>
      <vt:lpstr>Open circuit (incomplete or broken)</vt:lpstr>
      <vt:lpstr>Closed circuit (complete or working)</vt:lpstr>
      <vt:lpstr>Series circuit</vt:lpstr>
      <vt:lpstr>Parallel circuit</vt:lpstr>
      <vt:lpstr>  </vt:lpstr>
      <vt:lpstr>Light energy</vt:lpstr>
      <vt:lpstr>Medium</vt:lpstr>
      <vt:lpstr>Interaction</vt:lpstr>
      <vt:lpstr>Reflect</vt:lpstr>
      <vt:lpstr>Refract</vt:lpstr>
      <vt:lpstr>Transmit</vt:lpstr>
      <vt:lpstr>Absorb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Parrish</dc:creator>
  <cp:lastModifiedBy>Zain Alexander Iqbal</cp:lastModifiedBy>
  <cp:revision>6</cp:revision>
  <dcterms:modified xsi:type="dcterms:W3CDTF">2022-09-30T16:54:44Z</dcterms:modified>
</cp:coreProperties>
</file>