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 id="2147483660" r:id="rId2"/>
  </p:sldMasterIdLst>
  <p:notesMasterIdLst>
    <p:notesMasterId r:id="rId19"/>
  </p:notesMasterIdLst>
  <p:sldIdLst>
    <p:sldId id="273" r:id="rId3"/>
    <p:sldId id="258" r:id="rId4"/>
    <p:sldId id="270" r:id="rId5"/>
    <p:sldId id="259" r:id="rId6"/>
    <p:sldId id="260" r:id="rId7"/>
    <p:sldId id="261" r:id="rId8"/>
    <p:sldId id="271" r:id="rId9"/>
    <p:sldId id="262" r:id="rId10"/>
    <p:sldId id="263" r:id="rId11"/>
    <p:sldId id="264" r:id="rId12"/>
    <p:sldId id="265" r:id="rId13"/>
    <p:sldId id="266" r:id="rId14"/>
    <p:sldId id="267" r:id="rId15"/>
    <p:sldId id="268" r:id="rId16"/>
    <p:sldId id="269" r:id="rId17"/>
    <p:sldId id="272" r:id="rId18"/>
  </p:sldIdLst>
  <p:sldSz cx="9144000" cy="5143500" type="screen16x9"/>
  <p:notesSz cx="6858000" cy="9144000"/>
  <p:embeddedFontLst>
    <p:embeddedFont>
      <p:font typeface="Open Sans" panose="020B0806030504020204" pitchFamily="34"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62" d="100"/>
          <a:sy n="162" d="100"/>
        </p:scale>
        <p:origin x="144" y="14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font" Target="fonts/font2.fnt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font" Target="fonts/font4.fntdata"/><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3.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808115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279220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652470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920031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674605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254057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18645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440798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670909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262534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00197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532169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632691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50903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776571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30522311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25466655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10019337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29999767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41153596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39887998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256751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7713898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821429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17648070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2418504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3005270383"/>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polymersolutions.com/blog/hydrophilic-polymer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sciencealert.com/this-new-3d-printed-material-mimics-cartilage-to-make-knee-repairs-easier"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ites.google.com/rice.edu/2021-ret-symposium/2021-ret-whiteboard-videos?authuser=0#h.1cw7mfrewuo2"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091BA"/>
        </a:solidFill>
        <a:effectLst/>
      </p:bgPr>
    </p:bg>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mt="37000"/>
          </a:blip>
          <a:srcRect t="4925" b="-5448"/>
          <a:stretch/>
        </p:blipFill>
        <p:spPr>
          <a:xfrm>
            <a:off x="-46375" y="0"/>
            <a:ext cx="9190377" cy="5438551"/>
          </a:xfrm>
          <a:prstGeom prst="rect">
            <a:avLst/>
          </a:prstGeom>
          <a:noFill/>
          <a:ln>
            <a:noFill/>
          </a:ln>
        </p:spPr>
      </p:pic>
      <p:pic>
        <p:nvPicPr>
          <p:cNvPr id="56" name="Google Shape;56;p13"/>
          <p:cNvPicPr preferRelativeResize="0"/>
          <p:nvPr/>
        </p:nvPicPr>
        <p:blipFill>
          <a:blip r:embed="rId4">
            <a:alphaModFix/>
          </a:blip>
          <a:stretch>
            <a:fillRect/>
          </a:stretch>
        </p:blipFill>
        <p:spPr>
          <a:xfrm>
            <a:off x="160536" y="4663675"/>
            <a:ext cx="8822928" cy="402275"/>
          </a:xfrm>
          <a:prstGeom prst="rect">
            <a:avLst/>
          </a:prstGeom>
          <a:noFill/>
          <a:ln>
            <a:noFill/>
          </a:ln>
        </p:spPr>
      </p:pic>
      <p:pic>
        <p:nvPicPr>
          <p:cNvPr id="57" name="Google Shape;57;p13"/>
          <p:cNvPicPr preferRelativeResize="0"/>
          <p:nvPr/>
        </p:nvPicPr>
        <p:blipFill>
          <a:blip r:embed="rId5">
            <a:alphaModFix/>
          </a:blip>
          <a:stretch>
            <a:fillRect/>
          </a:stretch>
        </p:blipFill>
        <p:spPr>
          <a:xfrm>
            <a:off x="484463" y="2670200"/>
            <a:ext cx="8175075" cy="813975"/>
          </a:xfrm>
          <a:prstGeom prst="rect">
            <a:avLst/>
          </a:prstGeom>
          <a:noFill/>
          <a:ln>
            <a:noFill/>
          </a:ln>
        </p:spPr>
      </p:pic>
      <p:sp>
        <p:nvSpPr>
          <p:cNvPr id="58" name="Google Shape;58;p13"/>
          <p:cNvSpPr txBox="1"/>
          <p:nvPr/>
        </p:nvSpPr>
        <p:spPr>
          <a:xfrm>
            <a:off x="862625" y="2877750"/>
            <a:ext cx="7417800" cy="305700"/>
          </a:xfrm>
          <a:prstGeom prst="rect">
            <a:avLst/>
          </a:prstGeom>
          <a:noFill/>
          <a:ln>
            <a:noFill/>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600" b="1" dirty="0">
                <a:solidFill>
                  <a:srgbClr val="FFFFFF"/>
                </a:solidFill>
                <a:latin typeface="Open Sans"/>
                <a:ea typeface="Open Sans"/>
                <a:cs typeface="Open Sans"/>
                <a:sym typeface="Open Sans"/>
              </a:rPr>
              <a:t>The Amazing Hydrogel</a:t>
            </a:r>
            <a:endParaRPr kumimoji="0" lang="en-US" sz="1600" b="1" i="0" u="none" strike="noStrike" kern="0" cap="none" spc="0" normalizeH="0" baseline="0" noProof="0" dirty="0">
              <a:ln>
                <a:noFill/>
              </a:ln>
              <a:solidFill>
                <a:srgbClr val="FFFFFF"/>
              </a:solidFill>
              <a:effectLst/>
              <a:uLnTx/>
              <a:uFillTx/>
              <a:latin typeface="Open Sans"/>
              <a:ea typeface="Open Sans"/>
              <a:cs typeface="Open Sans"/>
              <a:sym typeface="Open Sans"/>
            </a:endParaRPr>
          </a:p>
        </p:txBody>
      </p:sp>
      <p:pic>
        <p:nvPicPr>
          <p:cNvPr id="3" name="Picture 2">
            <a:extLst>
              <a:ext uri="{FF2B5EF4-FFF2-40B4-BE49-F238E27FC236}">
                <a16:creationId xmlns:a16="http://schemas.microsoft.com/office/drawing/2014/main" id="{39008828-EE62-CF4F-5937-064A26FEEC52}"/>
              </a:ext>
            </a:extLst>
          </p:cNvPr>
          <p:cNvPicPr>
            <a:picLocks noChangeAspect="1"/>
          </p:cNvPicPr>
          <p:nvPr/>
        </p:nvPicPr>
        <p:blipFill>
          <a:blip r:embed="rId6"/>
          <a:stretch>
            <a:fillRect/>
          </a:stretch>
        </p:blipFill>
        <p:spPr>
          <a:xfrm>
            <a:off x="275508" y="1527055"/>
            <a:ext cx="8546609" cy="103937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3" name="Title 2">
            <a:extLst>
              <a:ext uri="{FF2B5EF4-FFF2-40B4-BE49-F238E27FC236}">
                <a16:creationId xmlns:a16="http://schemas.microsoft.com/office/drawing/2014/main" id="{6EE0E254-60B5-0C46-8178-B17D72D4CD2F}"/>
              </a:ext>
            </a:extLst>
          </p:cNvPr>
          <p:cNvSpPr>
            <a:spLocks noGrp="1"/>
          </p:cNvSpPr>
          <p:nvPr>
            <p:ph type="title"/>
          </p:nvPr>
        </p:nvSpPr>
        <p:spPr>
          <a:xfrm>
            <a:off x="311700" y="445024"/>
            <a:ext cx="8520600" cy="787941"/>
          </a:xfrm>
        </p:spPr>
        <p:txBody>
          <a:bodyPr/>
          <a:lstStyle/>
          <a:p>
            <a:pPr marL="0" lvl="0" indent="0" algn="l" rtl="0">
              <a:spcBef>
                <a:spcPts val="0"/>
              </a:spcBef>
              <a:spcAft>
                <a:spcPts val="0"/>
              </a:spcAft>
              <a:buNone/>
            </a:pPr>
            <a:r>
              <a:rPr lang="en-US" sz="2800" dirty="0">
                <a:latin typeface="+mn-lt"/>
                <a:ea typeface="Fredoka One"/>
                <a:cs typeface="Fredoka One"/>
                <a:sym typeface="Fredoka One"/>
              </a:rPr>
              <a:t>Alginate-based </a:t>
            </a:r>
            <a:r>
              <a:rPr lang="en-US" dirty="0">
                <a:latin typeface="+mn-lt"/>
                <a:ea typeface="Fredoka One"/>
                <a:cs typeface="Fredoka One"/>
                <a:sym typeface="Fredoka One"/>
              </a:rPr>
              <a:t>h</a:t>
            </a:r>
            <a:r>
              <a:rPr lang="en-US" sz="2800" dirty="0">
                <a:latin typeface="+mn-lt"/>
                <a:ea typeface="Fredoka One"/>
                <a:cs typeface="Fredoka One"/>
                <a:sym typeface="Fredoka One"/>
              </a:rPr>
              <a:t>ydrogels</a:t>
            </a:r>
          </a:p>
        </p:txBody>
      </p:sp>
      <p:pic>
        <p:nvPicPr>
          <p:cNvPr id="2" name="Google Shape;1494;p49">
            <a:extLst>
              <a:ext uri="{FF2B5EF4-FFF2-40B4-BE49-F238E27FC236}">
                <a16:creationId xmlns:a16="http://schemas.microsoft.com/office/drawing/2014/main" id="{4B2593B3-B48A-3DC9-E792-C1F01D200FDE}"/>
              </a:ext>
            </a:extLst>
          </p:cNvPr>
          <p:cNvPicPr preferRelativeResize="0"/>
          <p:nvPr/>
        </p:nvPicPr>
        <p:blipFill>
          <a:blip r:embed="rId3">
            <a:alphaModFix/>
          </a:blip>
          <a:stretch>
            <a:fillRect/>
          </a:stretch>
        </p:blipFill>
        <p:spPr>
          <a:xfrm>
            <a:off x="2702065" y="1232965"/>
            <a:ext cx="3026208" cy="2998289"/>
          </a:xfrm>
          <a:prstGeom prst="rect">
            <a:avLst/>
          </a:prstGeom>
          <a:noFill/>
          <a:ln>
            <a:noFill/>
          </a:ln>
        </p:spPr>
      </p:pic>
    </p:spTree>
    <p:extLst>
      <p:ext uri="{BB962C8B-B14F-4D97-AF65-F5344CB8AC3E}">
        <p14:creationId xmlns:p14="http://schemas.microsoft.com/office/powerpoint/2010/main" val="753574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3" name="Title 2">
            <a:extLst>
              <a:ext uri="{FF2B5EF4-FFF2-40B4-BE49-F238E27FC236}">
                <a16:creationId xmlns:a16="http://schemas.microsoft.com/office/drawing/2014/main" id="{6EE0E254-60B5-0C46-8178-B17D72D4CD2F}"/>
              </a:ext>
            </a:extLst>
          </p:cNvPr>
          <p:cNvSpPr>
            <a:spLocks noGrp="1"/>
          </p:cNvSpPr>
          <p:nvPr>
            <p:ph type="title"/>
          </p:nvPr>
        </p:nvSpPr>
        <p:spPr>
          <a:xfrm>
            <a:off x="199612" y="1783809"/>
            <a:ext cx="8520600" cy="787941"/>
          </a:xfrm>
        </p:spPr>
        <p:txBody>
          <a:bodyPr/>
          <a:lstStyle/>
          <a:p>
            <a:pPr marL="0" lvl="0" indent="0" algn="ctr" rtl="0">
              <a:lnSpc>
                <a:spcPct val="115000"/>
              </a:lnSpc>
              <a:spcBef>
                <a:spcPts val="1200"/>
              </a:spcBef>
              <a:spcAft>
                <a:spcPts val="0"/>
              </a:spcAft>
              <a:buNone/>
            </a:pPr>
            <a:r>
              <a:rPr lang="en-US" sz="2800" dirty="0">
                <a:latin typeface="+mn-lt"/>
                <a:ea typeface="Fredoka One"/>
                <a:cs typeface="Fredoka One"/>
                <a:sym typeface="Fredoka One"/>
              </a:rPr>
              <a:t>Pre-Assessment Worksheet</a:t>
            </a:r>
          </a:p>
        </p:txBody>
      </p:sp>
    </p:spTree>
    <p:extLst>
      <p:ext uri="{BB962C8B-B14F-4D97-AF65-F5344CB8AC3E}">
        <p14:creationId xmlns:p14="http://schemas.microsoft.com/office/powerpoint/2010/main" val="1253058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3" name="Title 2">
            <a:extLst>
              <a:ext uri="{FF2B5EF4-FFF2-40B4-BE49-F238E27FC236}">
                <a16:creationId xmlns:a16="http://schemas.microsoft.com/office/drawing/2014/main" id="{6EE0E254-60B5-0C46-8178-B17D72D4CD2F}"/>
              </a:ext>
            </a:extLst>
          </p:cNvPr>
          <p:cNvSpPr>
            <a:spLocks noGrp="1"/>
          </p:cNvSpPr>
          <p:nvPr>
            <p:ph type="title"/>
          </p:nvPr>
        </p:nvSpPr>
        <p:spPr>
          <a:xfrm>
            <a:off x="311700" y="445024"/>
            <a:ext cx="8520600" cy="787941"/>
          </a:xfrm>
        </p:spPr>
        <p:txBody>
          <a:bodyPr/>
          <a:lstStyle/>
          <a:p>
            <a:pPr marL="0" lvl="0" indent="0" algn="l" rtl="0">
              <a:lnSpc>
                <a:spcPct val="115000"/>
              </a:lnSpc>
              <a:spcBef>
                <a:spcPts val="1200"/>
              </a:spcBef>
              <a:spcAft>
                <a:spcPts val="0"/>
              </a:spcAft>
              <a:buNone/>
            </a:pPr>
            <a:r>
              <a:rPr lang="en-US" sz="2800" dirty="0">
                <a:latin typeface="+mn-lt"/>
                <a:ea typeface="Fredoka One"/>
                <a:cs typeface="Fredoka One"/>
                <a:sym typeface="Fredoka One"/>
              </a:rPr>
              <a:t>Hydrogel Activity</a:t>
            </a:r>
          </a:p>
        </p:txBody>
      </p:sp>
      <p:sp>
        <p:nvSpPr>
          <p:cNvPr id="4" name="TextBox 3">
            <a:extLst>
              <a:ext uri="{FF2B5EF4-FFF2-40B4-BE49-F238E27FC236}">
                <a16:creationId xmlns:a16="http://schemas.microsoft.com/office/drawing/2014/main" id="{3A110E97-C237-1053-50BA-DBD73E0B4749}"/>
              </a:ext>
            </a:extLst>
          </p:cNvPr>
          <p:cNvSpPr txBox="1"/>
          <p:nvPr/>
        </p:nvSpPr>
        <p:spPr>
          <a:xfrm>
            <a:off x="311700" y="1463040"/>
            <a:ext cx="8166469" cy="1955087"/>
          </a:xfrm>
          <a:prstGeom prst="rect">
            <a:avLst/>
          </a:prstGeom>
          <a:noFill/>
        </p:spPr>
        <p:txBody>
          <a:bodyPr wrap="square" rtlCol="0">
            <a:spAutoFit/>
          </a:bodyPr>
          <a:lstStyle/>
          <a:p>
            <a:pPr marL="0" lvl="0" indent="0" algn="l" rtl="0">
              <a:spcBef>
                <a:spcPts val="0"/>
              </a:spcBef>
              <a:spcAft>
                <a:spcPts val="0"/>
              </a:spcAft>
              <a:buNone/>
            </a:pPr>
            <a:r>
              <a:rPr lang="en-US" sz="2000" dirty="0">
                <a:latin typeface="+mn-lt"/>
                <a:ea typeface="Fredoka One"/>
                <a:cs typeface="Fredoka One"/>
                <a:sym typeface="Fredoka One"/>
              </a:rPr>
              <a:t>Hydrogel preparation: 20 minutes</a:t>
            </a:r>
          </a:p>
          <a:p>
            <a:pPr marL="0" lvl="0" indent="0" algn="l" rtl="0">
              <a:spcBef>
                <a:spcPts val="0"/>
              </a:spcBef>
              <a:spcAft>
                <a:spcPts val="0"/>
              </a:spcAft>
              <a:buNone/>
            </a:pPr>
            <a:endParaRPr lang="en-US" sz="2000" dirty="0">
              <a:latin typeface="+mn-lt"/>
              <a:ea typeface="Fredoka One"/>
              <a:cs typeface="Fredoka One"/>
              <a:sym typeface="Fredoka One"/>
            </a:endParaRPr>
          </a:p>
          <a:p>
            <a:pPr marL="0" lvl="0" indent="0" algn="l" rtl="0">
              <a:spcBef>
                <a:spcPts val="0"/>
              </a:spcBef>
              <a:spcAft>
                <a:spcPts val="0"/>
              </a:spcAft>
              <a:buNone/>
            </a:pPr>
            <a:r>
              <a:rPr lang="en-US" sz="2000" b="1" dirty="0">
                <a:latin typeface="+mn-lt"/>
                <a:ea typeface="Fredoka One"/>
                <a:cs typeface="Fredoka One"/>
                <a:sym typeface="Fredoka One"/>
              </a:rPr>
              <a:t>Solutions:</a:t>
            </a:r>
            <a:endParaRPr lang="en-US" sz="1800" b="1" dirty="0">
              <a:latin typeface="+mn-lt"/>
              <a:ea typeface="Fredoka One"/>
              <a:cs typeface="Fredoka One"/>
              <a:sym typeface="Fredoka One"/>
            </a:endParaRPr>
          </a:p>
          <a:p>
            <a:pPr marL="342900" lvl="0" indent="-342900" algn="l" rtl="0">
              <a:spcBef>
                <a:spcPts val="0"/>
              </a:spcBef>
              <a:spcAft>
                <a:spcPts val="0"/>
              </a:spcAft>
              <a:buFont typeface="Arial" panose="020B0604020202020204" pitchFamily="34" charset="0"/>
              <a:buChar char="•"/>
            </a:pPr>
            <a:r>
              <a:rPr lang="en-US" sz="2000" dirty="0">
                <a:latin typeface="+mn-lt"/>
                <a:ea typeface="Fredoka One"/>
                <a:cs typeface="Fredoka One"/>
                <a:sym typeface="Fredoka One"/>
              </a:rPr>
              <a:t>Sodium alginate (SA) solution in distilled water a 1% w/v concentration </a:t>
            </a:r>
          </a:p>
          <a:p>
            <a:pPr marL="342900" lvl="0" indent="-342900" algn="l" rtl="0">
              <a:lnSpc>
                <a:spcPct val="115000"/>
              </a:lnSpc>
              <a:spcBef>
                <a:spcPts val="0"/>
              </a:spcBef>
              <a:spcAft>
                <a:spcPts val="0"/>
              </a:spcAft>
              <a:buFont typeface="Arial" panose="020B0604020202020204" pitchFamily="34" charset="0"/>
              <a:buChar char="•"/>
            </a:pPr>
            <a:r>
              <a:rPr lang="en-US" sz="2000" dirty="0">
                <a:latin typeface="+mn-lt"/>
                <a:ea typeface="Fredoka One"/>
                <a:cs typeface="Fredoka One"/>
                <a:sym typeface="Fredoka One"/>
              </a:rPr>
              <a:t>Calcium chloride 0.1M, 0.05M and 0.02M </a:t>
            </a:r>
            <a:endParaRPr lang="en-US" sz="2400" dirty="0">
              <a:latin typeface="+mn-lt"/>
              <a:ea typeface="Fredoka One"/>
              <a:cs typeface="Fredoka One"/>
              <a:sym typeface="Fredoka One"/>
            </a:endParaRPr>
          </a:p>
        </p:txBody>
      </p:sp>
    </p:spTree>
    <p:extLst>
      <p:ext uri="{BB962C8B-B14F-4D97-AF65-F5344CB8AC3E}">
        <p14:creationId xmlns:p14="http://schemas.microsoft.com/office/powerpoint/2010/main" val="1153013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3" name="Title 2">
            <a:extLst>
              <a:ext uri="{FF2B5EF4-FFF2-40B4-BE49-F238E27FC236}">
                <a16:creationId xmlns:a16="http://schemas.microsoft.com/office/drawing/2014/main" id="{6EE0E254-60B5-0C46-8178-B17D72D4CD2F}"/>
              </a:ext>
            </a:extLst>
          </p:cNvPr>
          <p:cNvSpPr>
            <a:spLocks noGrp="1"/>
          </p:cNvSpPr>
          <p:nvPr>
            <p:ph type="title"/>
          </p:nvPr>
        </p:nvSpPr>
        <p:spPr>
          <a:xfrm>
            <a:off x="311700" y="445024"/>
            <a:ext cx="8520600" cy="787941"/>
          </a:xfrm>
        </p:spPr>
        <p:txBody>
          <a:bodyPr/>
          <a:lstStyle/>
          <a:p>
            <a:pPr marL="0" lvl="0" indent="0" algn="l" rtl="0">
              <a:lnSpc>
                <a:spcPct val="115000"/>
              </a:lnSpc>
              <a:spcBef>
                <a:spcPts val="1200"/>
              </a:spcBef>
              <a:spcAft>
                <a:spcPts val="0"/>
              </a:spcAft>
              <a:buNone/>
            </a:pPr>
            <a:r>
              <a:rPr lang="en-US" sz="2800" dirty="0">
                <a:latin typeface="+mn-lt"/>
                <a:ea typeface="Fredoka One"/>
                <a:cs typeface="Fredoka One"/>
                <a:sym typeface="Fredoka One"/>
              </a:rPr>
              <a:t>Activity (20 minutes)</a:t>
            </a:r>
          </a:p>
        </p:txBody>
      </p:sp>
      <p:sp>
        <p:nvSpPr>
          <p:cNvPr id="4" name="TextBox 3">
            <a:extLst>
              <a:ext uri="{FF2B5EF4-FFF2-40B4-BE49-F238E27FC236}">
                <a16:creationId xmlns:a16="http://schemas.microsoft.com/office/drawing/2014/main" id="{3A110E97-C237-1053-50BA-DBD73E0B4749}"/>
              </a:ext>
            </a:extLst>
          </p:cNvPr>
          <p:cNvSpPr txBox="1"/>
          <p:nvPr/>
        </p:nvSpPr>
        <p:spPr>
          <a:xfrm>
            <a:off x="311700" y="1463040"/>
            <a:ext cx="8166469" cy="707886"/>
          </a:xfrm>
          <a:prstGeom prst="rect">
            <a:avLst/>
          </a:prstGeom>
          <a:noFill/>
        </p:spPr>
        <p:txBody>
          <a:bodyPr wrap="square" rtlCol="0">
            <a:spAutoFit/>
          </a:bodyPr>
          <a:lstStyle/>
          <a:p>
            <a:pPr marL="0" lvl="0" indent="0" algn="l" rtl="0">
              <a:spcBef>
                <a:spcPts val="1000"/>
              </a:spcBef>
              <a:spcAft>
                <a:spcPts val="0"/>
              </a:spcAft>
              <a:buNone/>
            </a:pPr>
            <a:r>
              <a:rPr lang="en-US" sz="2000" dirty="0">
                <a:latin typeface="+mn-lt"/>
                <a:ea typeface="Fredoka One"/>
                <a:cs typeface="Fredoka One"/>
                <a:sym typeface="Fredoka One"/>
              </a:rPr>
              <a:t>Follow the Activity Worksheet for crosslinking the alginate solution with calcium chloride solutions</a:t>
            </a:r>
            <a:r>
              <a:rPr lang="en-US" sz="1300" dirty="0">
                <a:latin typeface="+mn-lt"/>
                <a:ea typeface="Calibri"/>
                <a:cs typeface="Calibri"/>
                <a:sym typeface="Calibri"/>
              </a:rPr>
              <a:t> </a:t>
            </a:r>
            <a:r>
              <a:rPr lang="en-US" sz="2000" dirty="0">
                <a:latin typeface="+mn-lt"/>
                <a:ea typeface="Fredoka One"/>
                <a:cs typeface="Fredoka One"/>
                <a:sym typeface="Fredoka One"/>
              </a:rPr>
              <a:t>and then answer the questions.</a:t>
            </a:r>
          </a:p>
        </p:txBody>
      </p:sp>
      <p:pic>
        <p:nvPicPr>
          <p:cNvPr id="2" name="Google Shape;1510;p52">
            <a:extLst>
              <a:ext uri="{FF2B5EF4-FFF2-40B4-BE49-F238E27FC236}">
                <a16:creationId xmlns:a16="http://schemas.microsoft.com/office/drawing/2014/main" id="{B23F2DF9-8576-0627-F51D-6018933DF699}"/>
              </a:ext>
            </a:extLst>
          </p:cNvPr>
          <p:cNvPicPr preferRelativeResize="0"/>
          <p:nvPr/>
        </p:nvPicPr>
        <p:blipFill>
          <a:blip r:embed="rId3">
            <a:alphaModFix/>
          </a:blip>
          <a:stretch>
            <a:fillRect/>
          </a:stretch>
        </p:blipFill>
        <p:spPr>
          <a:xfrm>
            <a:off x="2508513" y="2448600"/>
            <a:ext cx="3705225" cy="1200150"/>
          </a:xfrm>
          <a:prstGeom prst="rect">
            <a:avLst/>
          </a:prstGeom>
          <a:noFill/>
          <a:ln>
            <a:noFill/>
          </a:ln>
        </p:spPr>
      </p:pic>
    </p:spTree>
    <p:extLst>
      <p:ext uri="{BB962C8B-B14F-4D97-AF65-F5344CB8AC3E}">
        <p14:creationId xmlns:p14="http://schemas.microsoft.com/office/powerpoint/2010/main" val="3060730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3" name="Title 2">
            <a:extLst>
              <a:ext uri="{FF2B5EF4-FFF2-40B4-BE49-F238E27FC236}">
                <a16:creationId xmlns:a16="http://schemas.microsoft.com/office/drawing/2014/main" id="{6EE0E254-60B5-0C46-8178-B17D72D4CD2F}"/>
              </a:ext>
            </a:extLst>
          </p:cNvPr>
          <p:cNvSpPr>
            <a:spLocks noGrp="1"/>
          </p:cNvSpPr>
          <p:nvPr>
            <p:ph type="title"/>
          </p:nvPr>
        </p:nvSpPr>
        <p:spPr>
          <a:xfrm>
            <a:off x="311700" y="445024"/>
            <a:ext cx="8520600" cy="787941"/>
          </a:xfrm>
        </p:spPr>
        <p:txBody>
          <a:bodyPr/>
          <a:lstStyle/>
          <a:p>
            <a:pPr marL="0" lvl="0" indent="0" algn="l" rtl="0">
              <a:lnSpc>
                <a:spcPct val="115000"/>
              </a:lnSpc>
              <a:spcBef>
                <a:spcPts val="1200"/>
              </a:spcBef>
              <a:spcAft>
                <a:spcPts val="0"/>
              </a:spcAft>
              <a:buNone/>
            </a:pPr>
            <a:r>
              <a:rPr lang="en-US" sz="2800" dirty="0">
                <a:latin typeface="+mn-lt"/>
                <a:ea typeface="Fredoka One"/>
                <a:cs typeface="Fredoka One"/>
                <a:sym typeface="Fredoka One"/>
              </a:rPr>
              <a:t>Wrap Up (15 minutes)</a:t>
            </a:r>
          </a:p>
        </p:txBody>
      </p:sp>
      <p:sp>
        <p:nvSpPr>
          <p:cNvPr id="4" name="TextBox 3">
            <a:extLst>
              <a:ext uri="{FF2B5EF4-FFF2-40B4-BE49-F238E27FC236}">
                <a16:creationId xmlns:a16="http://schemas.microsoft.com/office/drawing/2014/main" id="{3A110E97-C237-1053-50BA-DBD73E0B4749}"/>
              </a:ext>
            </a:extLst>
          </p:cNvPr>
          <p:cNvSpPr txBox="1"/>
          <p:nvPr/>
        </p:nvSpPr>
        <p:spPr>
          <a:xfrm>
            <a:off x="311700" y="1463040"/>
            <a:ext cx="8166469" cy="1631216"/>
          </a:xfrm>
          <a:prstGeom prst="rect">
            <a:avLst/>
          </a:prstGeom>
          <a:noFill/>
        </p:spPr>
        <p:txBody>
          <a:bodyPr wrap="square" rtlCol="0">
            <a:spAutoFit/>
          </a:bodyPr>
          <a:lstStyle/>
          <a:p>
            <a:pPr marL="342900" lvl="0" indent="-342900" algn="l" rtl="0">
              <a:spcBef>
                <a:spcPts val="0"/>
              </a:spcBef>
              <a:spcAft>
                <a:spcPts val="0"/>
              </a:spcAft>
              <a:buFont typeface="Arial" panose="020B0604020202020204" pitchFamily="34" charset="0"/>
              <a:buChar char="•"/>
            </a:pPr>
            <a:r>
              <a:rPr lang="en-US" sz="2000" dirty="0">
                <a:latin typeface="+mn-lt"/>
                <a:ea typeface="Fredoka One"/>
                <a:cs typeface="Fredoka One"/>
                <a:sym typeface="Fredoka One"/>
              </a:rPr>
              <a:t>Post-Assessment Worksheet</a:t>
            </a:r>
          </a:p>
          <a:p>
            <a:pPr marL="342900" lvl="0" indent="-342900" algn="l" rtl="0">
              <a:spcBef>
                <a:spcPts val="0"/>
              </a:spcBef>
              <a:spcAft>
                <a:spcPts val="0"/>
              </a:spcAft>
              <a:buFont typeface="Arial" panose="020B0604020202020204" pitchFamily="34" charset="0"/>
              <a:buChar char="•"/>
            </a:pPr>
            <a:endParaRPr lang="en-US" sz="2000" dirty="0">
              <a:latin typeface="+mn-lt"/>
              <a:ea typeface="Fredoka One"/>
              <a:cs typeface="Fredoka One"/>
              <a:sym typeface="Fredoka One"/>
            </a:endParaRPr>
          </a:p>
          <a:p>
            <a:pPr marL="342900" lvl="0" indent="-342900" algn="l" rtl="0">
              <a:spcBef>
                <a:spcPts val="0"/>
              </a:spcBef>
              <a:spcAft>
                <a:spcPts val="0"/>
              </a:spcAft>
              <a:buFont typeface="Arial" panose="020B0604020202020204" pitchFamily="34" charset="0"/>
              <a:buChar char="•"/>
            </a:pPr>
            <a:r>
              <a:rPr lang="en-US" sz="2000" dirty="0">
                <a:latin typeface="+mn-lt"/>
                <a:ea typeface="Fredoka One"/>
                <a:cs typeface="Fredoka One"/>
                <a:sym typeface="Fredoka One"/>
              </a:rPr>
              <a:t>Recap and discussion led by teacher</a:t>
            </a:r>
          </a:p>
          <a:p>
            <a:pPr marL="342900" lvl="0" indent="-342900" algn="l" rtl="0">
              <a:spcBef>
                <a:spcPts val="0"/>
              </a:spcBef>
              <a:spcAft>
                <a:spcPts val="0"/>
              </a:spcAft>
              <a:buFont typeface="Arial" panose="020B0604020202020204" pitchFamily="34" charset="0"/>
              <a:buChar char="•"/>
            </a:pPr>
            <a:endParaRPr lang="en-US" sz="2000" dirty="0">
              <a:latin typeface="+mn-lt"/>
              <a:ea typeface="Fredoka One"/>
              <a:cs typeface="Fredoka One"/>
              <a:sym typeface="Fredoka One"/>
            </a:endParaRPr>
          </a:p>
          <a:p>
            <a:pPr marL="342900" lvl="0" indent="-342900" algn="l" rtl="0">
              <a:spcBef>
                <a:spcPts val="0"/>
              </a:spcBef>
              <a:spcAft>
                <a:spcPts val="0"/>
              </a:spcAft>
              <a:buFont typeface="Arial" panose="020B0604020202020204" pitchFamily="34" charset="0"/>
              <a:buChar char="•"/>
            </a:pPr>
            <a:r>
              <a:rPr lang="en-US" sz="2000" dirty="0">
                <a:latin typeface="+mn-lt"/>
                <a:ea typeface="Fredoka One"/>
                <a:cs typeface="Fredoka One"/>
                <a:sym typeface="Fredoka One"/>
              </a:rPr>
              <a:t>Reflection</a:t>
            </a:r>
          </a:p>
        </p:txBody>
      </p:sp>
    </p:spTree>
    <p:extLst>
      <p:ext uri="{BB962C8B-B14F-4D97-AF65-F5344CB8AC3E}">
        <p14:creationId xmlns:p14="http://schemas.microsoft.com/office/powerpoint/2010/main" val="1412125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3" name="Title 2">
            <a:extLst>
              <a:ext uri="{FF2B5EF4-FFF2-40B4-BE49-F238E27FC236}">
                <a16:creationId xmlns:a16="http://schemas.microsoft.com/office/drawing/2014/main" id="{6EE0E254-60B5-0C46-8178-B17D72D4CD2F}"/>
              </a:ext>
            </a:extLst>
          </p:cNvPr>
          <p:cNvSpPr>
            <a:spLocks noGrp="1"/>
          </p:cNvSpPr>
          <p:nvPr>
            <p:ph type="title"/>
          </p:nvPr>
        </p:nvSpPr>
        <p:spPr>
          <a:xfrm>
            <a:off x="311700" y="445024"/>
            <a:ext cx="8520600" cy="787941"/>
          </a:xfrm>
        </p:spPr>
        <p:txBody>
          <a:bodyPr/>
          <a:lstStyle/>
          <a:p>
            <a:pPr marL="0" lvl="0" indent="0" algn="l" rtl="0">
              <a:spcBef>
                <a:spcPts val="0"/>
              </a:spcBef>
              <a:spcAft>
                <a:spcPts val="0"/>
              </a:spcAft>
              <a:buNone/>
            </a:pPr>
            <a:r>
              <a:rPr lang="en-US" sz="2800" dirty="0">
                <a:solidFill>
                  <a:schemeClr val="tx1"/>
                </a:solidFill>
                <a:latin typeface="+mn-lt"/>
                <a:ea typeface="Fredoka One"/>
                <a:cs typeface="Fredoka One"/>
                <a:sym typeface="Fredoka One"/>
              </a:rPr>
              <a:t>Recap and discussion</a:t>
            </a:r>
          </a:p>
        </p:txBody>
      </p:sp>
      <p:sp>
        <p:nvSpPr>
          <p:cNvPr id="4" name="TextBox 3">
            <a:extLst>
              <a:ext uri="{FF2B5EF4-FFF2-40B4-BE49-F238E27FC236}">
                <a16:creationId xmlns:a16="http://schemas.microsoft.com/office/drawing/2014/main" id="{3A110E97-C237-1053-50BA-DBD73E0B4749}"/>
              </a:ext>
            </a:extLst>
          </p:cNvPr>
          <p:cNvSpPr txBox="1"/>
          <p:nvPr/>
        </p:nvSpPr>
        <p:spPr>
          <a:xfrm>
            <a:off x="311700" y="1463040"/>
            <a:ext cx="8166469" cy="1631216"/>
          </a:xfrm>
          <a:prstGeom prst="rect">
            <a:avLst/>
          </a:prstGeom>
          <a:noFill/>
        </p:spPr>
        <p:txBody>
          <a:bodyPr wrap="square" rtlCol="0">
            <a:spAutoFit/>
          </a:bodyPr>
          <a:lstStyle/>
          <a:p>
            <a:pPr marL="342900" lvl="0" indent="-342900" algn="l" rtl="0">
              <a:spcBef>
                <a:spcPts val="0"/>
              </a:spcBef>
              <a:spcAft>
                <a:spcPts val="0"/>
              </a:spcAft>
              <a:buFont typeface="Arial" panose="020B0604020202020204" pitchFamily="34" charset="0"/>
              <a:buChar char="•"/>
            </a:pPr>
            <a:r>
              <a:rPr lang="en-US" sz="2000" dirty="0">
                <a:latin typeface="+mn-lt"/>
                <a:ea typeface="Fredoka One"/>
                <a:cs typeface="Fredoka One"/>
                <a:sym typeface="Fredoka One"/>
              </a:rPr>
              <a:t>What is a hydrogel?</a:t>
            </a:r>
          </a:p>
          <a:p>
            <a:pPr marL="342900" lvl="0" indent="-342900" algn="l" rtl="0">
              <a:spcBef>
                <a:spcPts val="0"/>
              </a:spcBef>
              <a:spcAft>
                <a:spcPts val="0"/>
              </a:spcAft>
              <a:buFont typeface="Arial" panose="020B0604020202020204" pitchFamily="34" charset="0"/>
              <a:buChar char="•"/>
            </a:pPr>
            <a:endParaRPr lang="en-US" sz="2000" dirty="0">
              <a:latin typeface="+mn-lt"/>
              <a:ea typeface="Fredoka One"/>
              <a:cs typeface="Fredoka One"/>
              <a:sym typeface="Fredoka One"/>
            </a:endParaRPr>
          </a:p>
          <a:p>
            <a:pPr marL="342900" lvl="0" indent="-342900" algn="l" rtl="0">
              <a:spcBef>
                <a:spcPts val="0"/>
              </a:spcBef>
              <a:spcAft>
                <a:spcPts val="0"/>
              </a:spcAft>
              <a:buFont typeface="Arial" panose="020B0604020202020204" pitchFamily="34" charset="0"/>
              <a:buChar char="•"/>
            </a:pPr>
            <a:r>
              <a:rPr lang="en-US" sz="2000" dirty="0">
                <a:latin typeface="+mn-lt"/>
                <a:ea typeface="Fredoka One"/>
                <a:cs typeface="Fredoka One"/>
                <a:sym typeface="Fredoka One"/>
              </a:rPr>
              <a:t>What happens during ionic crosslinking?</a:t>
            </a:r>
          </a:p>
          <a:p>
            <a:pPr marL="342900" lvl="0" indent="-342900" algn="l" rtl="0">
              <a:spcBef>
                <a:spcPts val="0"/>
              </a:spcBef>
              <a:spcAft>
                <a:spcPts val="0"/>
              </a:spcAft>
              <a:buFont typeface="Arial" panose="020B0604020202020204" pitchFamily="34" charset="0"/>
              <a:buChar char="•"/>
            </a:pPr>
            <a:endParaRPr lang="en-US" sz="2000" dirty="0">
              <a:latin typeface="+mn-lt"/>
              <a:ea typeface="Fredoka One"/>
              <a:cs typeface="Fredoka One"/>
              <a:sym typeface="Fredoka One"/>
            </a:endParaRPr>
          </a:p>
          <a:p>
            <a:pPr marL="342900" lvl="0" indent="-342900" algn="l" rtl="0">
              <a:spcBef>
                <a:spcPts val="0"/>
              </a:spcBef>
              <a:spcAft>
                <a:spcPts val="0"/>
              </a:spcAft>
              <a:buFont typeface="Arial" panose="020B0604020202020204" pitchFamily="34" charset="0"/>
              <a:buChar char="•"/>
            </a:pPr>
            <a:r>
              <a:rPr lang="en-US" sz="2000" dirty="0">
                <a:latin typeface="+mn-lt"/>
                <a:ea typeface="Fredoka One"/>
                <a:cs typeface="Fredoka One"/>
                <a:sym typeface="Fredoka One"/>
              </a:rPr>
              <a:t>What do you think about uses of hydrogels?</a:t>
            </a:r>
          </a:p>
        </p:txBody>
      </p:sp>
    </p:spTree>
    <p:extLst>
      <p:ext uri="{BB962C8B-B14F-4D97-AF65-F5344CB8AC3E}">
        <p14:creationId xmlns:p14="http://schemas.microsoft.com/office/powerpoint/2010/main" val="41224510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3" name="Title 2">
            <a:extLst>
              <a:ext uri="{FF2B5EF4-FFF2-40B4-BE49-F238E27FC236}">
                <a16:creationId xmlns:a16="http://schemas.microsoft.com/office/drawing/2014/main" id="{6EE0E254-60B5-0C46-8178-B17D72D4CD2F}"/>
              </a:ext>
            </a:extLst>
          </p:cNvPr>
          <p:cNvSpPr>
            <a:spLocks noGrp="1"/>
          </p:cNvSpPr>
          <p:nvPr>
            <p:ph type="title"/>
          </p:nvPr>
        </p:nvSpPr>
        <p:spPr>
          <a:xfrm>
            <a:off x="311700" y="445024"/>
            <a:ext cx="8520600" cy="787941"/>
          </a:xfrm>
        </p:spPr>
        <p:txBody>
          <a:bodyPr/>
          <a:lstStyle/>
          <a:p>
            <a:pPr marL="0" lvl="0" indent="0" algn="l" rtl="0">
              <a:spcBef>
                <a:spcPts val="0"/>
              </a:spcBef>
              <a:spcAft>
                <a:spcPts val="0"/>
              </a:spcAft>
              <a:buNone/>
            </a:pPr>
            <a:r>
              <a:rPr lang="en-US" sz="2800" dirty="0">
                <a:solidFill>
                  <a:schemeClr val="tx1"/>
                </a:solidFill>
                <a:latin typeface="+mn-lt"/>
                <a:ea typeface="Fredoka One"/>
                <a:cs typeface="Fredoka One"/>
                <a:sym typeface="Fredoka One"/>
              </a:rPr>
              <a:t>Reflection</a:t>
            </a:r>
          </a:p>
        </p:txBody>
      </p:sp>
      <p:sp>
        <p:nvSpPr>
          <p:cNvPr id="4" name="TextBox 3">
            <a:extLst>
              <a:ext uri="{FF2B5EF4-FFF2-40B4-BE49-F238E27FC236}">
                <a16:creationId xmlns:a16="http://schemas.microsoft.com/office/drawing/2014/main" id="{3A110E97-C237-1053-50BA-DBD73E0B4749}"/>
              </a:ext>
            </a:extLst>
          </p:cNvPr>
          <p:cNvSpPr txBox="1"/>
          <p:nvPr/>
        </p:nvSpPr>
        <p:spPr>
          <a:xfrm>
            <a:off x="311700" y="1463040"/>
            <a:ext cx="8166469" cy="1631216"/>
          </a:xfrm>
          <a:prstGeom prst="rect">
            <a:avLst/>
          </a:prstGeom>
          <a:noFill/>
        </p:spPr>
        <p:txBody>
          <a:bodyPr wrap="square" rtlCol="0">
            <a:spAutoFit/>
          </a:bodyPr>
          <a:lstStyle/>
          <a:p>
            <a:pPr marL="457200" lvl="0" indent="-457200" algn="l" rtl="0">
              <a:spcBef>
                <a:spcPts val="0"/>
              </a:spcBef>
              <a:spcAft>
                <a:spcPts val="0"/>
              </a:spcAft>
              <a:buFont typeface="+mj-lt"/>
              <a:buAutoNum type="arabicPeriod"/>
            </a:pPr>
            <a:r>
              <a:rPr lang="en-US" sz="2000" dirty="0">
                <a:latin typeface="+mn-lt"/>
                <a:ea typeface="Fredoka One"/>
                <a:cs typeface="Fredoka One"/>
                <a:sym typeface="Fredoka One"/>
              </a:rPr>
              <a:t>What did you learn today?</a:t>
            </a:r>
          </a:p>
          <a:p>
            <a:pPr marL="457200" lvl="0" indent="-457200" algn="l" rtl="0">
              <a:spcBef>
                <a:spcPts val="0"/>
              </a:spcBef>
              <a:spcAft>
                <a:spcPts val="0"/>
              </a:spcAft>
              <a:buFont typeface="+mj-lt"/>
              <a:buAutoNum type="arabicPeriod"/>
            </a:pPr>
            <a:endParaRPr lang="en-US" sz="2000" dirty="0">
              <a:latin typeface="+mn-lt"/>
              <a:ea typeface="Fredoka One"/>
              <a:cs typeface="Fredoka One"/>
              <a:sym typeface="Fredoka One"/>
            </a:endParaRPr>
          </a:p>
          <a:p>
            <a:pPr marL="457200" lvl="0" indent="-457200" algn="l" rtl="0">
              <a:spcBef>
                <a:spcPts val="0"/>
              </a:spcBef>
              <a:spcAft>
                <a:spcPts val="0"/>
              </a:spcAft>
              <a:buFont typeface="+mj-lt"/>
              <a:buAutoNum type="arabicPeriod"/>
            </a:pPr>
            <a:r>
              <a:rPr lang="en-US" sz="2000" dirty="0">
                <a:latin typeface="+mn-lt"/>
                <a:ea typeface="Fredoka One"/>
                <a:cs typeface="Fredoka One"/>
                <a:sym typeface="Fredoka One"/>
              </a:rPr>
              <a:t>What was difficult?</a:t>
            </a:r>
          </a:p>
          <a:p>
            <a:pPr marL="457200" lvl="0" indent="-457200" algn="l" rtl="0">
              <a:spcBef>
                <a:spcPts val="0"/>
              </a:spcBef>
              <a:spcAft>
                <a:spcPts val="0"/>
              </a:spcAft>
              <a:buFont typeface="+mj-lt"/>
              <a:buAutoNum type="arabicPeriod"/>
            </a:pPr>
            <a:endParaRPr lang="en-US" sz="2000" dirty="0">
              <a:latin typeface="+mn-lt"/>
              <a:ea typeface="Fredoka One"/>
              <a:cs typeface="Fredoka One"/>
              <a:sym typeface="Fredoka One"/>
            </a:endParaRPr>
          </a:p>
          <a:p>
            <a:pPr marL="457200" lvl="0" indent="-457200" algn="l" rtl="0">
              <a:spcBef>
                <a:spcPts val="0"/>
              </a:spcBef>
              <a:spcAft>
                <a:spcPts val="0"/>
              </a:spcAft>
              <a:buFont typeface="+mj-lt"/>
              <a:buAutoNum type="arabicPeriod"/>
            </a:pPr>
            <a:r>
              <a:rPr lang="en-US" sz="2000" dirty="0">
                <a:latin typeface="+mn-lt"/>
                <a:ea typeface="Fredoka One"/>
                <a:cs typeface="Fredoka One"/>
                <a:sym typeface="Fredoka One"/>
              </a:rPr>
              <a:t>What could you have done differently?</a:t>
            </a:r>
            <a:endParaRPr lang="en-US" sz="1600" dirty="0">
              <a:latin typeface="+mn-lt"/>
              <a:ea typeface="Fredoka One"/>
              <a:cs typeface="Fredoka One"/>
              <a:sym typeface="Fredoka One"/>
            </a:endParaRPr>
          </a:p>
        </p:txBody>
      </p:sp>
    </p:spTree>
    <p:extLst>
      <p:ext uri="{BB962C8B-B14F-4D97-AF65-F5344CB8AC3E}">
        <p14:creationId xmlns:p14="http://schemas.microsoft.com/office/powerpoint/2010/main" val="2391862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3" name="Title 2">
            <a:extLst>
              <a:ext uri="{FF2B5EF4-FFF2-40B4-BE49-F238E27FC236}">
                <a16:creationId xmlns:a16="http://schemas.microsoft.com/office/drawing/2014/main" id="{6EE0E254-60B5-0C46-8178-B17D72D4CD2F}"/>
              </a:ext>
            </a:extLst>
          </p:cNvPr>
          <p:cNvSpPr>
            <a:spLocks noGrp="1"/>
          </p:cNvSpPr>
          <p:nvPr>
            <p:ph type="title"/>
          </p:nvPr>
        </p:nvSpPr>
        <p:spPr/>
        <p:txBody>
          <a:bodyPr/>
          <a:lstStyle/>
          <a:p>
            <a:r>
              <a:rPr lang="en-US" sz="2800" dirty="0">
                <a:latin typeface="+mn-lt"/>
                <a:ea typeface="Fredoka One"/>
                <a:cs typeface="Fredoka One"/>
                <a:sym typeface="Fredoka One"/>
              </a:rPr>
              <a:t>Outline</a:t>
            </a:r>
            <a:endParaRPr lang="en-US" dirty="0">
              <a:latin typeface="+mn-lt"/>
            </a:endParaRPr>
          </a:p>
        </p:txBody>
      </p:sp>
      <p:sp>
        <p:nvSpPr>
          <p:cNvPr id="4" name="TextBox 3">
            <a:extLst>
              <a:ext uri="{FF2B5EF4-FFF2-40B4-BE49-F238E27FC236}">
                <a16:creationId xmlns:a16="http://schemas.microsoft.com/office/drawing/2014/main" id="{3A110E97-C237-1053-50BA-DBD73E0B4749}"/>
              </a:ext>
            </a:extLst>
          </p:cNvPr>
          <p:cNvSpPr txBox="1"/>
          <p:nvPr/>
        </p:nvSpPr>
        <p:spPr>
          <a:xfrm>
            <a:off x="311700" y="1463040"/>
            <a:ext cx="8166469" cy="1631216"/>
          </a:xfrm>
          <a:prstGeom prst="rect">
            <a:avLst/>
          </a:prstGeom>
          <a:noFill/>
        </p:spPr>
        <p:txBody>
          <a:bodyPr wrap="square" rtlCol="0">
            <a:spAutoFit/>
          </a:bodyPr>
          <a:lstStyle/>
          <a:p>
            <a:pPr marL="285750" lvl="0" indent="-285750" algn="l" rtl="0">
              <a:spcBef>
                <a:spcPts val="0"/>
              </a:spcBef>
              <a:spcAft>
                <a:spcPts val="0"/>
              </a:spcAft>
              <a:buFont typeface="Arial" panose="020B0604020202020204" pitchFamily="34" charset="0"/>
              <a:buChar char="•"/>
            </a:pPr>
            <a:r>
              <a:rPr lang="en-US" sz="2000" dirty="0">
                <a:solidFill>
                  <a:srgbClr val="202122"/>
                </a:solidFill>
              </a:rPr>
              <a:t>Introduction and Motivation, Pre-Assessment: 15min</a:t>
            </a:r>
          </a:p>
          <a:p>
            <a:pPr marL="285750" lvl="0" indent="-285750" algn="l" rtl="0">
              <a:spcBef>
                <a:spcPts val="0"/>
              </a:spcBef>
              <a:spcAft>
                <a:spcPts val="0"/>
              </a:spcAft>
              <a:buFont typeface="Arial" panose="020B0604020202020204" pitchFamily="34" charset="0"/>
              <a:buChar char="•"/>
            </a:pPr>
            <a:endParaRPr lang="en-US" sz="2000" dirty="0">
              <a:solidFill>
                <a:srgbClr val="202122"/>
              </a:solidFill>
            </a:endParaRPr>
          </a:p>
          <a:p>
            <a:pPr marL="285750" lvl="0" indent="-285750" algn="l" rtl="0">
              <a:spcBef>
                <a:spcPts val="0"/>
              </a:spcBef>
              <a:spcAft>
                <a:spcPts val="0"/>
              </a:spcAft>
              <a:buFont typeface="Arial" panose="020B0604020202020204" pitchFamily="34" charset="0"/>
              <a:buChar char="•"/>
            </a:pPr>
            <a:r>
              <a:rPr lang="en-US" sz="2000" dirty="0">
                <a:solidFill>
                  <a:srgbClr val="202122"/>
                </a:solidFill>
              </a:rPr>
              <a:t>Hydrogel preparation: 20 min</a:t>
            </a:r>
          </a:p>
          <a:p>
            <a:pPr marL="285750" lvl="0" indent="-285750" algn="l" rtl="0">
              <a:spcBef>
                <a:spcPts val="0"/>
              </a:spcBef>
              <a:spcAft>
                <a:spcPts val="0"/>
              </a:spcAft>
              <a:buFont typeface="Arial" panose="020B0604020202020204" pitchFamily="34" charset="0"/>
              <a:buChar char="•"/>
            </a:pPr>
            <a:endParaRPr lang="en-US" sz="2000" dirty="0">
              <a:solidFill>
                <a:srgbClr val="202122"/>
              </a:solidFill>
            </a:endParaRPr>
          </a:p>
          <a:p>
            <a:pPr marL="285750" lvl="0" indent="-285750" algn="l" rtl="0">
              <a:spcBef>
                <a:spcPts val="0"/>
              </a:spcBef>
              <a:spcAft>
                <a:spcPts val="0"/>
              </a:spcAft>
              <a:buFont typeface="Arial" panose="020B0604020202020204" pitchFamily="34" charset="0"/>
              <a:buChar char="•"/>
            </a:pPr>
            <a:r>
              <a:rPr lang="en-US" sz="2000" dirty="0">
                <a:solidFill>
                  <a:srgbClr val="202122"/>
                </a:solidFill>
              </a:rPr>
              <a:t>Wrap up discussion and Post-Assessment: 15 min</a:t>
            </a:r>
            <a:endParaRPr lang="en-US" sz="2000" dirty="0">
              <a:latin typeface="+mn-lt"/>
            </a:endParaRPr>
          </a:p>
        </p:txBody>
      </p:sp>
    </p:spTree>
    <p:extLst>
      <p:ext uri="{BB962C8B-B14F-4D97-AF65-F5344CB8AC3E}">
        <p14:creationId xmlns:p14="http://schemas.microsoft.com/office/powerpoint/2010/main" val="111185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3" name="Title 2">
            <a:extLst>
              <a:ext uri="{FF2B5EF4-FFF2-40B4-BE49-F238E27FC236}">
                <a16:creationId xmlns:a16="http://schemas.microsoft.com/office/drawing/2014/main" id="{6EE0E254-60B5-0C46-8178-B17D72D4CD2F}"/>
              </a:ext>
            </a:extLst>
          </p:cNvPr>
          <p:cNvSpPr>
            <a:spLocks noGrp="1"/>
          </p:cNvSpPr>
          <p:nvPr>
            <p:ph type="title"/>
          </p:nvPr>
        </p:nvSpPr>
        <p:spPr/>
        <p:txBody>
          <a:bodyPr/>
          <a:lstStyle/>
          <a:p>
            <a:r>
              <a:rPr lang="en-US" sz="2800" dirty="0">
                <a:latin typeface="+mn-lt"/>
                <a:ea typeface="Fredoka One"/>
                <a:cs typeface="Fredoka One"/>
                <a:sym typeface="Fredoka One"/>
              </a:rPr>
              <a:t>Learning Objectives</a:t>
            </a:r>
            <a:endParaRPr lang="en-US" dirty="0">
              <a:latin typeface="+mn-lt"/>
            </a:endParaRPr>
          </a:p>
        </p:txBody>
      </p:sp>
      <p:sp>
        <p:nvSpPr>
          <p:cNvPr id="4" name="TextBox 3">
            <a:extLst>
              <a:ext uri="{FF2B5EF4-FFF2-40B4-BE49-F238E27FC236}">
                <a16:creationId xmlns:a16="http://schemas.microsoft.com/office/drawing/2014/main" id="{3A110E97-C237-1053-50BA-DBD73E0B4749}"/>
              </a:ext>
            </a:extLst>
          </p:cNvPr>
          <p:cNvSpPr txBox="1"/>
          <p:nvPr/>
        </p:nvSpPr>
        <p:spPr>
          <a:xfrm>
            <a:off x="311700" y="1463040"/>
            <a:ext cx="8166469" cy="2554545"/>
          </a:xfrm>
          <a:prstGeom prst="rect">
            <a:avLst/>
          </a:prstGeom>
          <a:noFill/>
        </p:spPr>
        <p:txBody>
          <a:bodyPr wrap="square" rtlCol="0">
            <a:spAutoFit/>
          </a:bodyPr>
          <a:lstStyle/>
          <a:p>
            <a:pPr marL="393700" lvl="0" indent="-285750" algn="just" rtl="0">
              <a:spcBef>
                <a:spcPts val="0"/>
              </a:spcBef>
              <a:spcAft>
                <a:spcPts val="0"/>
              </a:spcAft>
              <a:buSzPts val="1900"/>
              <a:buFont typeface="Arial" panose="020B0604020202020204" pitchFamily="34" charset="0"/>
              <a:buChar char="•"/>
            </a:pPr>
            <a:r>
              <a:rPr lang="en-US" sz="2000" dirty="0">
                <a:latin typeface="+mn-lt"/>
                <a:ea typeface="Fredoka One"/>
                <a:cs typeface="Fredoka One"/>
                <a:sym typeface="Fredoka One"/>
              </a:rPr>
              <a:t>Create a hydrogel using the crosslinking process (chelation)</a:t>
            </a:r>
          </a:p>
          <a:p>
            <a:pPr marL="107950" lvl="0" algn="just" rtl="0">
              <a:spcBef>
                <a:spcPts val="0"/>
              </a:spcBef>
              <a:spcAft>
                <a:spcPts val="0"/>
              </a:spcAft>
              <a:buSzPts val="1900"/>
            </a:pPr>
            <a:endParaRPr lang="en-US" sz="2000" dirty="0">
              <a:latin typeface="+mn-lt"/>
              <a:ea typeface="Fredoka One"/>
              <a:cs typeface="Fredoka One"/>
              <a:sym typeface="Fredoka One"/>
            </a:endParaRPr>
          </a:p>
          <a:p>
            <a:pPr marL="393700" lvl="0" indent="-285750" algn="just" rtl="0">
              <a:spcBef>
                <a:spcPts val="0"/>
              </a:spcBef>
              <a:spcAft>
                <a:spcPts val="0"/>
              </a:spcAft>
              <a:buSzPts val="1900"/>
              <a:buFont typeface="Arial" panose="020B0604020202020204" pitchFamily="34" charset="0"/>
              <a:buChar char="•"/>
            </a:pPr>
            <a:r>
              <a:rPr lang="en-US" sz="2000" dirty="0">
                <a:latin typeface="+mn-lt"/>
                <a:ea typeface="Fredoka One"/>
                <a:cs typeface="Fredoka One"/>
                <a:sym typeface="Fredoka One"/>
              </a:rPr>
              <a:t>Understand and explain the chelation of a polymer using the ionic crosslinking process by exchanging a monovalent metal cation (Na</a:t>
            </a:r>
            <a:r>
              <a:rPr lang="en-US" sz="2000" baseline="30000" dirty="0">
                <a:latin typeface="+mn-lt"/>
                <a:ea typeface="Fredoka One"/>
                <a:cs typeface="Fredoka One"/>
                <a:sym typeface="Fredoka One"/>
              </a:rPr>
              <a:t>+1</a:t>
            </a:r>
            <a:r>
              <a:rPr lang="en-US" sz="2000" dirty="0">
                <a:latin typeface="+mn-lt"/>
                <a:ea typeface="Fredoka One"/>
                <a:cs typeface="Fredoka One"/>
                <a:sym typeface="Fredoka One"/>
              </a:rPr>
              <a:t>) with a divalent metal cation (Ca</a:t>
            </a:r>
            <a:r>
              <a:rPr lang="en-US" sz="2000" baseline="30000" dirty="0">
                <a:latin typeface="+mn-lt"/>
                <a:ea typeface="Fredoka One"/>
                <a:cs typeface="Fredoka One"/>
                <a:sym typeface="Fredoka One"/>
              </a:rPr>
              <a:t>+2</a:t>
            </a:r>
            <a:r>
              <a:rPr lang="en-US" sz="2000" dirty="0">
                <a:latin typeface="+mn-lt"/>
                <a:ea typeface="Fredoka One"/>
                <a:cs typeface="Fredoka One"/>
                <a:sym typeface="Fredoka One"/>
              </a:rPr>
              <a:t>)</a:t>
            </a:r>
          </a:p>
          <a:p>
            <a:pPr marL="393700" lvl="0" indent="-285750" algn="just" rtl="0">
              <a:spcBef>
                <a:spcPts val="0"/>
              </a:spcBef>
              <a:spcAft>
                <a:spcPts val="0"/>
              </a:spcAft>
              <a:buSzPts val="1900"/>
              <a:buFont typeface="Arial" panose="020B0604020202020204" pitchFamily="34" charset="0"/>
              <a:buChar char="•"/>
            </a:pPr>
            <a:endParaRPr lang="en-US" sz="2000" dirty="0">
              <a:latin typeface="+mn-lt"/>
              <a:ea typeface="Fredoka One"/>
              <a:cs typeface="Fredoka One"/>
              <a:sym typeface="Fredoka One"/>
            </a:endParaRPr>
          </a:p>
          <a:p>
            <a:pPr marL="393700" lvl="0" indent="-285750" algn="just" rtl="0">
              <a:spcBef>
                <a:spcPts val="0"/>
              </a:spcBef>
              <a:spcAft>
                <a:spcPts val="0"/>
              </a:spcAft>
              <a:buSzPts val="1900"/>
              <a:buFont typeface="Arial" panose="020B0604020202020204" pitchFamily="34" charset="0"/>
              <a:buChar char="•"/>
            </a:pPr>
            <a:r>
              <a:rPr lang="en-US" sz="2000" dirty="0">
                <a:latin typeface="+mn-lt"/>
                <a:ea typeface="Fredoka One"/>
                <a:cs typeface="Fredoka One"/>
                <a:sym typeface="Fredoka One"/>
              </a:rPr>
              <a:t>Explain what a hydrogel is and its different uses and applications</a:t>
            </a:r>
          </a:p>
          <a:p>
            <a:pPr marL="285750" indent="-285750">
              <a:buFont typeface="Arial" panose="020B0604020202020204" pitchFamily="34" charset="0"/>
              <a:buChar char="•"/>
            </a:pPr>
            <a:endParaRPr lang="en-US" sz="2000" dirty="0">
              <a:latin typeface="+mn-lt"/>
            </a:endParaRPr>
          </a:p>
        </p:txBody>
      </p:sp>
    </p:spTree>
    <p:extLst>
      <p:ext uri="{BB962C8B-B14F-4D97-AF65-F5344CB8AC3E}">
        <p14:creationId xmlns:p14="http://schemas.microsoft.com/office/powerpoint/2010/main" val="2271531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3" name="Title 2">
            <a:extLst>
              <a:ext uri="{FF2B5EF4-FFF2-40B4-BE49-F238E27FC236}">
                <a16:creationId xmlns:a16="http://schemas.microsoft.com/office/drawing/2014/main" id="{6EE0E254-60B5-0C46-8178-B17D72D4CD2F}"/>
              </a:ext>
            </a:extLst>
          </p:cNvPr>
          <p:cNvSpPr>
            <a:spLocks noGrp="1"/>
          </p:cNvSpPr>
          <p:nvPr>
            <p:ph type="title"/>
          </p:nvPr>
        </p:nvSpPr>
        <p:spPr>
          <a:xfrm>
            <a:off x="311700" y="445024"/>
            <a:ext cx="8520600" cy="787941"/>
          </a:xfrm>
        </p:spPr>
        <p:txBody>
          <a:bodyPr/>
          <a:lstStyle/>
          <a:p>
            <a:pPr marL="0" lvl="0" indent="0" algn="l" rtl="0">
              <a:lnSpc>
                <a:spcPct val="115000"/>
              </a:lnSpc>
              <a:spcBef>
                <a:spcPts val="1200"/>
              </a:spcBef>
              <a:spcAft>
                <a:spcPts val="0"/>
              </a:spcAft>
              <a:buNone/>
            </a:pPr>
            <a:r>
              <a:rPr lang="en-US" sz="2800" dirty="0">
                <a:latin typeface="+mj-lt"/>
                <a:ea typeface="Fredoka One"/>
                <a:cs typeface="Fredoka One"/>
                <a:sym typeface="Fredoka One"/>
              </a:rPr>
              <a:t>Polymers and Hydrogels in everyday life</a:t>
            </a:r>
          </a:p>
        </p:txBody>
      </p:sp>
      <p:sp>
        <p:nvSpPr>
          <p:cNvPr id="4" name="TextBox 3">
            <a:extLst>
              <a:ext uri="{FF2B5EF4-FFF2-40B4-BE49-F238E27FC236}">
                <a16:creationId xmlns:a16="http://schemas.microsoft.com/office/drawing/2014/main" id="{3A110E97-C237-1053-50BA-DBD73E0B4749}"/>
              </a:ext>
            </a:extLst>
          </p:cNvPr>
          <p:cNvSpPr txBox="1"/>
          <p:nvPr/>
        </p:nvSpPr>
        <p:spPr>
          <a:xfrm>
            <a:off x="311700" y="1463040"/>
            <a:ext cx="8166469" cy="2416752"/>
          </a:xfrm>
          <a:prstGeom prst="rect">
            <a:avLst/>
          </a:prstGeom>
          <a:noFill/>
        </p:spPr>
        <p:txBody>
          <a:bodyPr wrap="square" rtlCol="0">
            <a:spAutoFit/>
          </a:bodyPr>
          <a:lstStyle/>
          <a:p>
            <a:pPr marL="0" lvl="0" indent="0" algn="just" rtl="0">
              <a:lnSpc>
                <a:spcPct val="115000"/>
              </a:lnSpc>
              <a:spcBef>
                <a:spcPts val="1800"/>
              </a:spcBef>
              <a:spcAft>
                <a:spcPts val="0"/>
              </a:spcAft>
              <a:buNone/>
            </a:pPr>
            <a:r>
              <a:rPr lang="en-US" sz="2000" dirty="0">
                <a:latin typeface="+mj-lt"/>
                <a:ea typeface="Fredoka One"/>
                <a:cs typeface="Fredoka One"/>
                <a:sym typeface="Fredoka One"/>
              </a:rPr>
              <a:t>Have you used hydrogels before? Chances are you have. If you are wearing a contact lens, you are using a hydrogel; how about a hydrogel hand sanitizer?  A hydrogel is likely keeping a baby’s bottom dry. </a:t>
            </a:r>
          </a:p>
          <a:p>
            <a:pPr marL="0" lvl="0" indent="0" algn="just" rtl="0">
              <a:lnSpc>
                <a:spcPct val="115000"/>
              </a:lnSpc>
              <a:spcBef>
                <a:spcPts val="1800"/>
              </a:spcBef>
              <a:spcAft>
                <a:spcPts val="0"/>
              </a:spcAft>
              <a:buNone/>
            </a:pPr>
            <a:r>
              <a:rPr lang="en-US" sz="2000" dirty="0">
                <a:latin typeface="+mj-lt"/>
                <a:ea typeface="Fredoka One"/>
                <a:cs typeface="Fredoka One"/>
                <a:sym typeface="Fredoka One"/>
              </a:rPr>
              <a:t>You are probably a frequent user of hydrogels, but do you know the science behind them?</a:t>
            </a:r>
          </a:p>
        </p:txBody>
      </p:sp>
    </p:spTree>
    <p:extLst>
      <p:ext uri="{BB962C8B-B14F-4D97-AF65-F5344CB8AC3E}">
        <p14:creationId xmlns:p14="http://schemas.microsoft.com/office/powerpoint/2010/main" val="1919572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3" name="Title 2">
            <a:extLst>
              <a:ext uri="{FF2B5EF4-FFF2-40B4-BE49-F238E27FC236}">
                <a16:creationId xmlns:a16="http://schemas.microsoft.com/office/drawing/2014/main" id="{6EE0E254-60B5-0C46-8178-B17D72D4CD2F}"/>
              </a:ext>
            </a:extLst>
          </p:cNvPr>
          <p:cNvSpPr>
            <a:spLocks noGrp="1"/>
          </p:cNvSpPr>
          <p:nvPr>
            <p:ph type="title"/>
          </p:nvPr>
        </p:nvSpPr>
        <p:spPr>
          <a:xfrm>
            <a:off x="311700" y="445024"/>
            <a:ext cx="8520600" cy="787941"/>
          </a:xfrm>
        </p:spPr>
        <p:txBody>
          <a:bodyPr/>
          <a:lstStyle/>
          <a:p>
            <a:pPr marL="0" lvl="0" indent="0" algn="l" rtl="0">
              <a:lnSpc>
                <a:spcPct val="115000"/>
              </a:lnSpc>
              <a:spcBef>
                <a:spcPts val="1200"/>
              </a:spcBef>
              <a:spcAft>
                <a:spcPts val="0"/>
              </a:spcAft>
              <a:buNone/>
            </a:pPr>
            <a:r>
              <a:rPr lang="en-US" sz="2800" dirty="0">
                <a:latin typeface="+mn-lt"/>
                <a:ea typeface="Fredoka One"/>
                <a:cs typeface="Fredoka One"/>
                <a:sym typeface="Fredoka One"/>
              </a:rPr>
              <a:t>Polymers and hydrogels in everyday life</a:t>
            </a:r>
          </a:p>
        </p:txBody>
      </p:sp>
      <p:sp>
        <p:nvSpPr>
          <p:cNvPr id="4" name="TextBox 3">
            <a:extLst>
              <a:ext uri="{FF2B5EF4-FFF2-40B4-BE49-F238E27FC236}">
                <a16:creationId xmlns:a16="http://schemas.microsoft.com/office/drawing/2014/main" id="{3A110E97-C237-1053-50BA-DBD73E0B4749}"/>
              </a:ext>
            </a:extLst>
          </p:cNvPr>
          <p:cNvSpPr txBox="1"/>
          <p:nvPr/>
        </p:nvSpPr>
        <p:spPr>
          <a:xfrm>
            <a:off x="311700" y="1463040"/>
            <a:ext cx="8166469" cy="2416752"/>
          </a:xfrm>
          <a:prstGeom prst="rect">
            <a:avLst/>
          </a:prstGeom>
          <a:noFill/>
        </p:spPr>
        <p:txBody>
          <a:bodyPr wrap="square" rtlCol="0">
            <a:spAutoFit/>
          </a:bodyPr>
          <a:lstStyle/>
          <a:p>
            <a:pPr marL="0" lvl="0" indent="0" algn="just" rtl="0">
              <a:lnSpc>
                <a:spcPct val="115000"/>
              </a:lnSpc>
              <a:spcBef>
                <a:spcPts val="1800"/>
              </a:spcBef>
              <a:spcAft>
                <a:spcPts val="0"/>
              </a:spcAft>
              <a:buNone/>
            </a:pPr>
            <a:r>
              <a:rPr lang="en-US" sz="2000" dirty="0">
                <a:latin typeface="+mn-lt"/>
                <a:ea typeface="Fredoka One"/>
                <a:cs typeface="Fredoka One"/>
                <a:sym typeface="Fredoka One"/>
              </a:rPr>
              <a:t>Hydrogels are </a:t>
            </a:r>
            <a:r>
              <a:rPr lang="en-US" sz="2000" u="sng" dirty="0">
                <a:latin typeface="+mn-lt"/>
                <a:ea typeface="Fredoka One"/>
                <a:cs typeface="Fredoka One"/>
                <a:sym typeface="Fredoka One"/>
                <a:hlinkClick r:id="rId3"/>
              </a:rPr>
              <a:t>hydrophilic</a:t>
            </a:r>
            <a:r>
              <a:rPr lang="en-US" sz="2000" dirty="0">
                <a:latin typeface="+mn-lt"/>
                <a:ea typeface="Fredoka One"/>
                <a:cs typeface="Fredoka One"/>
                <a:sym typeface="Fredoka One"/>
              </a:rPr>
              <a:t>, or water-loving, polymers that are capable of absorbing and retaining a lot of water while also making a substrate for other materials, such as other polymers, minerals (nanoparticles), or other compounds.</a:t>
            </a:r>
            <a:endParaRPr lang="en-US" sz="2000" b="1" dirty="0">
              <a:latin typeface="+mn-lt"/>
              <a:ea typeface="Fredoka One"/>
              <a:cs typeface="Fredoka One"/>
              <a:sym typeface="Fredoka One"/>
            </a:endParaRPr>
          </a:p>
          <a:p>
            <a:pPr marL="0" lvl="0" indent="0" algn="just" rtl="0">
              <a:lnSpc>
                <a:spcPct val="115000"/>
              </a:lnSpc>
              <a:spcBef>
                <a:spcPts val="1800"/>
              </a:spcBef>
              <a:spcAft>
                <a:spcPts val="1800"/>
              </a:spcAft>
              <a:buNone/>
            </a:pPr>
            <a:r>
              <a:rPr lang="en-US" sz="2000" dirty="0">
                <a:latin typeface="+mn-lt"/>
                <a:ea typeface="Fredoka One"/>
                <a:cs typeface="Fredoka One"/>
                <a:sym typeface="Fredoka One"/>
              </a:rPr>
              <a:t>There are even 3D printable hydrogels that show promise in </a:t>
            </a:r>
            <a:r>
              <a:rPr lang="en-US" sz="2000" u="sng" dirty="0">
                <a:solidFill>
                  <a:schemeClr val="hlink"/>
                </a:solidFill>
                <a:latin typeface="+mn-lt"/>
                <a:ea typeface="Fredoka One"/>
                <a:cs typeface="Fredoka One"/>
                <a:sym typeface="Fredoka One"/>
                <a:hlinkClick r:id="rId4"/>
              </a:rPr>
              <a:t>knee surgery</a:t>
            </a:r>
            <a:r>
              <a:rPr lang="en-US" sz="2000" dirty="0">
                <a:latin typeface="+mn-lt"/>
                <a:ea typeface="Fredoka One"/>
                <a:cs typeface="Fredoka One"/>
                <a:sym typeface="Fredoka One"/>
              </a:rPr>
              <a:t>!</a:t>
            </a:r>
            <a:endParaRPr lang="en-US" sz="2000" dirty="0">
              <a:latin typeface="+mn-lt"/>
            </a:endParaRPr>
          </a:p>
        </p:txBody>
      </p:sp>
    </p:spTree>
    <p:extLst>
      <p:ext uri="{BB962C8B-B14F-4D97-AF65-F5344CB8AC3E}">
        <p14:creationId xmlns:p14="http://schemas.microsoft.com/office/powerpoint/2010/main" val="3642774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3" name="Title 2">
            <a:extLst>
              <a:ext uri="{FF2B5EF4-FFF2-40B4-BE49-F238E27FC236}">
                <a16:creationId xmlns:a16="http://schemas.microsoft.com/office/drawing/2014/main" id="{6EE0E254-60B5-0C46-8178-B17D72D4CD2F}"/>
              </a:ext>
            </a:extLst>
          </p:cNvPr>
          <p:cNvSpPr>
            <a:spLocks noGrp="1"/>
          </p:cNvSpPr>
          <p:nvPr>
            <p:ph type="title"/>
          </p:nvPr>
        </p:nvSpPr>
        <p:spPr>
          <a:xfrm>
            <a:off x="311700" y="260272"/>
            <a:ext cx="8520600" cy="787941"/>
          </a:xfrm>
        </p:spPr>
        <p:txBody>
          <a:bodyPr/>
          <a:lstStyle/>
          <a:p>
            <a:pPr marL="0" lvl="0" indent="0" algn="l" rtl="0">
              <a:lnSpc>
                <a:spcPct val="115000"/>
              </a:lnSpc>
              <a:spcBef>
                <a:spcPts val="1200"/>
              </a:spcBef>
              <a:spcAft>
                <a:spcPts val="0"/>
              </a:spcAft>
              <a:buNone/>
            </a:pPr>
            <a:r>
              <a:rPr lang="en-US" sz="2800" dirty="0">
                <a:latin typeface="+mn-lt"/>
                <a:ea typeface="Fredoka One"/>
                <a:cs typeface="Fredoka One"/>
                <a:sym typeface="Fredoka One"/>
              </a:rPr>
              <a:t>Polymers and hydrogels</a:t>
            </a:r>
          </a:p>
        </p:txBody>
      </p:sp>
      <p:sp>
        <p:nvSpPr>
          <p:cNvPr id="4" name="TextBox 3">
            <a:extLst>
              <a:ext uri="{FF2B5EF4-FFF2-40B4-BE49-F238E27FC236}">
                <a16:creationId xmlns:a16="http://schemas.microsoft.com/office/drawing/2014/main" id="{3A110E97-C237-1053-50BA-DBD73E0B4749}"/>
              </a:ext>
            </a:extLst>
          </p:cNvPr>
          <p:cNvSpPr txBox="1"/>
          <p:nvPr/>
        </p:nvSpPr>
        <p:spPr>
          <a:xfrm>
            <a:off x="311700" y="1232965"/>
            <a:ext cx="8166469" cy="2862322"/>
          </a:xfrm>
          <a:prstGeom prst="rect">
            <a:avLst/>
          </a:prstGeom>
          <a:noFill/>
        </p:spPr>
        <p:txBody>
          <a:bodyPr wrap="square" rtlCol="0">
            <a:spAutoFit/>
          </a:bodyPr>
          <a:lstStyle/>
          <a:p>
            <a:pPr marL="0" lvl="0" indent="0" algn="l" rtl="0">
              <a:spcBef>
                <a:spcPts val="0"/>
              </a:spcBef>
              <a:spcAft>
                <a:spcPts val="0"/>
              </a:spcAft>
              <a:buNone/>
            </a:pPr>
            <a:r>
              <a:rPr lang="en-US" sz="2000" b="1" dirty="0">
                <a:latin typeface="+mn-lt"/>
                <a:ea typeface="Fredoka One"/>
                <a:cs typeface="Fredoka One"/>
                <a:sym typeface="Fredoka One"/>
              </a:rPr>
              <a:t>Polymers </a:t>
            </a:r>
            <a:r>
              <a:rPr lang="en-US" sz="2000" dirty="0">
                <a:latin typeface="+mn-lt"/>
                <a:ea typeface="Fredoka One"/>
                <a:cs typeface="Fredoka One"/>
                <a:sym typeface="Fredoka One"/>
              </a:rPr>
              <a:t>are</a:t>
            </a:r>
            <a:r>
              <a:rPr lang="en-US" sz="2000" b="1" dirty="0">
                <a:latin typeface="+mn-lt"/>
                <a:ea typeface="Fredoka One"/>
                <a:cs typeface="Fredoka One"/>
                <a:sym typeface="Fredoka One"/>
              </a:rPr>
              <a:t> </a:t>
            </a:r>
            <a:r>
              <a:rPr lang="en-US" sz="2000" dirty="0">
                <a:latin typeface="+mn-lt"/>
                <a:ea typeface="Fredoka One"/>
                <a:cs typeface="Fredoka One"/>
                <a:sym typeface="Fredoka One"/>
              </a:rPr>
              <a:t>a class of natural or synthetic substances composed of very large molecules, called macromolecules, which are multiples of simpler chemical units called monomers. Polymers make up many of the materials in living organisms and are the basis of many minerals and man-made materials.</a:t>
            </a:r>
          </a:p>
          <a:p>
            <a:pPr marL="0" lvl="0" indent="0" algn="l" rtl="0">
              <a:spcBef>
                <a:spcPts val="0"/>
              </a:spcBef>
              <a:spcAft>
                <a:spcPts val="0"/>
              </a:spcAft>
              <a:buNone/>
            </a:pPr>
            <a:endParaRPr lang="en-US" sz="2000" dirty="0">
              <a:latin typeface="+mn-lt"/>
              <a:ea typeface="Fredoka One"/>
              <a:cs typeface="Fredoka One"/>
              <a:sym typeface="Fredoka One"/>
            </a:endParaRPr>
          </a:p>
          <a:p>
            <a:pPr marL="0" lvl="0" indent="0" algn="l" rtl="0">
              <a:spcBef>
                <a:spcPts val="0"/>
              </a:spcBef>
              <a:spcAft>
                <a:spcPts val="0"/>
              </a:spcAft>
              <a:buNone/>
            </a:pPr>
            <a:r>
              <a:rPr lang="en-US" sz="2000" b="1" dirty="0">
                <a:latin typeface="+mn-lt"/>
                <a:ea typeface="Fredoka One"/>
                <a:cs typeface="Fredoka One"/>
                <a:sym typeface="Fredoka One"/>
              </a:rPr>
              <a:t>Hydrogels</a:t>
            </a:r>
            <a:r>
              <a:rPr lang="en-US" sz="2000" dirty="0">
                <a:latin typeface="+mn-lt"/>
                <a:ea typeface="Fredoka One"/>
                <a:cs typeface="Fredoka One"/>
                <a:sym typeface="Fredoka One"/>
              </a:rPr>
              <a:t> are hydrated, polymeric networks that exhibit higher elasticity and strength and can be blended with other materials for endless applications</a:t>
            </a:r>
            <a:endParaRPr lang="en-US" sz="2000" dirty="0">
              <a:latin typeface="+mn-lt"/>
            </a:endParaRPr>
          </a:p>
        </p:txBody>
      </p:sp>
    </p:spTree>
    <p:extLst>
      <p:ext uri="{BB962C8B-B14F-4D97-AF65-F5344CB8AC3E}">
        <p14:creationId xmlns:p14="http://schemas.microsoft.com/office/powerpoint/2010/main" val="3331717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3" name="Title 2">
            <a:extLst>
              <a:ext uri="{FF2B5EF4-FFF2-40B4-BE49-F238E27FC236}">
                <a16:creationId xmlns:a16="http://schemas.microsoft.com/office/drawing/2014/main" id="{6EE0E254-60B5-0C46-8178-B17D72D4CD2F}"/>
              </a:ext>
            </a:extLst>
          </p:cNvPr>
          <p:cNvSpPr>
            <a:spLocks noGrp="1"/>
          </p:cNvSpPr>
          <p:nvPr>
            <p:ph type="title"/>
          </p:nvPr>
        </p:nvSpPr>
        <p:spPr>
          <a:xfrm>
            <a:off x="311700" y="445024"/>
            <a:ext cx="8520600" cy="787941"/>
          </a:xfrm>
        </p:spPr>
        <p:txBody>
          <a:bodyPr/>
          <a:lstStyle/>
          <a:p>
            <a:pPr marL="0" lvl="0" indent="0" algn="l" rtl="0">
              <a:spcBef>
                <a:spcPts val="0"/>
              </a:spcBef>
              <a:spcAft>
                <a:spcPts val="0"/>
              </a:spcAft>
              <a:buNone/>
            </a:pPr>
            <a:r>
              <a:rPr lang="en-US" sz="2800" dirty="0">
                <a:latin typeface="+mj-lt"/>
                <a:ea typeface="Fredoka One"/>
                <a:cs typeface="Fredoka One"/>
                <a:sym typeface="Fredoka One"/>
              </a:rPr>
              <a:t>Hydrogel applications in medicine</a:t>
            </a:r>
          </a:p>
        </p:txBody>
      </p:sp>
      <p:pic>
        <p:nvPicPr>
          <p:cNvPr id="6" name="Google Shape;1476;p46">
            <a:extLst>
              <a:ext uri="{FF2B5EF4-FFF2-40B4-BE49-F238E27FC236}">
                <a16:creationId xmlns:a16="http://schemas.microsoft.com/office/drawing/2014/main" id="{10F2845B-C63A-897C-28D2-D3D371ACA31B}"/>
              </a:ext>
            </a:extLst>
          </p:cNvPr>
          <p:cNvPicPr preferRelativeResize="0"/>
          <p:nvPr/>
        </p:nvPicPr>
        <p:blipFill>
          <a:blip r:embed="rId3">
            <a:alphaModFix/>
          </a:blip>
          <a:stretch>
            <a:fillRect/>
          </a:stretch>
        </p:blipFill>
        <p:spPr>
          <a:xfrm>
            <a:off x="1851104" y="1422578"/>
            <a:ext cx="4787500" cy="2692950"/>
          </a:xfrm>
          <a:prstGeom prst="rect">
            <a:avLst/>
          </a:prstGeom>
          <a:noFill/>
          <a:ln>
            <a:noFill/>
          </a:ln>
        </p:spPr>
      </p:pic>
    </p:spTree>
    <p:extLst>
      <p:ext uri="{BB962C8B-B14F-4D97-AF65-F5344CB8AC3E}">
        <p14:creationId xmlns:p14="http://schemas.microsoft.com/office/powerpoint/2010/main" val="3390581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3" name="Title 2">
            <a:extLst>
              <a:ext uri="{FF2B5EF4-FFF2-40B4-BE49-F238E27FC236}">
                <a16:creationId xmlns:a16="http://schemas.microsoft.com/office/drawing/2014/main" id="{6EE0E254-60B5-0C46-8178-B17D72D4CD2F}"/>
              </a:ext>
            </a:extLst>
          </p:cNvPr>
          <p:cNvSpPr>
            <a:spLocks noGrp="1"/>
          </p:cNvSpPr>
          <p:nvPr>
            <p:ph type="title"/>
          </p:nvPr>
        </p:nvSpPr>
        <p:spPr>
          <a:xfrm>
            <a:off x="311700" y="445024"/>
            <a:ext cx="8520600" cy="787941"/>
          </a:xfrm>
        </p:spPr>
        <p:txBody>
          <a:bodyPr/>
          <a:lstStyle/>
          <a:p>
            <a:pPr marL="0" lvl="0" indent="0" algn="l" rtl="0">
              <a:spcBef>
                <a:spcPts val="0"/>
              </a:spcBef>
              <a:spcAft>
                <a:spcPts val="0"/>
              </a:spcAft>
              <a:buNone/>
            </a:pPr>
            <a:r>
              <a:rPr lang="en-US" sz="2000" dirty="0">
                <a:latin typeface="+mn-lt"/>
                <a:ea typeface="Fredoka One"/>
                <a:cs typeface="Fredoka One"/>
                <a:sym typeface="Fredoka One"/>
              </a:rPr>
              <a:t>We are going to create </a:t>
            </a:r>
            <a:r>
              <a:rPr lang="en-US" sz="2000" u="sng" dirty="0">
                <a:solidFill>
                  <a:schemeClr val="hlink"/>
                </a:solidFill>
                <a:latin typeface="+mn-lt"/>
                <a:ea typeface="Fredoka One"/>
                <a:cs typeface="Fredoka One"/>
                <a:sym typeface="Fredoka One"/>
                <a:hlinkClick r:id="rId3"/>
              </a:rPr>
              <a:t>alginate-based hydrogels </a:t>
            </a:r>
            <a:r>
              <a:rPr lang="en-US" sz="2000" dirty="0">
                <a:latin typeface="+mn-lt"/>
                <a:ea typeface="Fredoka One"/>
                <a:cs typeface="Fredoka One"/>
                <a:sym typeface="Fredoka One"/>
              </a:rPr>
              <a:t> by ionic crosslinking</a:t>
            </a:r>
          </a:p>
        </p:txBody>
      </p:sp>
      <p:pic>
        <p:nvPicPr>
          <p:cNvPr id="5" name="Google Shape;1483;p47">
            <a:extLst>
              <a:ext uri="{FF2B5EF4-FFF2-40B4-BE49-F238E27FC236}">
                <a16:creationId xmlns:a16="http://schemas.microsoft.com/office/drawing/2014/main" id="{A7FAAB5A-375E-54BE-F7BE-DC7F2B6EE300}"/>
              </a:ext>
            </a:extLst>
          </p:cNvPr>
          <p:cNvPicPr preferRelativeResize="0"/>
          <p:nvPr/>
        </p:nvPicPr>
        <p:blipFill>
          <a:blip r:embed="rId4">
            <a:alphaModFix/>
          </a:blip>
          <a:stretch>
            <a:fillRect/>
          </a:stretch>
        </p:blipFill>
        <p:spPr>
          <a:xfrm>
            <a:off x="1570084" y="2341543"/>
            <a:ext cx="6310748" cy="2160075"/>
          </a:xfrm>
          <a:prstGeom prst="rect">
            <a:avLst/>
          </a:prstGeom>
          <a:noFill/>
          <a:ln>
            <a:noFill/>
          </a:ln>
        </p:spPr>
      </p:pic>
      <p:pic>
        <p:nvPicPr>
          <p:cNvPr id="2" name="Google Shape;1482;p47">
            <a:extLst>
              <a:ext uri="{FF2B5EF4-FFF2-40B4-BE49-F238E27FC236}">
                <a16:creationId xmlns:a16="http://schemas.microsoft.com/office/drawing/2014/main" id="{65ECF5E6-1BB2-4879-2091-5B26A8A1697A}"/>
              </a:ext>
            </a:extLst>
          </p:cNvPr>
          <p:cNvPicPr preferRelativeResize="0"/>
          <p:nvPr/>
        </p:nvPicPr>
        <p:blipFill>
          <a:blip r:embed="rId5">
            <a:alphaModFix/>
          </a:blip>
          <a:stretch>
            <a:fillRect/>
          </a:stretch>
        </p:blipFill>
        <p:spPr>
          <a:xfrm>
            <a:off x="3062287" y="947934"/>
            <a:ext cx="3019425" cy="1514475"/>
          </a:xfrm>
          <a:prstGeom prst="rect">
            <a:avLst/>
          </a:prstGeom>
          <a:noFill/>
          <a:ln>
            <a:noFill/>
          </a:ln>
        </p:spPr>
      </p:pic>
    </p:spTree>
    <p:extLst>
      <p:ext uri="{BB962C8B-B14F-4D97-AF65-F5344CB8AC3E}">
        <p14:creationId xmlns:p14="http://schemas.microsoft.com/office/powerpoint/2010/main" val="107281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3" name="Title 2">
            <a:extLst>
              <a:ext uri="{FF2B5EF4-FFF2-40B4-BE49-F238E27FC236}">
                <a16:creationId xmlns:a16="http://schemas.microsoft.com/office/drawing/2014/main" id="{6EE0E254-60B5-0C46-8178-B17D72D4CD2F}"/>
              </a:ext>
            </a:extLst>
          </p:cNvPr>
          <p:cNvSpPr>
            <a:spLocks noGrp="1"/>
          </p:cNvSpPr>
          <p:nvPr>
            <p:ph type="title"/>
          </p:nvPr>
        </p:nvSpPr>
        <p:spPr>
          <a:xfrm>
            <a:off x="311700" y="445024"/>
            <a:ext cx="8520600" cy="787941"/>
          </a:xfrm>
        </p:spPr>
        <p:txBody>
          <a:bodyPr/>
          <a:lstStyle/>
          <a:p>
            <a:pPr marL="0" lvl="0" indent="0" algn="l" rtl="0">
              <a:spcBef>
                <a:spcPts val="0"/>
              </a:spcBef>
              <a:spcAft>
                <a:spcPts val="0"/>
              </a:spcAft>
              <a:buNone/>
            </a:pPr>
            <a:r>
              <a:rPr lang="en-US" sz="2800" dirty="0">
                <a:latin typeface="+mj-lt"/>
                <a:ea typeface="Fredoka One"/>
                <a:cs typeface="Fredoka One"/>
                <a:sym typeface="Fredoka One"/>
              </a:rPr>
              <a:t>Engineering Connection</a:t>
            </a:r>
            <a:endParaRPr lang="en-US" sz="2400" dirty="0">
              <a:latin typeface="+mj-lt"/>
              <a:ea typeface="Fredoka One"/>
              <a:cs typeface="Fredoka One"/>
              <a:sym typeface="Fredoka One"/>
            </a:endParaRPr>
          </a:p>
        </p:txBody>
      </p:sp>
      <p:sp>
        <p:nvSpPr>
          <p:cNvPr id="4" name="TextBox 3">
            <a:extLst>
              <a:ext uri="{FF2B5EF4-FFF2-40B4-BE49-F238E27FC236}">
                <a16:creationId xmlns:a16="http://schemas.microsoft.com/office/drawing/2014/main" id="{3A110E97-C237-1053-50BA-DBD73E0B4749}"/>
              </a:ext>
            </a:extLst>
          </p:cNvPr>
          <p:cNvSpPr txBox="1"/>
          <p:nvPr/>
        </p:nvSpPr>
        <p:spPr>
          <a:xfrm>
            <a:off x="311700" y="1463040"/>
            <a:ext cx="8166469" cy="1831976"/>
          </a:xfrm>
          <a:prstGeom prst="rect">
            <a:avLst/>
          </a:prstGeom>
          <a:noFill/>
        </p:spPr>
        <p:txBody>
          <a:bodyPr wrap="square" rtlCol="0">
            <a:spAutoFit/>
          </a:bodyPr>
          <a:lstStyle/>
          <a:p>
            <a:pPr marL="0" lvl="0" indent="0" algn="just" rtl="0">
              <a:lnSpc>
                <a:spcPct val="115000"/>
              </a:lnSpc>
              <a:spcBef>
                <a:spcPts val="0"/>
              </a:spcBef>
              <a:spcAft>
                <a:spcPts val="0"/>
              </a:spcAft>
              <a:buNone/>
            </a:pPr>
            <a:r>
              <a:rPr lang="en-US" sz="2000" dirty="0">
                <a:latin typeface="+mn-lt"/>
                <a:ea typeface="Fredoka One"/>
                <a:cs typeface="Fredoka One"/>
                <a:sym typeface="Fredoka One"/>
              </a:rPr>
              <a:t>Hydrogels are hydrated, polymeric networks that exhibit high elasticity and strength. Sodium alginate (SA) is a natural hydrophilic biopolymer typically obtained from marine brown macroalgae, suitable for making hydrogels due to its cross-linking ability, biocompatibility, chelating ability, water solubility, bio absorbency and low cost.</a:t>
            </a:r>
            <a:endParaRPr lang="en-US" sz="2800" dirty="0">
              <a:latin typeface="+mn-lt"/>
              <a:ea typeface="Fredoka One"/>
              <a:cs typeface="Fredoka One"/>
              <a:sym typeface="Fredoka One"/>
            </a:endParaRPr>
          </a:p>
        </p:txBody>
      </p:sp>
    </p:spTree>
    <p:extLst>
      <p:ext uri="{BB962C8B-B14F-4D97-AF65-F5344CB8AC3E}">
        <p14:creationId xmlns:p14="http://schemas.microsoft.com/office/powerpoint/2010/main" val="999356609"/>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467</Words>
  <Application>Microsoft Office PowerPoint</Application>
  <PresentationFormat>On-screen Show (16:9)</PresentationFormat>
  <Paragraphs>55</Paragraphs>
  <Slides>16</Slides>
  <Notes>16</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16</vt:i4>
      </vt:variant>
    </vt:vector>
  </HeadingPairs>
  <TitlesOfParts>
    <vt:vector size="20" baseType="lpstr">
      <vt:lpstr>Arial</vt:lpstr>
      <vt:lpstr>Open Sans</vt:lpstr>
      <vt:lpstr>Simple Light</vt:lpstr>
      <vt:lpstr>1_Simple Light</vt:lpstr>
      <vt:lpstr>PowerPoint Presentation</vt:lpstr>
      <vt:lpstr>Outline</vt:lpstr>
      <vt:lpstr>Learning Objectives</vt:lpstr>
      <vt:lpstr>Polymers and Hydrogels in everyday life</vt:lpstr>
      <vt:lpstr>Polymers and hydrogels in everyday life</vt:lpstr>
      <vt:lpstr>Polymers and hydrogels</vt:lpstr>
      <vt:lpstr>Hydrogel applications in medicine</vt:lpstr>
      <vt:lpstr>We are going to create alginate-based hydrogels  by ionic crosslinking</vt:lpstr>
      <vt:lpstr>Engineering Connection</vt:lpstr>
      <vt:lpstr>Alginate-based hydrogels</vt:lpstr>
      <vt:lpstr>Pre-Assessment Worksheet</vt:lpstr>
      <vt:lpstr>Hydrogel Activity</vt:lpstr>
      <vt:lpstr>Activity (20 minutes)</vt:lpstr>
      <vt:lpstr>Wrap Up (15 minutes)</vt:lpstr>
      <vt:lpstr>Recap and discussion</vt:lpstr>
      <vt:lpstr>Reflection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Ellen Parrish</dc:creator>
  <cp:lastModifiedBy>Zain Alexander Iqbal</cp:lastModifiedBy>
  <cp:revision>4</cp:revision>
  <dcterms:modified xsi:type="dcterms:W3CDTF">2023-08-31T18:35:05Z</dcterms:modified>
</cp:coreProperties>
</file>