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1"/>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80" r:id="rId16"/>
    <p:sldId id="269" r:id="rId17"/>
    <p:sldId id="279" r:id="rId18"/>
    <p:sldId id="281" r:id="rId19"/>
    <p:sldId id="283" r:id="rId20"/>
    <p:sldId id="273" r:id="rId21"/>
    <p:sldId id="271" r:id="rId22"/>
    <p:sldId id="272" r:id="rId23"/>
    <p:sldId id="284" r:id="rId24"/>
    <p:sldId id="274" r:id="rId25"/>
    <p:sldId id="275" r:id="rId26"/>
    <p:sldId id="285" r:id="rId27"/>
    <p:sldId id="276" r:id="rId28"/>
    <p:sldId id="277" r:id="rId29"/>
    <p:sldId id="278"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Open Sans" panose="020B08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6cdebe3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6cdebe3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6cdebe3b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6cdebe3b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6cdebe3b8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6cdebe3b8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cdebe3b8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cdebe3b8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cdebe3b8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6cdebe3b8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cdebe3b8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6cdebe3b8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86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cdebe3b8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6cdebe3b8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86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d930707e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d930707e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d930707e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d930707e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d930707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d930707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21f4608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f21f46089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d930707e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d930707e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d930707e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d930707e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930707e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930707e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d930707e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d930707e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372d021a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0372d021a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6cdebe3b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6cdebe3b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d930707e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d930707e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6cdebe3b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6cdebe3b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d930707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d930707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d930707e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d930707e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d930707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d930707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0707e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d930707e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E682-3685-3A34-D667-6E91B343553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254ADEB-A218-E2C1-3458-E40C412F164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0AB538-19B6-B31E-289F-6CB876728004}"/>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06363248-4201-D7E2-BC7B-7C1573EE3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FE898-B666-A852-9436-3F45287DB3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59879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F6C1-3227-CFDD-1CE9-C7DDB37741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8441B-BC08-86D6-3269-1A39E5E8E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B6CA9-D07A-7F50-1405-97D6CC729353}"/>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B0010208-00FF-00E0-4866-51ADF0376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D5B80-01A3-61FC-28B6-3D4B80CCDE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32605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59715-1990-BE0B-A38D-DB67E492116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AF307F-92C2-09EB-45B6-D1F58FCFFF7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381BD-D791-8F5B-77EC-3FA409268DB7}"/>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EB193C8D-2EA1-2517-889C-0360E7E10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464F3-9A58-3853-A833-0694F9272D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27564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712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306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92A5-2F8B-C636-31F0-4702D52DD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998E8-0F42-422D-48B7-FDBA7ABAD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D8A69-C3A6-6ACA-B03A-6264928469FE}"/>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88A87AD8-7117-75B3-F8A5-D9673B7A9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2F51F-6DBE-5909-6AE2-B06468C021D5}"/>
              </a:ext>
            </a:extLst>
          </p:cNvPr>
          <p:cNvSpPr>
            <a:spLocks noGrp="1"/>
          </p:cNvSpPr>
          <p:nvPr>
            <p:ph type="sldNum" sz="quarter" idx="12"/>
          </p:nvPr>
        </p:nvSpPr>
        <p:spPr/>
        <p:txBody>
          <a:bodyPr/>
          <a:lstStyle/>
          <a:p>
            <a:fld id="{17AD006A-A475-4E79-A062-966392AB4954}" type="slidenum">
              <a:rPr lang="en-US" smtClean="0"/>
              <a:t>‹#›</a:t>
            </a:fld>
            <a:endParaRPr lang="en-US"/>
          </a:p>
        </p:txBody>
      </p:sp>
    </p:spTree>
    <p:extLst>
      <p:ext uri="{BB962C8B-B14F-4D97-AF65-F5344CB8AC3E}">
        <p14:creationId xmlns:p14="http://schemas.microsoft.com/office/powerpoint/2010/main" val="39488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CBCB-5800-1972-030A-2B50BA22599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84DD77-1816-D5B2-785F-241E6841B3A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56E08-BCBE-CAC8-8710-53A04F343B53}"/>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19BCF643-D54C-38B2-C92B-E4C9A36CF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0812E-B80E-25AA-58EC-9076A1ADB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33042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6568-F587-6423-986A-3ACEA11E4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A9D90-8F37-9CDF-3B81-D1F35A5EC67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51285-52BA-1D51-9D64-A43BC3C851A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6056C-C801-BE11-BB5D-FD5F9721682B}"/>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6" name="Footer Placeholder 5">
            <a:extLst>
              <a:ext uri="{FF2B5EF4-FFF2-40B4-BE49-F238E27FC236}">
                <a16:creationId xmlns:a16="http://schemas.microsoft.com/office/drawing/2014/main" id="{B45CD67A-5317-D977-AD67-EB01D0D91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AC657-E81A-9B22-182A-58ED6C0933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80232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BA3D-8308-2177-6C36-CC2DCAC1FA4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C4B714-8A65-0A0A-41D2-A0F24C63263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FA5C8-34B1-BB5D-494E-755638416FD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41A65C-A1B5-D5CD-58D0-B3D6F2FC1C1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A00A8B-78C4-E792-9502-71AC3736B38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99DE15-FFFA-AC21-E373-323CBEDB28D7}"/>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8" name="Footer Placeholder 7">
            <a:extLst>
              <a:ext uri="{FF2B5EF4-FFF2-40B4-BE49-F238E27FC236}">
                <a16:creationId xmlns:a16="http://schemas.microsoft.com/office/drawing/2014/main" id="{7EC18822-99AB-2DF0-541F-0B55E2ABD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953B21-E1E9-651B-497C-8AFA683228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17054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0155-8D36-091F-0D38-7CA39F803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635EE7-A77A-0960-58A6-B1BC5AA37ECF}"/>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4" name="Footer Placeholder 3">
            <a:extLst>
              <a:ext uri="{FF2B5EF4-FFF2-40B4-BE49-F238E27FC236}">
                <a16:creationId xmlns:a16="http://schemas.microsoft.com/office/drawing/2014/main" id="{24DD7C50-8F45-22FE-D2BD-A5CBDC05E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3B240F-ED89-4E18-10BE-E48A3930CB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29226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C8650-C02E-A13F-6857-7FDBBEE98EBC}"/>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3" name="Footer Placeholder 2">
            <a:extLst>
              <a:ext uri="{FF2B5EF4-FFF2-40B4-BE49-F238E27FC236}">
                <a16:creationId xmlns:a16="http://schemas.microsoft.com/office/drawing/2014/main" id="{F9EF528E-CD9E-2BA7-7178-9A5CCBB145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98139-1D95-67D4-EDE6-C7724E1424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088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F532-79D1-AB90-45A8-7D9FF80F516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FA8F9F-E186-D551-324D-D03AC34F0C0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05786-DF0D-0EB8-B670-D1DD3978A2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1DFDAA-3362-7D7F-9981-EA94602E8158}"/>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6" name="Footer Placeholder 5">
            <a:extLst>
              <a:ext uri="{FF2B5EF4-FFF2-40B4-BE49-F238E27FC236}">
                <a16:creationId xmlns:a16="http://schemas.microsoft.com/office/drawing/2014/main" id="{B5C77F57-D9CD-A986-3E15-F383EB4BB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F56FF-A3F6-DD59-37EB-71886B595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15099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72D7-5037-9BDF-4825-D6B438BD48B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9A4F1F-028E-227E-96BC-5DC1C1A1E4A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AE8C8DF-8731-1E5B-D4B9-5260C6B865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B985CB-2862-EB3F-100E-96283F00E7B1}"/>
              </a:ext>
            </a:extLst>
          </p:cNvPr>
          <p:cNvSpPr>
            <a:spLocks noGrp="1"/>
          </p:cNvSpPr>
          <p:nvPr>
            <p:ph type="dt" sz="half" idx="10"/>
          </p:nvPr>
        </p:nvSpPr>
        <p:spPr/>
        <p:txBody>
          <a:bodyPr/>
          <a:lstStyle/>
          <a:p>
            <a:fld id="{6359FCBD-D667-41C0-8952-B06F21C662DD}" type="datetimeFigureOut">
              <a:rPr lang="en-US" smtClean="0"/>
              <a:t>12/20/2022</a:t>
            </a:fld>
            <a:endParaRPr lang="en-US"/>
          </a:p>
        </p:txBody>
      </p:sp>
      <p:sp>
        <p:nvSpPr>
          <p:cNvPr id="6" name="Footer Placeholder 5">
            <a:extLst>
              <a:ext uri="{FF2B5EF4-FFF2-40B4-BE49-F238E27FC236}">
                <a16:creationId xmlns:a16="http://schemas.microsoft.com/office/drawing/2014/main" id="{B0B43C4C-2A6B-0C08-E9E6-53B68ABDE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DA0C3-1C15-7626-6D60-92D5A0F237B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71297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2DF32-DB0F-59BB-3D46-6288E90CAE5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6A0A0-897C-80C8-5837-524B6EBAD09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16514-BE18-8FD5-8055-722B0B034A6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9FCBD-D667-41C0-8952-B06F21C662DD}" type="datetimeFigureOut">
              <a:rPr lang="en-US" smtClean="0"/>
              <a:t>12/20/2022</a:t>
            </a:fld>
            <a:endParaRPr lang="en-US"/>
          </a:p>
        </p:txBody>
      </p:sp>
      <p:sp>
        <p:nvSpPr>
          <p:cNvPr id="5" name="Footer Placeholder 4">
            <a:extLst>
              <a:ext uri="{FF2B5EF4-FFF2-40B4-BE49-F238E27FC236}">
                <a16:creationId xmlns:a16="http://schemas.microsoft.com/office/drawing/2014/main" id="{477037B7-0833-E78A-3122-188C16B372B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BFE4FF-929A-5501-074F-040BF9BDDE2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224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mt="37000"/>
          </a:blip>
          <a:srcRect t="4923" b="-5446"/>
          <a:stretch/>
        </p:blipFill>
        <p:spPr>
          <a:xfrm>
            <a:off x="-46375" y="0"/>
            <a:ext cx="9190377" cy="5438551"/>
          </a:xfrm>
          <a:prstGeom prst="rect">
            <a:avLst/>
          </a:prstGeom>
          <a:noFill/>
          <a:ln>
            <a:noFill/>
          </a:ln>
        </p:spPr>
      </p:pic>
      <p:pic>
        <p:nvPicPr>
          <p:cNvPr id="60" name="Google Shape;60;p14"/>
          <p:cNvPicPr preferRelativeResize="0"/>
          <p:nvPr/>
        </p:nvPicPr>
        <p:blipFill rotWithShape="1">
          <a:blip r:embed="rId4">
            <a:alphaModFix/>
          </a:blip>
          <a:srcRect/>
          <a:stretch/>
        </p:blipFill>
        <p:spPr>
          <a:xfrm>
            <a:off x="160536" y="4663675"/>
            <a:ext cx="8822928" cy="402275"/>
          </a:xfrm>
          <a:prstGeom prst="rect">
            <a:avLst/>
          </a:prstGeom>
          <a:noFill/>
          <a:ln>
            <a:noFill/>
          </a:ln>
        </p:spPr>
      </p:pic>
      <p:pic>
        <p:nvPicPr>
          <p:cNvPr id="61" name="Google Shape;61;p14"/>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62" name="Google Shape;62;p14"/>
          <p:cNvSpPr txBox="1"/>
          <p:nvPr/>
        </p:nvSpPr>
        <p:spPr>
          <a:xfrm>
            <a:off x="631325" y="2877750"/>
            <a:ext cx="7649100" cy="3069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Clr>
                <a:schemeClr val="dk1"/>
              </a:buClr>
              <a:buSzPts val="1100"/>
              <a:buFont typeface="Arial"/>
              <a:buNone/>
            </a:pPr>
            <a:r>
              <a:rPr lang="en" sz="1600" b="1">
                <a:solidFill>
                  <a:schemeClr val="lt1"/>
                </a:solidFill>
                <a:latin typeface="Open Sans"/>
                <a:ea typeface="Open Sans"/>
                <a:cs typeface="Open Sans"/>
                <a:sym typeface="Open Sans"/>
              </a:rPr>
              <a:t>The Mystery of the Contaminated Water- Who killed Dr. Clearwater?</a:t>
            </a:r>
            <a:endParaRPr sz="100" b="1">
              <a:solidFill>
                <a:schemeClr val="lt1"/>
              </a:solidFill>
              <a:latin typeface="Open Sans"/>
              <a:ea typeface="Open Sans"/>
              <a:cs typeface="Open Sans"/>
              <a:sym typeface="Open Sans"/>
            </a:endParaRPr>
          </a:p>
        </p:txBody>
      </p:sp>
      <p:pic>
        <p:nvPicPr>
          <p:cNvPr id="9" name="Picture 8">
            <a:extLst>
              <a:ext uri="{FF2B5EF4-FFF2-40B4-BE49-F238E27FC236}">
                <a16:creationId xmlns:a16="http://schemas.microsoft.com/office/drawing/2014/main" id="{31C4B1A4-EEBA-FBFA-CDA0-AD8EED5A926B}"/>
              </a:ext>
            </a:extLst>
          </p:cNvPr>
          <p:cNvPicPr>
            <a:picLocks noChangeAspect="1"/>
          </p:cNvPicPr>
          <p:nvPr/>
        </p:nvPicPr>
        <p:blipFill>
          <a:blip r:embed="rId6"/>
          <a:stretch>
            <a:fillRect/>
          </a:stretch>
        </p:blipFill>
        <p:spPr>
          <a:xfrm>
            <a:off x="275508" y="1331305"/>
            <a:ext cx="8546609" cy="1039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8650" y="2393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Dr. Noolan Courage</a:t>
            </a:r>
            <a:endParaRPr sz="2600" i="1"/>
          </a:p>
        </p:txBody>
      </p:sp>
      <p:sp>
        <p:nvSpPr>
          <p:cNvPr id="117" name="Google Shape;117;p22"/>
          <p:cNvSpPr txBox="1">
            <a:spLocks noGrp="1"/>
          </p:cNvSpPr>
          <p:nvPr>
            <p:ph idx="1"/>
          </p:nvPr>
        </p:nvSpPr>
        <p:spPr>
          <a:xfrm>
            <a:off x="628650" y="1369225"/>
            <a:ext cx="47931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2000" dirty="0">
                <a:solidFill>
                  <a:schemeClr val="dk1"/>
                </a:solidFill>
                <a:latin typeface="Open Sans"/>
                <a:ea typeface="Open Sans"/>
                <a:cs typeface="Open Sans"/>
                <a:sym typeface="Open Sans"/>
              </a:rPr>
              <a:t>Specializes in </a:t>
            </a:r>
            <a:r>
              <a:rPr lang="en" sz="2000" dirty="0">
                <a:solidFill>
                  <a:schemeClr val="dk1"/>
                </a:solidFill>
              </a:rPr>
              <a:t>aquatic plants</a:t>
            </a:r>
            <a:r>
              <a:rPr lang="en" sz="2000" dirty="0">
                <a:solidFill>
                  <a:schemeClr val="dk1"/>
                </a:solidFill>
                <a:latin typeface="Open Sans"/>
                <a:ea typeface="Open Sans"/>
                <a:cs typeface="Open Sans"/>
                <a:sym typeface="Open Sans"/>
              </a:rPr>
              <a:t>. He doesn’t seem to have a motive, but he has always felt intimidated by Dr. Clearwater, and also by every person in the research team.</a:t>
            </a:r>
            <a:endParaRPr sz="2000" dirty="0">
              <a:solidFill>
                <a:schemeClr val="dk1"/>
              </a:solidFill>
            </a:endParaRPr>
          </a:p>
        </p:txBody>
      </p:sp>
      <p:pic>
        <p:nvPicPr>
          <p:cNvPr id="118" name="Google Shape;118;p22"/>
          <p:cNvPicPr preferRelativeResize="0"/>
          <p:nvPr/>
        </p:nvPicPr>
        <p:blipFill>
          <a:blip r:embed="rId3">
            <a:alphaModFix/>
          </a:blip>
          <a:stretch>
            <a:fillRect/>
          </a:stretch>
        </p:blipFill>
        <p:spPr>
          <a:xfrm>
            <a:off x="5906050" y="813925"/>
            <a:ext cx="2433175" cy="3168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628650" y="282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PROBLEM</a:t>
            </a:r>
            <a:endParaRPr sz="2600" i="1"/>
          </a:p>
        </p:txBody>
      </p:sp>
      <p:sp>
        <p:nvSpPr>
          <p:cNvPr id="124" name="Google Shape;124;p23"/>
          <p:cNvSpPr txBox="1">
            <a:spLocks noGrp="1"/>
          </p:cNvSpPr>
          <p:nvPr>
            <p:ph idx="1"/>
          </p:nvPr>
        </p:nvSpPr>
        <p:spPr>
          <a:xfrm>
            <a:off x="241873" y="940050"/>
            <a:ext cx="6259874" cy="3547144"/>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US" sz="1400" dirty="0">
                <a:solidFill>
                  <a:schemeClr val="tx1"/>
                </a:solidFill>
                <a:effectLst/>
                <a:latin typeface="Open Sans" panose="020B0606030504020204" pitchFamily="34" charset="0"/>
                <a:ea typeface="Open Sans" panose="020B0606030504020204" pitchFamily="34" charset="0"/>
              </a:rPr>
              <a:t>While examining Dr. Clearwater’s room, Dr. </a:t>
            </a:r>
            <a:r>
              <a:rPr lang="en-US" sz="1400" dirty="0" err="1">
                <a:solidFill>
                  <a:schemeClr val="tx1"/>
                </a:solidFill>
                <a:effectLst/>
                <a:latin typeface="Open Sans" panose="020B0606030504020204" pitchFamily="34" charset="0"/>
                <a:ea typeface="Open Sans" panose="020B0606030504020204" pitchFamily="34" charset="0"/>
              </a:rPr>
              <a:t>Specktackle</a:t>
            </a:r>
            <a:r>
              <a:rPr lang="en-US" sz="1400" dirty="0">
                <a:solidFill>
                  <a:schemeClr val="tx1"/>
                </a:solidFill>
                <a:effectLst/>
                <a:latin typeface="Open Sans" panose="020B0606030504020204" pitchFamily="34" charset="0"/>
                <a:ea typeface="Open Sans" panose="020B0606030504020204" pitchFamily="34" charset="0"/>
              </a:rPr>
              <a:t> found a glass of what seemed to be water near the body of Dr. Clearwater. Could this mean that Dr. Clearwater was poisoned? </a:t>
            </a:r>
          </a:p>
          <a:p>
            <a:pPr marL="0" lvl="0" indent="0" algn="l" rtl="0">
              <a:lnSpc>
                <a:spcPct val="115000"/>
              </a:lnSpc>
              <a:spcBef>
                <a:spcPts val="800"/>
              </a:spcBef>
              <a:spcAft>
                <a:spcPts val="0"/>
              </a:spcAft>
              <a:buNone/>
            </a:pPr>
            <a:r>
              <a:rPr lang="en-US" sz="1400" dirty="0">
                <a:solidFill>
                  <a:schemeClr val="tx1"/>
                </a:solidFill>
                <a:effectLst/>
                <a:latin typeface="Open Sans" panose="020B0606030504020204" pitchFamily="34" charset="0"/>
                <a:ea typeface="Open Sans" panose="020B0606030504020204" pitchFamily="34" charset="0"/>
              </a:rPr>
              <a:t>The contents of the glass were put in a closed lid container to be analyzed later. </a:t>
            </a:r>
          </a:p>
          <a:p>
            <a:pPr marL="0" lvl="0" indent="0" algn="l" rtl="0">
              <a:lnSpc>
                <a:spcPct val="115000"/>
              </a:lnSpc>
              <a:spcBef>
                <a:spcPts val="800"/>
              </a:spcBef>
              <a:spcAft>
                <a:spcPts val="0"/>
              </a:spcAft>
              <a:buNone/>
            </a:pPr>
            <a:r>
              <a:rPr lang="en" sz="1400" dirty="0">
                <a:solidFill>
                  <a:schemeClr val="tx1"/>
                </a:solidFill>
                <a:latin typeface="Open Sans"/>
                <a:ea typeface="Open Sans"/>
                <a:cs typeface="Open Sans"/>
                <a:sym typeface="Open Sans"/>
              </a:rPr>
              <a:t>Dr. Mistales brought up an interesting fac</a:t>
            </a:r>
            <a:r>
              <a:rPr lang="en" sz="1400" dirty="0">
                <a:solidFill>
                  <a:schemeClr val="tx1"/>
                </a:solidFill>
              </a:rPr>
              <a:t>t:</a:t>
            </a:r>
            <a:r>
              <a:rPr lang="en" sz="1400" dirty="0">
                <a:solidFill>
                  <a:schemeClr val="tx1"/>
                </a:solidFill>
                <a:latin typeface="Open Sans"/>
                <a:ea typeface="Open Sans"/>
                <a:cs typeface="Open Sans"/>
                <a:sym typeface="Open Sans"/>
              </a:rPr>
              <a:t> What if the whole water supply is compromised with whatever it is that killed Dr. Clearwater</a:t>
            </a:r>
            <a:r>
              <a:rPr lang="en" sz="1400" dirty="0">
                <a:solidFill>
                  <a:schemeClr val="tx1"/>
                </a:solidFill>
              </a:rPr>
              <a:t>?</a:t>
            </a:r>
            <a:endParaRPr sz="1400" dirty="0">
              <a:solidFill>
                <a:schemeClr val="tx1"/>
              </a:solidFill>
            </a:endParaRPr>
          </a:p>
          <a:p>
            <a:pPr marL="0" lvl="0" indent="0" algn="l" rtl="0">
              <a:lnSpc>
                <a:spcPct val="115000"/>
              </a:lnSpc>
              <a:spcBef>
                <a:spcPts val="800"/>
              </a:spcBef>
              <a:spcAft>
                <a:spcPts val="0"/>
              </a:spcAft>
              <a:buNone/>
            </a:pPr>
            <a:r>
              <a:rPr lang="en" sz="1400" dirty="0">
                <a:solidFill>
                  <a:schemeClr val="tx1"/>
                </a:solidFill>
                <a:latin typeface="Open Sans"/>
                <a:ea typeface="Open Sans"/>
                <a:cs typeface="Open Sans"/>
                <a:sym typeface="Open Sans"/>
              </a:rPr>
              <a:t>Dr. Molmes instructed everybody to not drink the water un</a:t>
            </a:r>
            <a:r>
              <a:rPr lang="en" sz="1400" dirty="0">
                <a:solidFill>
                  <a:schemeClr val="tx1"/>
                </a:solidFill>
              </a:rPr>
              <a:t>til</a:t>
            </a:r>
            <a:r>
              <a:rPr lang="en" sz="1400" dirty="0">
                <a:solidFill>
                  <a:schemeClr val="tx1"/>
                </a:solidFill>
                <a:latin typeface="Open Sans"/>
                <a:ea typeface="Open Sans"/>
                <a:cs typeface="Open Sans"/>
                <a:sym typeface="Open Sans"/>
              </a:rPr>
              <a:t> it could be properly examined. Luckily, the lab has a couple of boxes of soda pop that can be used, but eventually water will be needed. </a:t>
            </a:r>
            <a:endParaRPr sz="1400" dirty="0">
              <a:solidFill>
                <a:schemeClr val="tx1"/>
              </a:solidFill>
              <a:latin typeface="Open Sans"/>
              <a:ea typeface="Open Sans"/>
              <a:cs typeface="Open Sans"/>
              <a:sym typeface="Open Sans"/>
            </a:endParaRPr>
          </a:p>
          <a:p>
            <a:pPr marL="0" lvl="0" indent="0" algn="l" rtl="0">
              <a:lnSpc>
                <a:spcPct val="115000"/>
              </a:lnSpc>
              <a:spcBef>
                <a:spcPts val="0"/>
              </a:spcBef>
              <a:spcAft>
                <a:spcPts val="1200"/>
              </a:spcAft>
              <a:buNone/>
            </a:pPr>
            <a:endParaRPr sz="1400" b="1" dirty="0">
              <a:solidFill>
                <a:schemeClr val="tx1"/>
              </a:solidFill>
            </a:endParaRPr>
          </a:p>
        </p:txBody>
      </p:sp>
      <p:pic>
        <p:nvPicPr>
          <p:cNvPr id="125" name="Google Shape;125;p23"/>
          <p:cNvPicPr preferRelativeResize="0"/>
          <p:nvPr/>
        </p:nvPicPr>
        <p:blipFill>
          <a:blip r:embed="rId3">
            <a:alphaModFix/>
          </a:blip>
          <a:stretch>
            <a:fillRect/>
          </a:stretch>
        </p:blipFill>
        <p:spPr>
          <a:xfrm>
            <a:off x="6501746" y="940050"/>
            <a:ext cx="2310479" cy="326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628650" y="22859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YOUR JOB</a:t>
            </a:r>
            <a:endParaRPr sz="2600" i="1"/>
          </a:p>
        </p:txBody>
      </p:sp>
      <p:sp>
        <p:nvSpPr>
          <p:cNvPr id="131" name="Google Shape;131;p24"/>
          <p:cNvSpPr txBox="1">
            <a:spLocks noGrp="1"/>
          </p:cNvSpPr>
          <p:nvPr>
            <p:ph idx="1"/>
          </p:nvPr>
        </p:nvSpPr>
        <p:spPr>
          <a:xfrm>
            <a:off x="628650" y="883701"/>
            <a:ext cx="40251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700" dirty="0">
                <a:solidFill>
                  <a:schemeClr val="dk1"/>
                </a:solidFill>
              </a:rPr>
              <a:t>Dr. Molmes has called upon all of you to help in the case. He has requested for each team to take a sample of the water supply and to create a protocol in order to analyze the contents of the water. And maybe, we can figure out if one of our PIs is responsible for Dr. Clearwater’s death and the contamination of our water supply.</a:t>
            </a:r>
            <a:endParaRPr sz="1900" dirty="0">
              <a:solidFill>
                <a:schemeClr val="dk1"/>
              </a:solidFill>
            </a:endParaRPr>
          </a:p>
        </p:txBody>
      </p:sp>
      <p:pic>
        <p:nvPicPr>
          <p:cNvPr id="132" name="Google Shape;132;p24"/>
          <p:cNvPicPr preferRelativeResize="0"/>
          <p:nvPr/>
        </p:nvPicPr>
        <p:blipFill>
          <a:blip r:embed="rId3">
            <a:alphaModFix/>
          </a:blip>
          <a:stretch>
            <a:fillRect/>
          </a:stretch>
        </p:blipFill>
        <p:spPr>
          <a:xfrm>
            <a:off x="4752273" y="1119675"/>
            <a:ext cx="4247299" cy="3125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628650" y="207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Goal of the Activity</a:t>
            </a:r>
            <a:endParaRPr dirty="0"/>
          </a:p>
        </p:txBody>
      </p:sp>
      <p:sp>
        <p:nvSpPr>
          <p:cNvPr id="138" name="Google Shape;138;p25"/>
          <p:cNvSpPr txBox="1">
            <a:spLocks noGrp="1"/>
          </p:cNvSpPr>
          <p:nvPr>
            <p:ph idx="1"/>
          </p:nvPr>
        </p:nvSpPr>
        <p:spPr>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solidFill>
                  <a:schemeClr val="tx1"/>
                </a:solidFill>
              </a:rPr>
              <a:t>Our different groups will be creating a protocol for the analysis of our evidence/water sample.</a:t>
            </a:r>
            <a:endParaRPr dirty="0">
              <a:solidFill>
                <a:schemeClr val="tx1"/>
              </a:solidFill>
            </a:endParaRPr>
          </a:p>
          <a:p>
            <a:pPr marL="0" lvl="0" indent="0" algn="l" rtl="0">
              <a:spcBef>
                <a:spcPts val="800"/>
              </a:spcBef>
              <a:spcAft>
                <a:spcPts val="0"/>
              </a:spcAft>
              <a:buNone/>
            </a:pPr>
            <a:endParaRPr dirty="0">
              <a:solidFill>
                <a:schemeClr val="tx1"/>
              </a:solidFill>
            </a:endParaRPr>
          </a:p>
          <a:p>
            <a:pPr marL="0" lvl="0" indent="0" algn="l" rtl="0">
              <a:spcBef>
                <a:spcPts val="800"/>
              </a:spcBef>
              <a:spcAft>
                <a:spcPts val="0"/>
              </a:spcAft>
              <a:buNone/>
            </a:pPr>
            <a:r>
              <a:rPr lang="en" dirty="0">
                <a:solidFill>
                  <a:schemeClr val="tx1"/>
                </a:solidFill>
              </a:rPr>
              <a:t>But before we get started… WHAT IS A PROTOCOL?</a:t>
            </a:r>
            <a:endParaRPr dirty="0">
              <a:solidFill>
                <a:schemeClr val="tx1"/>
              </a:solidFill>
            </a:endParaRPr>
          </a:p>
          <a:p>
            <a:pPr marL="0" lvl="0" indent="0" algn="l" rtl="0">
              <a:spcBef>
                <a:spcPts val="800"/>
              </a:spcBef>
              <a:spcAft>
                <a:spcPts val="0"/>
              </a:spcAft>
              <a:buNone/>
            </a:pPr>
            <a:endParaRPr dirty="0">
              <a:solidFill>
                <a:schemeClr val="tx1"/>
              </a:solidFill>
            </a:endParaRPr>
          </a:p>
          <a:p>
            <a:pPr marL="0" lvl="0" indent="0" algn="l" rtl="0">
              <a:spcBef>
                <a:spcPts val="800"/>
              </a:spcBef>
              <a:spcAft>
                <a:spcPts val="0"/>
              </a:spcAft>
              <a:buNone/>
            </a:pPr>
            <a:r>
              <a:rPr lang="en" dirty="0">
                <a:solidFill>
                  <a:schemeClr val="tx1"/>
                </a:solidFill>
              </a:rPr>
              <a:t>Lets Share!!</a:t>
            </a:r>
            <a:endParaRPr dirty="0">
              <a:solidFill>
                <a:schemeClr val="tx1"/>
              </a:solidFill>
            </a:endParaRPr>
          </a:p>
          <a:p>
            <a:pPr marL="0" lvl="0" indent="0" algn="l" rtl="0">
              <a:spcBef>
                <a:spcPts val="800"/>
              </a:spcBef>
              <a:spcAft>
                <a:spcPts val="0"/>
              </a:spcAft>
              <a:buNone/>
            </a:pPr>
            <a:endParaRPr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628650" y="22859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BY DEFINITION</a:t>
            </a:r>
            <a:endParaRPr dirty="0"/>
          </a:p>
        </p:txBody>
      </p:sp>
      <p:sp>
        <p:nvSpPr>
          <p:cNvPr id="144" name="Google Shape;144;p26"/>
          <p:cNvSpPr txBox="1">
            <a:spLocks noGrp="1"/>
          </p:cNvSpPr>
          <p:nvPr>
            <p:ph idx="1"/>
          </p:nvPr>
        </p:nvSpPr>
        <p:spPr>
          <a:xfrm>
            <a:off x="224175" y="1056554"/>
            <a:ext cx="8754643"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rPr>
              <a:t>A </a:t>
            </a:r>
            <a:r>
              <a:rPr lang="en" b="1" dirty="0">
                <a:solidFill>
                  <a:schemeClr val="dk1"/>
                </a:solidFill>
                <a:highlight>
                  <a:srgbClr val="FFFFFF"/>
                </a:highlight>
              </a:rPr>
              <a:t>protocol</a:t>
            </a:r>
            <a:r>
              <a:rPr lang="en" dirty="0">
                <a:solidFill>
                  <a:schemeClr val="dk1"/>
                </a:solidFill>
                <a:highlight>
                  <a:srgbClr val="FFFFFF"/>
                </a:highlight>
              </a:rPr>
              <a:t>, is known by many as a ‘procedure’, its developed and used by scientists in an experiment. </a:t>
            </a:r>
          </a:p>
          <a:p>
            <a:pPr marL="0" lvl="0" indent="0" algn="l" rtl="0">
              <a:lnSpc>
                <a:spcPct val="100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rPr>
              <a:t>Protocols can come in many ways and forms, but they must be written in a way that the replication of the experiment is successful.</a:t>
            </a: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rPr>
              <a:t>Protocols can be found everywhere, not just in labs…. And you have probably used some before!</a:t>
            </a:r>
            <a:endParaRPr dirty="0">
              <a:solidFill>
                <a:schemeClr val="dk1"/>
              </a:solidFill>
              <a:highlight>
                <a:srgbClr val="FFFFFF"/>
              </a:highlight>
            </a:endParaRPr>
          </a:p>
          <a:p>
            <a:pPr marL="457200" lvl="0" indent="-327025" algn="l" rtl="0">
              <a:lnSpc>
                <a:spcPct val="100000"/>
              </a:lnSpc>
              <a:spcBef>
                <a:spcPts val="0"/>
              </a:spcBef>
              <a:spcAft>
                <a:spcPts val="0"/>
              </a:spcAft>
              <a:buClr>
                <a:schemeClr val="dk1"/>
              </a:buClr>
              <a:buSzPts val="1550"/>
              <a:buChar char="●"/>
            </a:pPr>
            <a:r>
              <a:rPr lang="en" dirty="0">
                <a:solidFill>
                  <a:schemeClr val="dk1"/>
                </a:solidFill>
                <a:highlight>
                  <a:srgbClr val="FFFFFF"/>
                </a:highlight>
              </a:rPr>
              <a:t>Ever shop at IKEA? Think of their instructions to put together a piece of furniture</a:t>
            </a:r>
            <a:endParaRPr dirty="0">
              <a:solidFill>
                <a:schemeClr val="dk1"/>
              </a:solidFill>
              <a:highlight>
                <a:srgbClr val="FFFFFF"/>
              </a:highlight>
            </a:endParaRPr>
          </a:p>
          <a:p>
            <a:pPr marL="457200" lvl="0" indent="-327025" algn="l" rtl="0">
              <a:lnSpc>
                <a:spcPct val="100000"/>
              </a:lnSpc>
              <a:spcBef>
                <a:spcPts val="0"/>
              </a:spcBef>
              <a:spcAft>
                <a:spcPts val="0"/>
              </a:spcAft>
              <a:buClr>
                <a:schemeClr val="dk1"/>
              </a:buClr>
              <a:buSzPts val="1550"/>
              <a:buChar char="●"/>
            </a:pPr>
            <a:r>
              <a:rPr lang="en" dirty="0">
                <a:solidFill>
                  <a:schemeClr val="dk1"/>
                </a:solidFill>
                <a:highlight>
                  <a:srgbClr val="FFFFFF"/>
                </a:highlight>
              </a:rPr>
              <a:t>Watch a tutorial on TikTok or YouTube? </a:t>
            </a:r>
            <a:endParaRPr dirty="0">
              <a:solidFill>
                <a:schemeClr val="dk1"/>
              </a:solidFill>
              <a:highlight>
                <a:srgbClr val="FFFFFF"/>
              </a:highlight>
            </a:endParaRPr>
          </a:p>
          <a:p>
            <a:pPr marL="457200" lvl="0" indent="-327025" algn="l" rtl="0">
              <a:lnSpc>
                <a:spcPct val="100000"/>
              </a:lnSpc>
              <a:spcBef>
                <a:spcPts val="0"/>
              </a:spcBef>
              <a:spcAft>
                <a:spcPts val="0"/>
              </a:spcAft>
              <a:buClr>
                <a:schemeClr val="dk1"/>
              </a:buClr>
              <a:buSzPts val="1550"/>
              <a:buChar char="●"/>
            </a:pPr>
            <a:r>
              <a:rPr lang="en" dirty="0">
                <a:solidFill>
                  <a:schemeClr val="dk1"/>
                </a:solidFill>
                <a:highlight>
                  <a:srgbClr val="FFFFFF"/>
                </a:highlight>
              </a:rPr>
              <a:t>Followed an online recipe to make something?</a:t>
            </a:r>
            <a:endParaRPr dirty="0">
              <a:solidFill>
                <a:schemeClr val="dk1"/>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115-D41C-E2DA-058D-6A31F067740D}"/>
              </a:ext>
            </a:extLst>
          </p:cNvPr>
          <p:cNvSpPr>
            <a:spLocks noGrp="1"/>
          </p:cNvSpPr>
          <p:nvPr>
            <p:ph type="title"/>
          </p:nvPr>
        </p:nvSpPr>
        <p:spPr>
          <a:xfrm>
            <a:off x="0" y="1456106"/>
            <a:ext cx="3901440" cy="994200"/>
          </a:xfrm>
        </p:spPr>
        <p:txBody>
          <a:bodyPr>
            <a:normAutofit fontScale="90000"/>
          </a:bodyPr>
          <a:lstStyle/>
          <a:p>
            <a:pPr algn="ctr"/>
            <a:r>
              <a:rPr lang="en-US" b="0" dirty="0">
                <a:solidFill>
                  <a:schemeClr val="tx1"/>
                </a:solidFill>
              </a:rPr>
              <a:t>Engineering Design Process</a:t>
            </a:r>
          </a:p>
        </p:txBody>
      </p:sp>
      <p:pic>
        <p:nvPicPr>
          <p:cNvPr id="1026" name="Picture 2" descr="Engineering Design Process">
            <a:extLst>
              <a:ext uri="{FF2B5EF4-FFF2-40B4-BE49-F238E27FC236}">
                <a16:creationId xmlns:a16="http://schemas.microsoft.com/office/drawing/2014/main" id="{4594B46A-DC88-F112-767A-9BB7C72FC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218" y="-121444"/>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5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207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Step #1: ASK</a:t>
            </a:r>
            <a:endParaRPr dirty="0"/>
          </a:p>
        </p:txBody>
      </p:sp>
      <p:sp>
        <p:nvSpPr>
          <p:cNvPr id="150" name="Google Shape;150;p27"/>
          <p:cNvSpPr txBox="1">
            <a:spLocks noGrp="1"/>
          </p:cNvSpPr>
          <p:nvPr>
            <p:ph idx="1"/>
          </p:nvPr>
        </p:nvSpPr>
        <p:spPr>
          <a:xfrm>
            <a:off x="4999314" y="2271236"/>
            <a:ext cx="3715658" cy="717777"/>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dirty="0">
                <a:solidFill>
                  <a:schemeClr val="tx1"/>
                </a:solidFill>
              </a:rPr>
              <a:t>With your group, complete Step 1 of your Student Handout Part 1.</a:t>
            </a:r>
            <a:endParaRPr dirty="0">
              <a:solidFill>
                <a:schemeClr val="tx1"/>
              </a:solidFill>
            </a:endParaRPr>
          </a:p>
        </p:txBody>
      </p:sp>
      <p:pic>
        <p:nvPicPr>
          <p:cNvPr id="151" name="Google Shape;151;p27"/>
          <p:cNvPicPr preferRelativeResize="0"/>
          <p:nvPr/>
        </p:nvPicPr>
        <p:blipFill>
          <a:blip r:embed="rId3">
            <a:alphaModFix/>
          </a:blip>
          <a:stretch>
            <a:fillRect/>
          </a:stretch>
        </p:blipFill>
        <p:spPr>
          <a:xfrm>
            <a:off x="429028" y="1201375"/>
            <a:ext cx="4340501" cy="285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207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Step #2: RESEARCH</a:t>
            </a:r>
            <a:endParaRPr dirty="0"/>
          </a:p>
        </p:txBody>
      </p:sp>
      <p:sp>
        <p:nvSpPr>
          <p:cNvPr id="150" name="Google Shape;150;p27"/>
          <p:cNvSpPr txBox="1">
            <a:spLocks noGrp="1"/>
          </p:cNvSpPr>
          <p:nvPr>
            <p:ph idx="1"/>
          </p:nvPr>
        </p:nvSpPr>
        <p:spPr>
          <a:xfrm>
            <a:off x="4969151" y="1201369"/>
            <a:ext cx="3715658" cy="28575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dirty="0">
                <a:solidFill>
                  <a:schemeClr val="tx1"/>
                </a:solidFill>
              </a:rPr>
              <a:t>With your group, </a:t>
            </a:r>
            <a:r>
              <a:rPr lang="en-US" dirty="0">
                <a:solidFill>
                  <a:schemeClr val="tx1"/>
                </a:solidFill>
              </a:rPr>
              <a:t>research what kinds and types of pollutants and contaminants can be found in water. Also, research what tests are used to test for each water pollutant/contaminant.</a:t>
            </a:r>
          </a:p>
          <a:p>
            <a:pPr marL="0" lvl="0" indent="0" algn="ctr" rtl="0">
              <a:spcBef>
                <a:spcPts val="800"/>
              </a:spcBef>
              <a:spcAft>
                <a:spcPts val="0"/>
              </a:spcAft>
              <a:buNone/>
            </a:pPr>
            <a:endParaRPr lang="en-US" dirty="0">
              <a:solidFill>
                <a:schemeClr val="tx1"/>
              </a:solidFill>
            </a:endParaRPr>
          </a:p>
          <a:p>
            <a:pPr marL="0" lvl="0" indent="0" algn="ctr" rtl="0">
              <a:spcBef>
                <a:spcPts val="800"/>
              </a:spcBef>
              <a:spcAft>
                <a:spcPts val="0"/>
              </a:spcAft>
              <a:buNone/>
            </a:pPr>
            <a:r>
              <a:rPr lang="en-US" dirty="0">
                <a:solidFill>
                  <a:schemeClr val="tx1"/>
                </a:solidFill>
              </a:rPr>
              <a:t> Record your research in Step 2 </a:t>
            </a:r>
            <a:r>
              <a:rPr lang="en" dirty="0">
                <a:solidFill>
                  <a:schemeClr val="tx1"/>
                </a:solidFill>
              </a:rPr>
              <a:t>of your Student Handout Part 1.</a:t>
            </a:r>
            <a:endParaRPr dirty="0">
              <a:solidFill>
                <a:schemeClr val="tx1"/>
              </a:solidFill>
            </a:endParaRPr>
          </a:p>
        </p:txBody>
      </p:sp>
      <p:pic>
        <p:nvPicPr>
          <p:cNvPr id="151" name="Google Shape;151;p27"/>
          <p:cNvPicPr preferRelativeResize="0"/>
          <p:nvPr/>
        </p:nvPicPr>
        <p:blipFill>
          <a:blip r:embed="rId3">
            <a:alphaModFix/>
          </a:blip>
          <a:stretch>
            <a:fillRect/>
          </a:stretch>
        </p:blipFill>
        <p:spPr>
          <a:xfrm>
            <a:off x="429028" y="1201375"/>
            <a:ext cx="4340501" cy="2857500"/>
          </a:xfrm>
          <a:prstGeom prst="rect">
            <a:avLst/>
          </a:prstGeom>
          <a:noFill/>
          <a:ln>
            <a:noFill/>
          </a:ln>
        </p:spPr>
      </p:pic>
    </p:spTree>
    <p:extLst>
      <p:ext uri="{BB962C8B-B14F-4D97-AF65-F5344CB8AC3E}">
        <p14:creationId xmlns:p14="http://schemas.microsoft.com/office/powerpoint/2010/main" val="369320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A994-FCC0-458C-0C3F-C4C0A26F0AFB}"/>
              </a:ext>
            </a:extLst>
          </p:cNvPr>
          <p:cNvSpPr>
            <a:spLocks noGrp="1"/>
          </p:cNvSpPr>
          <p:nvPr>
            <p:ph type="title"/>
          </p:nvPr>
        </p:nvSpPr>
        <p:spPr>
          <a:xfrm>
            <a:off x="0" y="1718596"/>
            <a:ext cx="9144000" cy="994200"/>
          </a:xfrm>
        </p:spPr>
        <p:txBody>
          <a:bodyPr/>
          <a:lstStyle/>
          <a:p>
            <a:pPr algn="ctr"/>
            <a:r>
              <a:rPr lang="en-US" dirty="0"/>
              <a:t>Day 2</a:t>
            </a:r>
          </a:p>
        </p:txBody>
      </p:sp>
    </p:spTree>
    <p:extLst>
      <p:ext uri="{BB962C8B-B14F-4D97-AF65-F5344CB8AC3E}">
        <p14:creationId xmlns:p14="http://schemas.microsoft.com/office/powerpoint/2010/main" val="384198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2071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Step #2: RESEARCH (continued)</a:t>
            </a:r>
            <a:endParaRPr dirty="0"/>
          </a:p>
        </p:txBody>
      </p:sp>
      <p:sp>
        <p:nvSpPr>
          <p:cNvPr id="150" name="Google Shape;150;p27"/>
          <p:cNvSpPr txBox="1">
            <a:spLocks noGrp="1"/>
          </p:cNvSpPr>
          <p:nvPr>
            <p:ph idx="1"/>
          </p:nvPr>
        </p:nvSpPr>
        <p:spPr>
          <a:xfrm>
            <a:off x="4969151" y="2389631"/>
            <a:ext cx="3715658" cy="1669237"/>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dirty="0">
                <a:solidFill>
                  <a:schemeClr val="tx1"/>
                </a:solidFill>
              </a:rPr>
              <a:t>What did you find out?</a:t>
            </a:r>
            <a:endParaRPr dirty="0">
              <a:solidFill>
                <a:schemeClr val="tx1"/>
              </a:solidFill>
            </a:endParaRPr>
          </a:p>
        </p:txBody>
      </p:sp>
      <p:pic>
        <p:nvPicPr>
          <p:cNvPr id="151" name="Google Shape;151;p27"/>
          <p:cNvPicPr preferRelativeResize="0"/>
          <p:nvPr/>
        </p:nvPicPr>
        <p:blipFill>
          <a:blip r:embed="rId3">
            <a:alphaModFix/>
          </a:blip>
          <a:stretch>
            <a:fillRect/>
          </a:stretch>
        </p:blipFill>
        <p:spPr>
          <a:xfrm>
            <a:off x="429028" y="1201375"/>
            <a:ext cx="4340501" cy="2857500"/>
          </a:xfrm>
          <a:prstGeom prst="rect">
            <a:avLst/>
          </a:prstGeom>
          <a:noFill/>
          <a:ln>
            <a:noFill/>
          </a:ln>
        </p:spPr>
      </p:pic>
    </p:spTree>
    <p:extLst>
      <p:ext uri="{BB962C8B-B14F-4D97-AF65-F5344CB8AC3E}">
        <p14:creationId xmlns:p14="http://schemas.microsoft.com/office/powerpoint/2010/main" val="9649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A994-FCC0-458C-0C3F-C4C0A26F0AFB}"/>
              </a:ext>
            </a:extLst>
          </p:cNvPr>
          <p:cNvSpPr>
            <a:spLocks noGrp="1"/>
          </p:cNvSpPr>
          <p:nvPr>
            <p:ph type="title"/>
          </p:nvPr>
        </p:nvSpPr>
        <p:spPr>
          <a:xfrm>
            <a:off x="0" y="1718596"/>
            <a:ext cx="9144000" cy="994200"/>
          </a:xfrm>
        </p:spPr>
        <p:txBody>
          <a:bodyPr/>
          <a:lstStyle/>
          <a:p>
            <a:pPr algn="ctr"/>
            <a:r>
              <a:rPr lang="en-US" dirty="0"/>
              <a:t>Day 1</a:t>
            </a:r>
          </a:p>
        </p:txBody>
      </p:sp>
    </p:spTree>
    <p:extLst>
      <p:ext uri="{BB962C8B-B14F-4D97-AF65-F5344CB8AC3E}">
        <p14:creationId xmlns:p14="http://schemas.microsoft.com/office/powerpoint/2010/main" val="230896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628650" y="20309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Constraints</a:t>
            </a:r>
            <a:endParaRPr dirty="0"/>
          </a:p>
        </p:txBody>
      </p:sp>
      <p:sp>
        <p:nvSpPr>
          <p:cNvPr id="178" name="Google Shape;178;p31"/>
          <p:cNvSpPr txBox="1">
            <a:spLocks noGrp="1"/>
          </p:cNvSpPr>
          <p:nvPr>
            <p:ph idx="1"/>
          </p:nvPr>
        </p:nvSpPr>
        <p:spPr>
          <a:xfrm>
            <a:off x="397001" y="940050"/>
            <a:ext cx="8210157"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rPr>
              <a:t>Dr. Molmes only has the following materials available:</a:t>
            </a:r>
          </a:p>
          <a:p>
            <a:pPr marL="342900" lvl="0" indent="-342900" algn="l" rtl="0">
              <a:spcBef>
                <a:spcPts val="800"/>
              </a:spcBef>
              <a:spcAft>
                <a:spcPts val="0"/>
              </a:spcAft>
              <a:buFont typeface="+mj-lt"/>
              <a:buAutoNum type="arabicPeriod"/>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rPr>
              <a:t>pH tablets</a:t>
            </a:r>
            <a:endParaRPr lang="en"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a:p>
            <a:pPr marL="342900" lvl="0" indent="-342900" algn="l" rtl="0">
              <a:spcBef>
                <a:spcPts val="800"/>
              </a:spcBef>
              <a:spcAft>
                <a:spcPts val="0"/>
              </a:spcAft>
              <a:buFont typeface="+mj-lt"/>
              <a:buAutoNum type="arabicPeriod"/>
            </a:pPr>
            <a:r>
              <a:rPr lang="en"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Phosphate tablets</a:t>
            </a:r>
          </a:p>
          <a:p>
            <a:pPr marL="342900" lvl="0" indent="-342900" algn="l" rtl="0">
              <a:spcBef>
                <a:spcPts val="800"/>
              </a:spcBef>
              <a:spcAft>
                <a:spcPts val="0"/>
              </a:spcAft>
              <a:buFont typeface="+mj-lt"/>
              <a:buAutoNum type="arabicPeriod"/>
            </a:pPr>
            <a:r>
              <a:rPr lang="en"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Nitrate tablets</a:t>
            </a:r>
          </a:p>
          <a:p>
            <a:pPr marL="342900" lvl="0" indent="-342900" algn="l" rtl="0">
              <a:spcBef>
                <a:spcPts val="800"/>
              </a:spcBef>
              <a:spcAft>
                <a:spcPts val="0"/>
              </a:spcAft>
              <a:buFont typeface="+mj-lt"/>
              <a:buAutoNum type="arabicPeriod"/>
            </a:pPr>
            <a:r>
              <a:rPr lang="en"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Coliform tablets </a:t>
            </a:r>
          </a:p>
          <a:p>
            <a:pPr marL="342900" lvl="0" indent="-342900" algn="l" rtl="0">
              <a:spcBef>
                <a:spcPts val="800"/>
              </a:spcBef>
              <a:spcAft>
                <a:spcPts val="0"/>
              </a:spcAft>
              <a:buFont typeface="+mj-lt"/>
              <a:buAutoNum type="arabicPeriod"/>
            </a:pPr>
            <a:r>
              <a:rPr lang="en"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Microscopes &amp; petri dishes for bacterial growth and identification of microorganisms</a:t>
            </a:r>
            <a:endParaRPr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l" rtl="0">
              <a:lnSpc>
                <a:spcPct val="100000"/>
              </a:lnSpc>
              <a:spcBef>
                <a:spcPts val="0"/>
              </a:spcBef>
              <a:spcAft>
                <a:spcPts val="0"/>
              </a:spcAft>
              <a:buNone/>
            </a:pPr>
            <a:endParaRPr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9"/>
          <p:cNvSpPr txBox="1">
            <a:spLocks noGrp="1"/>
          </p:cNvSpPr>
          <p:nvPr>
            <p:ph idx="1"/>
          </p:nvPr>
        </p:nvSpPr>
        <p:spPr>
          <a:xfrm>
            <a:off x="250750" y="1185625"/>
            <a:ext cx="566237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dirty="0">
                <a:solidFill>
                  <a:schemeClr val="dk1"/>
                </a:solidFill>
              </a:rPr>
              <a:t>Use your research to make a list of pollutants/contaminants that could be found in the water samples.</a:t>
            </a:r>
            <a:endParaRPr sz="2400" dirty="0">
              <a:solidFill>
                <a:schemeClr val="dk1"/>
              </a:solidFill>
            </a:endParaRPr>
          </a:p>
          <a:p>
            <a:pPr marL="0" lvl="0" indent="0" algn="l" rtl="0">
              <a:lnSpc>
                <a:spcPct val="100000"/>
              </a:lnSpc>
              <a:spcBef>
                <a:spcPts val="0"/>
              </a:spcBef>
              <a:spcAft>
                <a:spcPts val="0"/>
              </a:spcAft>
              <a:buNone/>
            </a:pPr>
            <a:endParaRPr sz="24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dirty="0">
                <a:solidFill>
                  <a:schemeClr val="dk1"/>
                </a:solidFill>
              </a:rPr>
              <a:t>Write these in your handout.</a:t>
            </a:r>
            <a:endParaRPr sz="2400" dirty="0">
              <a:solidFill>
                <a:schemeClr val="dk1"/>
              </a:solidFill>
            </a:endParaRPr>
          </a:p>
        </p:txBody>
      </p:sp>
      <p:pic>
        <p:nvPicPr>
          <p:cNvPr id="164" name="Google Shape;164;p29"/>
          <p:cNvPicPr preferRelativeResize="0"/>
          <p:nvPr/>
        </p:nvPicPr>
        <p:blipFill>
          <a:blip r:embed="rId3">
            <a:alphaModFix/>
          </a:blip>
          <a:stretch>
            <a:fillRect/>
          </a:stretch>
        </p:blipFill>
        <p:spPr>
          <a:xfrm>
            <a:off x="5499225" y="1185625"/>
            <a:ext cx="3394025" cy="3394025"/>
          </a:xfrm>
          <a:prstGeom prst="rect">
            <a:avLst/>
          </a:prstGeom>
          <a:noFill/>
          <a:ln>
            <a:noFill/>
          </a:ln>
        </p:spPr>
      </p:pic>
      <p:sp>
        <p:nvSpPr>
          <p:cNvPr id="5" name="Google Shape;149;p27">
            <a:extLst>
              <a:ext uri="{FF2B5EF4-FFF2-40B4-BE49-F238E27FC236}">
                <a16:creationId xmlns:a16="http://schemas.microsoft.com/office/drawing/2014/main" id="{17A915DB-0A14-3E68-89DD-F77D80A59F65}"/>
              </a:ext>
            </a:extLst>
          </p:cNvPr>
          <p:cNvSpPr txBox="1">
            <a:spLocks/>
          </p:cNvSpPr>
          <p:nvPr/>
        </p:nvSpPr>
        <p:spPr>
          <a:xfrm>
            <a:off x="628650" y="207169"/>
            <a:ext cx="7886700" cy="994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091BA"/>
              </a:buClr>
              <a:buSzPts val="1400"/>
              <a:buFont typeface="Open Sans"/>
              <a:buNone/>
              <a:defRPr sz="2800" b="1" i="0" u="none" strike="noStrike" cap="none">
                <a:solidFill>
                  <a:srgbClr val="6091BA"/>
                </a:solidFill>
                <a:latin typeface="Open Sans"/>
                <a:ea typeface="Open Sans"/>
                <a:cs typeface="Open Sans"/>
                <a:sym typeface="Open Sans"/>
              </a:defRPr>
            </a:lvl1pPr>
            <a:lvl2pPr marR="0" lvl="1"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2pPr>
            <a:lvl3pPr marR="0" lvl="2"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3pPr>
            <a:lvl4pPr marR="0" lvl="3"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4pPr>
            <a:lvl5pPr marR="0" lvl="4"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5pPr>
            <a:lvl6pPr marR="0" lvl="5"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6pPr>
            <a:lvl7pPr marR="0" lvl="6"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7pPr>
            <a:lvl8pPr marR="0" lvl="7"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8pPr>
            <a:lvl9pPr marR="0" lvl="8" algn="l" rtl="0">
              <a:lnSpc>
                <a:spcPct val="100000"/>
              </a:lnSpc>
              <a:spcBef>
                <a:spcPts val="0"/>
              </a:spcBef>
              <a:spcAft>
                <a:spcPts val="0"/>
              </a:spcAft>
              <a:buClr>
                <a:srgbClr val="6091BA"/>
              </a:buClr>
              <a:buSzPts val="2800"/>
              <a:buFont typeface="Open Sans"/>
              <a:buNone/>
              <a:defRPr sz="2800" b="1" i="0" u="none" strike="noStrike" cap="none">
                <a:solidFill>
                  <a:srgbClr val="6091BA"/>
                </a:solidFill>
                <a:latin typeface="Open Sans"/>
                <a:ea typeface="Open Sans"/>
                <a:cs typeface="Open Sans"/>
                <a:sym typeface="Open Sans"/>
              </a:defRPr>
            </a:lvl9pPr>
          </a:lstStyle>
          <a:p>
            <a:r>
              <a:rPr lang="en-US" dirty="0"/>
              <a:t>Step #3: BRAINSTORM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628650" y="1331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You are ready to begin!</a:t>
            </a:r>
            <a:endParaRPr dirty="0"/>
          </a:p>
        </p:txBody>
      </p:sp>
      <p:sp>
        <p:nvSpPr>
          <p:cNvPr id="171" name="Google Shape;171;p30"/>
          <p:cNvSpPr txBox="1">
            <a:spLocks noGrp="1"/>
          </p:cNvSpPr>
          <p:nvPr>
            <p:ph idx="1"/>
          </p:nvPr>
        </p:nvSpPr>
        <p:spPr>
          <a:xfrm>
            <a:off x="273074" y="1025293"/>
            <a:ext cx="4470376" cy="3815761"/>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Design a protocol that you will follow to analyze the evidence (water sample). Don’t forget: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12750" indent="-285750">
              <a:lnSpc>
                <a:spcPct val="100000"/>
              </a:lnSpc>
              <a:spcBef>
                <a:spcPts val="0"/>
              </a:spcBef>
              <a:buClr>
                <a:schemeClr val="dk1"/>
              </a:buClr>
              <a:buSzPts val="1600"/>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materials do you need? Be specific (i.e. test tubes, flasks, petri dishes, pipettes, etc)</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12750" indent="-285750">
              <a:lnSpc>
                <a:spcPct val="100000"/>
              </a:lnSpc>
              <a:spcBef>
                <a:spcPts val="0"/>
              </a:spcBef>
              <a:buClr>
                <a:schemeClr val="dk1"/>
              </a:buClr>
              <a:buSzPts val="1600"/>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step-by-step instructions, make it specific: as if someone else will have to follow them without your guidance.</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12750" indent="-285750">
              <a:lnSpc>
                <a:spcPct val="100000"/>
              </a:lnSpc>
              <a:spcBef>
                <a:spcPts val="0"/>
              </a:spcBef>
              <a:buClr>
                <a:schemeClr val="dk1"/>
              </a:buClr>
              <a:buSzPts val="1600"/>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Think about data collection and control samples</a:t>
            </a: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Google Shape;172;p30"/>
          <p:cNvSpPr txBox="1">
            <a:spLocks noGrp="1"/>
          </p:cNvSpPr>
          <p:nvPr>
            <p:ph type="body" idx="4294967295"/>
          </p:nvPr>
        </p:nvSpPr>
        <p:spPr>
          <a:xfrm>
            <a:off x="4743450" y="1722438"/>
            <a:ext cx="4400550" cy="3262312"/>
          </a:xfrm>
          <a:prstGeom prst="rect">
            <a:avLst/>
          </a:prstGeom>
        </p:spPr>
        <p:txBody>
          <a:bodyPr spcFirstLastPara="1" wrap="square" lIns="68575" tIns="34275" rIns="68575" bIns="34275" anchor="t" anchorCtr="0">
            <a:noAutofit/>
          </a:bodyPr>
          <a:lstStyle/>
          <a:p>
            <a:pPr marL="412750" indent="-285750">
              <a:lnSpc>
                <a:spcPct val="100000"/>
              </a:lnSpc>
              <a:spcBef>
                <a:spcPts val="0"/>
              </a:spcBef>
              <a:buClr>
                <a:schemeClr val="dk1"/>
              </a:buClr>
              <a:buSzPts val="1600"/>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Other considerations: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869950" lvl="1" indent="-285750">
              <a:lnSpc>
                <a:spcPct val="100000"/>
              </a:lnSpc>
              <a:spcBef>
                <a:spcPts val="0"/>
              </a:spcBef>
              <a:buClr>
                <a:schemeClr val="dk1"/>
              </a:buClr>
              <a:buSzPts val="1600"/>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PPE do you need to wear/use?</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869950" lvl="1" indent="-285750">
              <a:lnSpc>
                <a:spcPct val="100000"/>
              </a:lnSpc>
              <a:spcBef>
                <a:spcPts val="0"/>
              </a:spcBef>
              <a:buClr>
                <a:schemeClr val="dk1"/>
              </a:buClr>
              <a:buSzPts val="1600"/>
            </a:pPr>
            <a:r>
              <a:rPr lang="en"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precautions should you take when handling the evidence so it doesn’t contaminate you or itself?</a:t>
            </a:r>
          </a:p>
          <a:p>
            <a:pPr marL="584200" indent="-342900">
              <a:lnSpc>
                <a:spcPct val="100000"/>
              </a:lnSpc>
              <a:spcBef>
                <a:spcPts val="0"/>
              </a:spcBef>
              <a:buClr>
                <a:schemeClr val="dk1"/>
              </a:buClr>
              <a:buSzPts val="1600"/>
            </a:pPr>
            <a:r>
              <a:rPr lang="en"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Record these in your student handout</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l" rtl="0">
              <a:spcBef>
                <a:spcPts val="800"/>
              </a:spcBef>
              <a:spcAft>
                <a:spcPts val="0"/>
              </a:spcAft>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0" name="Google Shape;170;p30"/>
          <p:cNvPicPr preferRelativeResize="0"/>
          <p:nvPr/>
        </p:nvPicPr>
        <p:blipFill>
          <a:blip r:embed="rId3">
            <a:alphaModFix/>
          </a:blip>
          <a:stretch>
            <a:fillRect/>
          </a:stretch>
        </p:blipFill>
        <p:spPr>
          <a:xfrm>
            <a:off x="6996175" y="-254124"/>
            <a:ext cx="1976151" cy="1976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A994-FCC0-458C-0C3F-C4C0A26F0AFB}"/>
              </a:ext>
            </a:extLst>
          </p:cNvPr>
          <p:cNvSpPr>
            <a:spLocks noGrp="1"/>
          </p:cNvSpPr>
          <p:nvPr>
            <p:ph type="title"/>
          </p:nvPr>
        </p:nvSpPr>
        <p:spPr>
          <a:xfrm>
            <a:off x="0" y="1718596"/>
            <a:ext cx="9144000" cy="994200"/>
          </a:xfrm>
        </p:spPr>
        <p:txBody>
          <a:bodyPr/>
          <a:lstStyle/>
          <a:p>
            <a:pPr algn="ctr"/>
            <a:r>
              <a:rPr lang="en-US" dirty="0"/>
              <a:t>Day 3</a:t>
            </a:r>
          </a:p>
        </p:txBody>
      </p:sp>
    </p:spTree>
    <p:extLst>
      <p:ext uri="{BB962C8B-B14F-4D97-AF65-F5344CB8AC3E}">
        <p14:creationId xmlns:p14="http://schemas.microsoft.com/office/powerpoint/2010/main" val="278268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28650" y="20309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Get your PIs approval</a:t>
            </a:r>
            <a:endParaRPr/>
          </a:p>
        </p:txBody>
      </p:sp>
      <p:sp>
        <p:nvSpPr>
          <p:cNvPr id="184" name="Google Shape;184;p32"/>
          <p:cNvSpPr txBox="1">
            <a:spLocks noGrp="1"/>
          </p:cNvSpPr>
          <p:nvPr>
            <p:ph idx="1"/>
          </p:nvPr>
        </p:nvSpPr>
        <p:spPr>
          <a:xfrm>
            <a:off x="628650" y="991666"/>
            <a:ext cx="4893146"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solidFill>
                  <a:schemeClr val="tx1"/>
                </a:solidFill>
              </a:rPr>
              <a:t>When you have completed your protocol, get it approved by your PI.</a:t>
            </a:r>
            <a:endParaRPr dirty="0">
              <a:solidFill>
                <a:schemeClr val="tx1"/>
              </a:solidFill>
            </a:endParaRPr>
          </a:p>
          <a:p>
            <a:pPr marL="0" lvl="0" indent="0" algn="l" rtl="0">
              <a:spcBef>
                <a:spcPts val="800"/>
              </a:spcBef>
              <a:spcAft>
                <a:spcPts val="0"/>
              </a:spcAft>
              <a:buNone/>
            </a:pPr>
            <a:endParaRPr dirty="0">
              <a:solidFill>
                <a:schemeClr val="tx1"/>
              </a:solidFill>
            </a:endParaRPr>
          </a:p>
          <a:p>
            <a:pPr marL="0" lvl="0" indent="0" algn="l" rtl="0">
              <a:spcBef>
                <a:spcPts val="800"/>
              </a:spcBef>
              <a:spcAft>
                <a:spcPts val="0"/>
              </a:spcAft>
              <a:buNone/>
            </a:pPr>
            <a:r>
              <a:rPr lang="en" dirty="0">
                <a:solidFill>
                  <a:schemeClr val="tx1"/>
                </a:solidFill>
              </a:rPr>
              <a:t>Once its approved, put your protocol in a poster format for our Gallery Walk. Your PI will give you the poster materials once approved.</a:t>
            </a:r>
            <a:endParaRPr dirty="0">
              <a:solidFill>
                <a:schemeClr val="tx1"/>
              </a:solidFill>
            </a:endParaRPr>
          </a:p>
          <a:p>
            <a:pPr marL="0" lvl="0" indent="0" algn="l" rtl="0">
              <a:spcBef>
                <a:spcPts val="800"/>
              </a:spcBef>
              <a:spcAft>
                <a:spcPts val="0"/>
              </a:spcAft>
              <a:buNone/>
            </a:pPr>
            <a:endParaRPr dirty="0">
              <a:solidFill>
                <a:schemeClr val="tx1"/>
              </a:solidFill>
            </a:endParaRPr>
          </a:p>
          <a:p>
            <a:pPr marL="0" lvl="0" indent="0" algn="l" rtl="0">
              <a:spcBef>
                <a:spcPts val="800"/>
              </a:spcBef>
              <a:spcAft>
                <a:spcPts val="0"/>
              </a:spcAft>
              <a:buNone/>
            </a:pPr>
            <a:r>
              <a:rPr lang="en" dirty="0">
                <a:solidFill>
                  <a:schemeClr val="tx1"/>
                </a:solidFill>
              </a:rPr>
              <a:t>You have 15 minutes to complete this task.</a:t>
            </a:r>
            <a:endParaRPr dirty="0">
              <a:solidFill>
                <a:schemeClr val="tx1"/>
              </a:solidFill>
            </a:endParaRPr>
          </a:p>
          <a:p>
            <a:pPr marL="0" lvl="0" indent="0" algn="l" rtl="0">
              <a:spcBef>
                <a:spcPts val="800"/>
              </a:spcBef>
              <a:spcAft>
                <a:spcPts val="0"/>
              </a:spcAft>
              <a:buNone/>
            </a:pPr>
            <a:endParaRPr dirty="0">
              <a:solidFill>
                <a:schemeClr val="tx1"/>
              </a:solidFill>
            </a:endParaRPr>
          </a:p>
          <a:p>
            <a:pPr marL="0" lvl="0" indent="0" algn="l" rtl="0">
              <a:spcBef>
                <a:spcPts val="800"/>
              </a:spcBef>
              <a:spcAft>
                <a:spcPts val="0"/>
              </a:spcAft>
              <a:buNone/>
            </a:pPr>
            <a:endParaRPr dirty="0">
              <a:solidFill>
                <a:schemeClr val="tx1"/>
              </a:solidFill>
            </a:endParaRPr>
          </a:p>
        </p:txBody>
      </p:sp>
      <p:pic>
        <p:nvPicPr>
          <p:cNvPr id="185" name="Google Shape;185;p32"/>
          <p:cNvPicPr preferRelativeResize="0"/>
          <p:nvPr/>
        </p:nvPicPr>
        <p:blipFill>
          <a:blip r:embed="rId3">
            <a:alphaModFix/>
          </a:blip>
          <a:stretch>
            <a:fillRect/>
          </a:stretch>
        </p:blipFill>
        <p:spPr>
          <a:xfrm>
            <a:off x="5242350" y="751044"/>
            <a:ext cx="3641406" cy="36414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628650" y="121450"/>
            <a:ext cx="82104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Gallery Walk time!</a:t>
            </a:r>
            <a:endParaRPr/>
          </a:p>
        </p:txBody>
      </p:sp>
      <p:sp>
        <p:nvSpPr>
          <p:cNvPr id="191" name="Google Shape;191;p33"/>
          <p:cNvSpPr txBox="1">
            <a:spLocks noGrp="1"/>
          </p:cNvSpPr>
          <p:nvPr>
            <p:ph idx="1"/>
          </p:nvPr>
        </p:nvSpPr>
        <p:spPr>
          <a:xfrm>
            <a:off x="231648" y="1369225"/>
            <a:ext cx="4340502"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dirty="0">
                <a:solidFill>
                  <a:schemeClr val="dk1"/>
                </a:solidFill>
              </a:rPr>
              <a:t>Take your time to look at the protocols developed by other groups. What are some changes/improvements you will make to your protocol to make it better?</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 Make these edits on the original protocol with a different color pen.</a:t>
            </a:r>
            <a:endParaRPr dirty="0">
              <a:solidFill>
                <a:schemeClr val="dk1"/>
              </a:solidFill>
            </a:endParaRPr>
          </a:p>
        </p:txBody>
      </p:sp>
      <p:pic>
        <p:nvPicPr>
          <p:cNvPr id="192" name="Google Shape;192;p33"/>
          <p:cNvPicPr preferRelativeResize="0"/>
          <p:nvPr/>
        </p:nvPicPr>
        <p:blipFill>
          <a:blip r:embed="rId3">
            <a:alphaModFix/>
          </a:blip>
          <a:stretch>
            <a:fillRect/>
          </a:stretch>
        </p:blipFill>
        <p:spPr>
          <a:xfrm>
            <a:off x="4804925" y="710225"/>
            <a:ext cx="3888519" cy="3723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A994-FCC0-458C-0C3F-C4C0A26F0AFB}"/>
              </a:ext>
            </a:extLst>
          </p:cNvPr>
          <p:cNvSpPr>
            <a:spLocks noGrp="1"/>
          </p:cNvSpPr>
          <p:nvPr>
            <p:ph type="title"/>
          </p:nvPr>
        </p:nvSpPr>
        <p:spPr>
          <a:xfrm>
            <a:off x="0" y="1718596"/>
            <a:ext cx="9144000" cy="994200"/>
          </a:xfrm>
        </p:spPr>
        <p:txBody>
          <a:bodyPr/>
          <a:lstStyle/>
          <a:p>
            <a:pPr algn="ctr"/>
            <a:r>
              <a:rPr lang="en-US"/>
              <a:t>Day 4</a:t>
            </a:r>
            <a:endParaRPr lang="en-US" dirty="0"/>
          </a:p>
        </p:txBody>
      </p:sp>
    </p:spTree>
    <p:extLst>
      <p:ext uri="{BB962C8B-B14F-4D97-AF65-F5344CB8AC3E}">
        <p14:creationId xmlns:p14="http://schemas.microsoft.com/office/powerpoint/2010/main" val="130018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628650" y="2497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Let’s put your protocol to the test</a:t>
            </a:r>
            <a:endParaRPr dirty="0"/>
          </a:p>
        </p:txBody>
      </p:sp>
      <p:sp>
        <p:nvSpPr>
          <p:cNvPr id="198" name="Google Shape;198;p34"/>
          <p:cNvSpPr txBox="1">
            <a:spLocks noGrp="1"/>
          </p:cNvSpPr>
          <p:nvPr>
            <p:ph idx="1"/>
          </p:nvPr>
        </p:nvSpPr>
        <p:spPr>
          <a:xfrm>
            <a:off x="498864" y="1145043"/>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Its time to try it out and see if its works. Using your protocol and the materials provided in class, test your water sample to check for its contents.</a:t>
            </a:r>
            <a:endParaRPr dirty="0"/>
          </a:p>
          <a:p>
            <a:pPr marL="0" lvl="0" indent="0" algn="l" rtl="0">
              <a:spcBef>
                <a:spcPts val="800"/>
              </a:spcBef>
              <a:spcAft>
                <a:spcPts val="0"/>
              </a:spcAft>
              <a:buNone/>
            </a:pPr>
            <a:r>
              <a:rPr lang="en" dirty="0"/>
              <a:t>Things to consider:</a:t>
            </a:r>
            <a:endParaRPr dirty="0"/>
          </a:p>
          <a:p>
            <a:pPr marL="457200" lvl="0" indent="-317500" algn="l" rtl="0">
              <a:spcBef>
                <a:spcPts val="800"/>
              </a:spcBef>
              <a:spcAft>
                <a:spcPts val="0"/>
              </a:spcAft>
              <a:buSzPts val="1400"/>
              <a:buChar char="●"/>
            </a:pPr>
            <a:r>
              <a:rPr lang="en" dirty="0"/>
              <a:t>How will you present your data?</a:t>
            </a:r>
            <a:endParaRPr dirty="0"/>
          </a:p>
          <a:p>
            <a:pPr marL="457200" lvl="0" indent="-317500" algn="l" rtl="0">
              <a:spcBef>
                <a:spcPts val="0"/>
              </a:spcBef>
              <a:spcAft>
                <a:spcPts val="0"/>
              </a:spcAft>
              <a:buSzPts val="1400"/>
              <a:buChar char="●"/>
            </a:pPr>
            <a:r>
              <a:rPr lang="en" dirty="0"/>
              <a:t>How will you ensure that you don’t accidentally contaminate the sample?</a:t>
            </a:r>
            <a:endParaRPr dirty="0"/>
          </a:p>
          <a:p>
            <a:pPr marL="0" lvl="0" indent="0" algn="l" rtl="0">
              <a:spcBef>
                <a:spcPts val="800"/>
              </a:spcBef>
              <a:spcAft>
                <a:spcPts val="0"/>
              </a:spcAft>
              <a:buNone/>
            </a:pPr>
            <a:r>
              <a:rPr lang="en" dirty="0"/>
              <a:t>Include any notes or adjustments you make through this process in your original protocol.</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628650" y="121450"/>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What you will turn in:</a:t>
            </a:r>
            <a:endParaRPr dirty="0"/>
          </a:p>
        </p:txBody>
      </p:sp>
      <p:sp>
        <p:nvSpPr>
          <p:cNvPr id="204" name="Google Shape;204;p35"/>
          <p:cNvSpPr txBox="1">
            <a:spLocks noGrp="1"/>
          </p:cNvSpPr>
          <p:nvPr>
            <p:ph idx="1"/>
          </p:nvPr>
        </p:nvSpPr>
        <p:spPr>
          <a:xfrm>
            <a:off x="392676" y="940050"/>
            <a:ext cx="8385564" cy="3263400"/>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SzPts val="2000"/>
              <a:buChar char="●"/>
            </a:pPr>
            <a:r>
              <a:rPr lang="en" dirty="0"/>
              <a:t>After you run your experiment, use the ‘Lab Notebook Paper’ found in your case file in order to write down:</a:t>
            </a:r>
            <a:endParaRPr dirty="0"/>
          </a:p>
          <a:p>
            <a:pPr marL="914400" lvl="1" indent="-355600" algn="l" rtl="0">
              <a:spcBef>
                <a:spcPts val="0"/>
              </a:spcBef>
              <a:spcAft>
                <a:spcPts val="0"/>
              </a:spcAft>
              <a:buSzPts val="2000"/>
              <a:buChar char="○"/>
            </a:pPr>
            <a:r>
              <a:rPr lang="en" sz="1800" dirty="0"/>
              <a:t>Your final version of your protocol</a:t>
            </a:r>
            <a:endParaRPr sz="1800" dirty="0"/>
          </a:p>
          <a:p>
            <a:pPr marL="914400" lvl="1" indent="-355600" algn="l" rtl="0">
              <a:spcBef>
                <a:spcPts val="0"/>
              </a:spcBef>
              <a:spcAft>
                <a:spcPts val="0"/>
              </a:spcAft>
              <a:buSzPts val="2000"/>
              <a:buChar char="○"/>
            </a:pPr>
            <a:r>
              <a:rPr lang="en" sz="1800" dirty="0"/>
              <a:t>Data that you gathered after testing the water</a:t>
            </a:r>
            <a:endParaRPr sz="1800" dirty="0"/>
          </a:p>
          <a:p>
            <a:pPr marL="914400" lvl="1" indent="-355600" algn="l" rtl="0">
              <a:spcBef>
                <a:spcPts val="0"/>
              </a:spcBef>
              <a:spcAft>
                <a:spcPts val="0"/>
              </a:spcAft>
              <a:buSzPts val="2000"/>
              <a:buChar char="○"/>
            </a:pPr>
            <a:r>
              <a:rPr lang="en" sz="1800" dirty="0"/>
              <a:t>Analysis of the results</a:t>
            </a:r>
            <a:endParaRPr sz="1800" dirty="0"/>
          </a:p>
          <a:p>
            <a:pPr marL="914400" lvl="1" indent="-355600" algn="l" rtl="0">
              <a:spcBef>
                <a:spcPts val="0"/>
              </a:spcBef>
              <a:spcAft>
                <a:spcPts val="0"/>
              </a:spcAft>
              <a:buSzPts val="2000"/>
              <a:buChar char="○"/>
            </a:pPr>
            <a:r>
              <a:rPr lang="en" sz="1800" dirty="0"/>
              <a:t>Conclusion of the experiment- Who could have contaminated the water?</a:t>
            </a:r>
            <a:endParaRPr sz="1800" dirty="0"/>
          </a:p>
          <a:p>
            <a:pPr marL="1371600" lvl="2" indent="-355600" algn="l" rtl="0">
              <a:spcBef>
                <a:spcPts val="0"/>
              </a:spcBef>
              <a:spcAft>
                <a:spcPts val="0"/>
              </a:spcAft>
              <a:buSzPts val="2000"/>
              <a:buChar char="■"/>
            </a:pPr>
            <a:r>
              <a:rPr lang="en" sz="1800" dirty="0"/>
              <a:t>In order to identify a killer, crossreference the list of suspects and their specialists to the contaminants found in your water sample.</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D64AA"/>
        </a:solidFill>
        <a:effectLst/>
      </p:bgPr>
    </p:bg>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4500575" y="2150850"/>
            <a:ext cx="4331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9FCC3B"/>
                </a:solidFill>
                <a:latin typeface="Open Sans"/>
                <a:ea typeface="Open Sans"/>
                <a:cs typeface="Open Sans"/>
                <a:sym typeface="Open Sans"/>
              </a:rPr>
              <a:t>Were you able to figure out who killed Dr. Clearwater?</a:t>
            </a:r>
            <a:endParaRPr b="1" dirty="0">
              <a:solidFill>
                <a:srgbClr val="9FCC3B"/>
              </a:solidFill>
              <a:latin typeface="Open Sans"/>
              <a:ea typeface="Open Sans"/>
              <a:cs typeface="Open Sans"/>
              <a:sym typeface="Open Sans"/>
            </a:endParaRPr>
          </a:p>
        </p:txBody>
      </p:sp>
      <p:pic>
        <p:nvPicPr>
          <p:cNvPr id="210" name="Google Shape;210;p36"/>
          <p:cNvPicPr preferRelativeResize="0"/>
          <p:nvPr/>
        </p:nvPicPr>
        <p:blipFill>
          <a:blip r:embed="rId3">
            <a:alphaModFix/>
          </a:blip>
          <a:stretch>
            <a:fillRect/>
          </a:stretch>
        </p:blipFill>
        <p:spPr>
          <a:xfrm>
            <a:off x="199138" y="-66975"/>
            <a:ext cx="36290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4080224" y="3493300"/>
            <a:ext cx="2499175" cy="934650"/>
          </a:xfrm>
          <a:prstGeom prst="rect">
            <a:avLst/>
          </a:prstGeom>
          <a:noFill/>
          <a:ln>
            <a:noFill/>
          </a:ln>
        </p:spPr>
      </p:pic>
      <p:sp>
        <p:nvSpPr>
          <p:cNvPr id="68" name="Google Shape;68;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6091BA"/>
                </a:solidFill>
                <a:latin typeface="Open Sans"/>
                <a:ea typeface="Open Sans"/>
                <a:cs typeface="Open Sans"/>
                <a:sym typeface="Open Sans"/>
              </a:rPr>
              <a:t>THE MYSTERIOUS DEATH OF DR. CLEARWATER</a:t>
            </a:r>
            <a:endParaRPr b="1">
              <a:solidFill>
                <a:srgbClr val="6091BA"/>
              </a:solidFill>
              <a:latin typeface="Open Sans"/>
              <a:ea typeface="Open Sans"/>
              <a:cs typeface="Open Sans"/>
              <a:sym typeface="Open Sans"/>
            </a:endParaRPr>
          </a:p>
        </p:txBody>
      </p:sp>
      <p:pic>
        <p:nvPicPr>
          <p:cNvPr id="70" name="Google Shape;70;p15"/>
          <p:cNvPicPr preferRelativeResize="0"/>
          <p:nvPr/>
        </p:nvPicPr>
        <p:blipFill>
          <a:blip r:embed="rId4">
            <a:alphaModFix/>
          </a:blip>
          <a:stretch>
            <a:fillRect/>
          </a:stretch>
        </p:blipFill>
        <p:spPr>
          <a:xfrm>
            <a:off x="1687013" y="1377488"/>
            <a:ext cx="6327185" cy="3112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30725"/>
            <a:ext cx="8520600" cy="9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091BA"/>
                </a:solidFill>
                <a:latin typeface="Open Sans"/>
                <a:ea typeface="Open Sans"/>
                <a:cs typeface="Open Sans"/>
                <a:sym typeface="Open Sans"/>
              </a:rPr>
              <a:t>Meet Dr. Noolan Courage</a:t>
            </a:r>
            <a:endParaRPr b="1">
              <a:solidFill>
                <a:srgbClr val="6091BA"/>
              </a:solidFill>
              <a:latin typeface="Open Sans"/>
              <a:ea typeface="Open Sans"/>
              <a:cs typeface="Open Sans"/>
              <a:sym typeface="Open Sans"/>
            </a:endParaRPr>
          </a:p>
        </p:txBody>
      </p:sp>
      <p:sp>
        <p:nvSpPr>
          <p:cNvPr id="78" name="Google Shape;78;p16"/>
          <p:cNvSpPr txBox="1">
            <a:spLocks noGrp="1"/>
          </p:cNvSpPr>
          <p:nvPr>
            <p:ph type="body" idx="1"/>
          </p:nvPr>
        </p:nvSpPr>
        <p:spPr>
          <a:xfrm>
            <a:off x="2997450" y="1281400"/>
            <a:ext cx="5505000" cy="3168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200" dirty="0">
                <a:solidFill>
                  <a:schemeClr val="dk1"/>
                </a:solidFill>
                <a:latin typeface="Open Sans"/>
                <a:ea typeface="Open Sans"/>
                <a:cs typeface="Open Sans"/>
                <a:sym typeface="Open Sans"/>
              </a:rPr>
              <a:t>On day 296 of their research experience, Dr. C</a:t>
            </a:r>
            <a:r>
              <a:rPr lang="en-US" sz="2200" dirty="0">
                <a:solidFill>
                  <a:schemeClr val="dk1"/>
                </a:solidFill>
                <a:latin typeface="Open Sans"/>
                <a:ea typeface="Open Sans"/>
                <a:cs typeface="Open Sans"/>
                <a:sym typeface="Open Sans"/>
              </a:rPr>
              <a:t>o</a:t>
            </a:r>
            <a:r>
              <a:rPr lang="en" sz="2200" dirty="0">
                <a:solidFill>
                  <a:schemeClr val="dk1"/>
                </a:solidFill>
                <a:latin typeface="Open Sans"/>
                <a:ea typeface="Open Sans"/>
                <a:cs typeface="Open Sans"/>
                <a:sym typeface="Open Sans"/>
              </a:rPr>
              <a:t>urage went to see Dr. Clearwater. Upon knocking at the door and hearing no answer, he entered the room and found Dr. Clearwater dead…</a:t>
            </a:r>
            <a:endParaRPr sz="2200" dirty="0">
              <a:solidFill>
                <a:schemeClr val="dk1"/>
              </a:solidFill>
              <a:latin typeface="Open Sans"/>
              <a:ea typeface="Open Sans"/>
              <a:cs typeface="Open Sans"/>
              <a:sym typeface="Open Sans"/>
            </a:endParaRPr>
          </a:p>
        </p:txBody>
      </p:sp>
      <p:pic>
        <p:nvPicPr>
          <p:cNvPr id="77" name="Google Shape;77;p16"/>
          <p:cNvPicPr preferRelativeResize="0"/>
          <p:nvPr/>
        </p:nvPicPr>
        <p:blipFill>
          <a:blip r:embed="rId3">
            <a:alphaModFix/>
          </a:blip>
          <a:stretch>
            <a:fillRect/>
          </a:stretch>
        </p:blipFill>
        <p:spPr>
          <a:xfrm>
            <a:off x="564275" y="1233800"/>
            <a:ext cx="2433175" cy="316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highlight>
                  <a:srgbClr val="F8A81B"/>
                </a:highlight>
                <a:latin typeface="Open Sans"/>
                <a:ea typeface="Open Sans"/>
                <a:cs typeface="Open Sans"/>
                <a:sym typeface="Open Sans"/>
              </a:rPr>
              <a:t>OUR SUSPECTS</a:t>
            </a:r>
            <a:endParaRPr b="1">
              <a:solidFill>
                <a:schemeClr val="lt1"/>
              </a:solidFill>
              <a:highlight>
                <a:srgbClr val="F8A81B"/>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28650" y="239319"/>
            <a:ext cx="7886700" cy="9942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6091BA"/>
                </a:solidFill>
              </a:rPr>
              <a:t>Dr. Kristeena Crowfurd</a:t>
            </a:r>
            <a:endParaRPr>
              <a:solidFill>
                <a:srgbClr val="6091BA"/>
              </a:solidFill>
            </a:endParaRPr>
          </a:p>
        </p:txBody>
      </p:sp>
      <p:sp>
        <p:nvSpPr>
          <p:cNvPr id="90" name="Google Shape;90;p18"/>
          <p:cNvSpPr txBox="1">
            <a:spLocks noGrp="1"/>
          </p:cNvSpPr>
          <p:nvPr>
            <p:ph idx="1"/>
          </p:nvPr>
        </p:nvSpPr>
        <p:spPr>
          <a:xfrm>
            <a:off x="628650" y="1233525"/>
            <a:ext cx="39435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2300">
                <a:solidFill>
                  <a:schemeClr val="dk1"/>
                </a:solidFill>
                <a:latin typeface="Open Sans"/>
                <a:ea typeface="Open Sans"/>
                <a:cs typeface="Open Sans"/>
                <a:sym typeface="Open Sans"/>
              </a:rPr>
              <a:t>Specializes in bacteria research. She was very upset with Dr. Clearwater because one of his papers had been published before hers.</a:t>
            </a:r>
            <a:endParaRPr sz="2300">
              <a:solidFill>
                <a:schemeClr val="dk1"/>
              </a:solidFill>
            </a:endParaRPr>
          </a:p>
        </p:txBody>
      </p:sp>
      <p:pic>
        <p:nvPicPr>
          <p:cNvPr id="89" name="Google Shape;89;p18"/>
          <p:cNvPicPr preferRelativeResize="0"/>
          <p:nvPr/>
        </p:nvPicPr>
        <p:blipFill>
          <a:blip r:embed="rId3">
            <a:alphaModFix/>
          </a:blip>
          <a:stretch>
            <a:fillRect/>
          </a:stretch>
        </p:blipFill>
        <p:spPr>
          <a:xfrm>
            <a:off x="6165150" y="446300"/>
            <a:ext cx="2139100" cy="387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28650" y="2393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Dr. Leena Specktacle</a:t>
            </a:r>
            <a:endParaRPr sz="2600" i="1"/>
          </a:p>
        </p:txBody>
      </p:sp>
      <p:sp>
        <p:nvSpPr>
          <p:cNvPr id="96" name="Google Shape;96;p19"/>
          <p:cNvSpPr txBox="1">
            <a:spLocks noGrp="1"/>
          </p:cNvSpPr>
          <p:nvPr>
            <p:ph idx="1"/>
          </p:nvPr>
        </p:nvSpPr>
        <p:spPr>
          <a:xfrm>
            <a:off x="628650" y="1369225"/>
            <a:ext cx="39432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2300" dirty="0">
                <a:solidFill>
                  <a:schemeClr val="dk1"/>
                </a:solidFill>
                <a:latin typeface="Open Sans"/>
                <a:ea typeface="Open Sans"/>
                <a:cs typeface="Open Sans"/>
                <a:sym typeface="Open Sans"/>
              </a:rPr>
              <a:t>Specializes in </a:t>
            </a:r>
            <a:r>
              <a:rPr lang="en" sz="2300" dirty="0">
                <a:solidFill>
                  <a:schemeClr val="dk1"/>
                </a:solidFill>
              </a:rPr>
              <a:t>microorganisms (not bacteria)</a:t>
            </a:r>
            <a:r>
              <a:rPr lang="en" sz="2300" dirty="0">
                <a:solidFill>
                  <a:schemeClr val="dk1"/>
                </a:solidFill>
                <a:latin typeface="Open Sans"/>
                <a:ea typeface="Open Sans"/>
                <a:cs typeface="Open Sans"/>
                <a:sym typeface="Open Sans"/>
              </a:rPr>
              <a:t>. She had a couple of rough encounters with Dr. Clearwater because he kept stealing candy from her personal candy stash.</a:t>
            </a:r>
            <a:endParaRPr sz="2300" dirty="0">
              <a:solidFill>
                <a:schemeClr val="dk1"/>
              </a:solidFill>
            </a:endParaRPr>
          </a:p>
        </p:txBody>
      </p:sp>
      <p:pic>
        <p:nvPicPr>
          <p:cNvPr id="97" name="Google Shape;97;p19"/>
          <p:cNvPicPr preferRelativeResize="0"/>
          <p:nvPr/>
        </p:nvPicPr>
        <p:blipFill>
          <a:blip r:embed="rId3">
            <a:alphaModFix/>
          </a:blip>
          <a:stretch>
            <a:fillRect/>
          </a:stretch>
        </p:blipFill>
        <p:spPr>
          <a:xfrm>
            <a:off x="5250475" y="691475"/>
            <a:ext cx="3485299" cy="3485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28650" y="2393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Dr. Ripple Mistales</a:t>
            </a:r>
            <a:endParaRPr sz="2600" i="1"/>
          </a:p>
        </p:txBody>
      </p:sp>
      <p:sp>
        <p:nvSpPr>
          <p:cNvPr id="103" name="Google Shape;103;p20"/>
          <p:cNvSpPr txBox="1">
            <a:spLocks noGrp="1"/>
          </p:cNvSpPr>
          <p:nvPr>
            <p:ph idx="1"/>
          </p:nvPr>
        </p:nvSpPr>
        <p:spPr>
          <a:xfrm>
            <a:off x="4206240" y="1369225"/>
            <a:ext cx="430926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2300" dirty="0">
                <a:solidFill>
                  <a:schemeClr val="dk1"/>
                </a:solidFill>
                <a:latin typeface="Open Sans"/>
                <a:ea typeface="Open Sans"/>
                <a:cs typeface="Open Sans"/>
                <a:sym typeface="Open Sans"/>
              </a:rPr>
              <a:t>Specializes in chemicals - especially </a:t>
            </a:r>
            <a:r>
              <a:rPr lang="en" sz="2300" dirty="0">
                <a:solidFill>
                  <a:schemeClr val="dk1"/>
                </a:solidFill>
              </a:rPr>
              <a:t>phosphates</a:t>
            </a:r>
            <a:r>
              <a:rPr lang="en" sz="2300" dirty="0">
                <a:solidFill>
                  <a:schemeClr val="dk1"/>
                </a:solidFill>
                <a:latin typeface="Open Sans"/>
                <a:ea typeface="Open Sans"/>
                <a:cs typeface="Open Sans"/>
                <a:sym typeface="Open Sans"/>
              </a:rPr>
              <a:t>. Dr. Clearwater and Dr. Mistales went to the same university and apparently Dr. Clearwater had dated Dr. Mistales’ sister and had broken her heart.</a:t>
            </a:r>
            <a:endParaRPr sz="2300" dirty="0">
              <a:solidFill>
                <a:schemeClr val="dk1"/>
              </a:solidFill>
            </a:endParaRPr>
          </a:p>
        </p:txBody>
      </p:sp>
      <p:pic>
        <p:nvPicPr>
          <p:cNvPr id="104" name="Google Shape;104;p20"/>
          <p:cNvPicPr preferRelativeResize="0"/>
          <p:nvPr/>
        </p:nvPicPr>
        <p:blipFill>
          <a:blip r:embed="rId3">
            <a:alphaModFix/>
          </a:blip>
          <a:stretch>
            <a:fillRect/>
          </a:stretch>
        </p:blipFill>
        <p:spPr>
          <a:xfrm>
            <a:off x="1573396" y="1233525"/>
            <a:ext cx="2310479" cy="326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628650" y="2393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Dr. Sheerluck Molmes</a:t>
            </a:r>
            <a:endParaRPr sz="2600" i="1" dirty="0"/>
          </a:p>
        </p:txBody>
      </p:sp>
      <p:sp>
        <p:nvSpPr>
          <p:cNvPr id="110" name="Google Shape;110;p21"/>
          <p:cNvSpPr txBox="1">
            <a:spLocks noGrp="1"/>
          </p:cNvSpPr>
          <p:nvPr>
            <p:ph idx="1"/>
          </p:nvPr>
        </p:nvSpPr>
        <p:spPr>
          <a:xfrm>
            <a:off x="4572000" y="1369225"/>
            <a:ext cx="39435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2300" dirty="0">
                <a:solidFill>
                  <a:schemeClr val="dk1"/>
                </a:solidFill>
                <a:latin typeface="Open Sans"/>
                <a:ea typeface="Open Sans"/>
                <a:cs typeface="Open Sans"/>
                <a:sym typeface="Open Sans"/>
              </a:rPr>
              <a:t>Specializes in chemicals - especially </a:t>
            </a:r>
            <a:r>
              <a:rPr lang="en" sz="2300" dirty="0">
                <a:solidFill>
                  <a:schemeClr val="dk1"/>
                </a:solidFill>
              </a:rPr>
              <a:t>nitrates</a:t>
            </a:r>
            <a:r>
              <a:rPr lang="en" sz="2300" dirty="0">
                <a:solidFill>
                  <a:schemeClr val="dk1"/>
                </a:solidFill>
                <a:latin typeface="Open Sans"/>
                <a:ea typeface="Open Sans"/>
                <a:cs typeface="Open Sans"/>
                <a:sym typeface="Open Sans"/>
              </a:rPr>
              <a:t>. He is very open about not liking Dr. Clearwater. He shared that there is something annolying about how Dr. Clearwater chews his food.</a:t>
            </a:r>
            <a:endParaRPr sz="2300" dirty="0">
              <a:solidFill>
                <a:schemeClr val="dk1"/>
              </a:solidFill>
            </a:endParaRPr>
          </a:p>
        </p:txBody>
      </p:sp>
      <p:pic>
        <p:nvPicPr>
          <p:cNvPr id="111" name="Google Shape;111;p21"/>
          <p:cNvPicPr preferRelativeResize="0"/>
          <p:nvPr/>
        </p:nvPicPr>
        <p:blipFill>
          <a:blip r:embed="rId3">
            <a:alphaModFix/>
          </a:blip>
          <a:stretch>
            <a:fillRect/>
          </a:stretch>
        </p:blipFill>
        <p:spPr>
          <a:xfrm>
            <a:off x="1027750" y="1233525"/>
            <a:ext cx="3305026" cy="30935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TotalTime>
  <Words>1126</Words>
  <Application>Microsoft Office PowerPoint</Application>
  <PresentationFormat>On-screen Show (16:9)</PresentationFormat>
  <Paragraphs>94</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Open Sans</vt:lpstr>
      <vt:lpstr>Calibri Light</vt:lpstr>
      <vt:lpstr>Calibri</vt:lpstr>
      <vt:lpstr>Office Theme</vt:lpstr>
      <vt:lpstr>PowerPoint Presentation</vt:lpstr>
      <vt:lpstr>Day 1</vt:lpstr>
      <vt:lpstr>THE MYSTERIOUS DEATH OF DR. CLEARWATER</vt:lpstr>
      <vt:lpstr>Meet Dr. Noolan Courage</vt:lpstr>
      <vt:lpstr>OUR SUSPECTS</vt:lpstr>
      <vt:lpstr>Dr. Kristeena Crowfurd</vt:lpstr>
      <vt:lpstr>Dr. Leena Specktacle</vt:lpstr>
      <vt:lpstr>Dr. Ripple Mistales</vt:lpstr>
      <vt:lpstr>Dr. Sheerluck Molmes</vt:lpstr>
      <vt:lpstr>Dr. Noolan Courage</vt:lpstr>
      <vt:lpstr>THE PROBLEM</vt:lpstr>
      <vt:lpstr>YOUR JOB</vt:lpstr>
      <vt:lpstr>Goal of the Activity</vt:lpstr>
      <vt:lpstr>BY DEFINITION</vt:lpstr>
      <vt:lpstr>Engineering Design Process</vt:lpstr>
      <vt:lpstr>Step #1: ASK</vt:lpstr>
      <vt:lpstr>Step #2: RESEARCH</vt:lpstr>
      <vt:lpstr>Day 2</vt:lpstr>
      <vt:lpstr>Step #2: RESEARCH (continued)</vt:lpstr>
      <vt:lpstr>Constraints</vt:lpstr>
      <vt:lpstr>PowerPoint Presentation</vt:lpstr>
      <vt:lpstr>You are ready to begin!</vt:lpstr>
      <vt:lpstr>Day 3</vt:lpstr>
      <vt:lpstr>Get your PIs approval</vt:lpstr>
      <vt:lpstr>Gallery Walk time!</vt:lpstr>
      <vt:lpstr>Day 4</vt:lpstr>
      <vt:lpstr>Let’s put your protocol to the test</vt:lpstr>
      <vt:lpstr>What you will turn in:</vt:lpstr>
      <vt:lpstr>Were you able to figure out who killed Dr. Clearwater?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Zain Alexander Iqbal</cp:lastModifiedBy>
  <cp:revision>9</cp:revision>
  <dcterms:modified xsi:type="dcterms:W3CDTF">2022-12-20T18:55:33Z</dcterms:modified>
</cp:coreProperties>
</file>