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62" r:id="rId3"/>
    <p:sldId id="263" r:id="rId4"/>
    <p:sldId id="264" r:id="rId5"/>
    <p:sldId id="266" r:id="rId6"/>
    <p:sldId id="270" r:id="rId7"/>
    <p:sldId id="267" r:id="rId8"/>
    <p:sldId id="268" r:id="rId9"/>
    <p:sldId id="269" r:id="rId10"/>
  </p:sldIdLst>
  <p:sldSz cx="9144000" cy="5143500" type="screen16x9"/>
  <p:notesSz cx="6858000" cy="9144000"/>
  <p:embeddedFontLst>
    <p:embeddedFont>
      <p:font typeface="ＭＳ Ｐゴシック" panose="020B0600070205080204" pitchFamily="34" charset="-128"/>
      <p:regular r:id="rId12"/>
    </p:embeddedFont>
    <p:embeddedFont>
      <p:font typeface="Open Sans" panose="020B060603050402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7539" autoAdjust="0"/>
  </p:normalViewPr>
  <p:slideViewPr>
    <p:cSldViewPr snapToGrid="0">
      <p:cViewPr varScale="1">
        <p:scale>
          <a:sx n="132" d="100"/>
          <a:sy n="132" d="100"/>
        </p:scale>
        <p:origin x="2046"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 McElroy" userId="adafc60ca507be3b" providerId="LiveId" clId="{E8376C65-7A9F-45C5-9F64-BE94354176C2}"/>
    <pc:docChg chg="custSel addSld delSld modSld">
      <pc:chgData name="Beth McElroy" userId="adafc60ca507be3b" providerId="LiveId" clId="{E8376C65-7A9F-45C5-9F64-BE94354176C2}" dt="2024-04-25T18:48:58.330" v="110" actId="113"/>
      <pc:docMkLst>
        <pc:docMk/>
      </pc:docMkLst>
      <pc:sldChg chg="modSp mod">
        <pc:chgData name="Beth McElroy" userId="adafc60ca507be3b" providerId="LiveId" clId="{E8376C65-7A9F-45C5-9F64-BE94354176C2}" dt="2024-04-24T17:30:52.945" v="10" actId="1036"/>
        <pc:sldMkLst>
          <pc:docMk/>
          <pc:sldMk cId="0" sldId="256"/>
        </pc:sldMkLst>
        <pc:spChg chg="mod">
          <ac:chgData name="Beth McElroy" userId="adafc60ca507be3b" providerId="LiveId" clId="{E8376C65-7A9F-45C5-9F64-BE94354176C2}" dt="2024-04-24T17:30:51.302" v="9" actId="20577"/>
          <ac:spMkLst>
            <pc:docMk/>
            <pc:sldMk cId="0" sldId="256"/>
            <ac:spMk id="58" creationId="{00000000-0000-0000-0000-000000000000}"/>
          </ac:spMkLst>
        </pc:spChg>
        <pc:picChg chg="mod">
          <ac:chgData name="Beth McElroy" userId="adafc60ca507be3b" providerId="LiveId" clId="{E8376C65-7A9F-45C5-9F64-BE94354176C2}" dt="2024-04-24T17:30:52.945" v="10" actId="1036"/>
          <ac:picMkLst>
            <pc:docMk/>
            <pc:sldMk cId="0" sldId="256"/>
            <ac:picMk id="54" creationId="{00000000-0000-0000-0000-000000000000}"/>
          </ac:picMkLst>
        </pc:picChg>
      </pc:sldChg>
      <pc:sldChg chg="modSp mod">
        <pc:chgData name="Beth McElroy" userId="adafc60ca507be3b" providerId="LiveId" clId="{E8376C65-7A9F-45C5-9F64-BE94354176C2}" dt="2024-04-24T17:32:04.426" v="26" actId="20577"/>
        <pc:sldMkLst>
          <pc:docMk/>
          <pc:sldMk cId="3359420895" sldId="262"/>
        </pc:sldMkLst>
        <pc:spChg chg="mod">
          <ac:chgData name="Beth McElroy" userId="adafc60ca507be3b" providerId="LiveId" clId="{E8376C65-7A9F-45C5-9F64-BE94354176C2}" dt="2024-04-24T17:32:04.426" v="26" actId="20577"/>
          <ac:spMkLst>
            <pc:docMk/>
            <pc:sldMk cId="3359420895" sldId="262"/>
            <ac:spMk id="7171" creationId="{00000000-0000-0000-0000-000000000000}"/>
          </ac:spMkLst>
        </pc:spChg>
      </pc:sldChg>
      <pc:sldChg chg="modSp mod">
        <pc:chgData name="Beth McElroy" userId="adafc60ca507be3b" providerId="LiveId" clId="{E8376C65-7A9F-45C5-9F64-BE94354176C2}" dt="2024-04-25T17:39:27.835" v="95" actId="27107"/>
        <pc:sldMkLst>
          <pc:docMk/>
          <pc:sldMk cId="3905906482" sldId="263"/>
        </pc:sldMkLst>
        <pc:spChg chg="mod">
          <ac:chgData name="Beth McElroy" userId="adafc60ca507be3b" providerId="LiveId" clId="{E8376C65-7A9F-45C5-9F64-BE94354176C2}" dt="2024-04-25T17:39:27.835" v="95" actId="27107"/>
          <ac:spMkLst>
            <pc:docMk/>
            <pc:sldMk cId="3905906482" sldId="263"/>
            <ac:spMk id="8195" creationId="{00000000-0000-0000-0000-000000000000}"/>
          </ac:spMkLst>
        </pc:spChg>
      </pc:sldChg>
      <pc:sldChg chg="modSp del mod">
        <pc:chgData name="Beth McElroy" userId="adafc60ca507be3b" providerId="LiveId" clId="{E8376C65-7A9F-45C5-9F64-BE94354176C2}" dt="2024-04-24T17:37:33.764" v="86" actId="2696"/>
        <pc:sldMkLst>
          <pc:docMk/>
          <pc:sldMk cId="3597933823" sldId="265"/>
        </pc:sldMkLst>
        <pc:spChg chg="mod">
          <ac:chgData name="Beth McElroy" userId="adafc60ca507be3b" providerId="LiveId" clId="{E8376C65-7A9F-45C5-9F64-BE94354176C2}" dt="2024-04-24T17:37:05.178" v="83" actId="27636"/>
          <ac:spMkLst>
            <pc:docMk/>
            <pc:sldMk cId="3597933823" sldId="265"/>
            <ac:spMk id="9219" creationId="{00000000-0000-0000-0000-000000000000}"/>
          </ac:spMkLst>
        </pc:spChg>
      </pc:sldChg>
      <pc:sldChg chg="modSp mod">
        <pc:chgData name="Beth McElroy" userId="adafc60ca507be3b" providerId="LiveId" clId="{E8376C65-7A9F-45C5-9F64-BE94354176C2}" dt="2024-04-25T17:42:33.752" v="99" actId="20577"/>
        <pc:sldMkLst>
          <pc:docMk/>
          <pc:sldMk cId="346828607" sldId="266"/>
        </pc:sldMkLst>
        <pc:spChg chg="mod">
          <ac:chgData name="Beth McElroy" userId="adafc60ca507be3b" providerId="LiveId" clId="{E8376C65-7A9F-45C5-9F64-BE94354176C2}" dt="2024-04-25T17:42:33.752" v="99" actId="20577"/>
          <ac:spMkLst>
            <pc:docMk/>
            <pc:sldMk cId="346828607" sldId="266"/>
            <ac:spMk id="4" creationId="{52F8AA8E-37D8-59B6-2473-960F415097B0}"/>
          </ac:spMkLst>
        </pc:spChg>
      </pc:sldChg>
      <pc:sldChg chg="modSp mod">
        <pc:chgData name="Beth McElroy" userId="adafc60ca507be3b" providerId="LiveId" clId="{E8376C65-7A9F-45C5-9F64-BE94354176C2}" dt="2024-04-24T17:34:57.084" v="59" actId="20577"/>
        <pc:sldMkLst>
          <pc:docMk/>
          <pc:sldMk cId="2270342476" sldId="267"/>
        </pc:sldMkLst>
        <pc:spChg chg="mod">
          <ac:chgData name="Beth McElroy" userId="adafc60ca507be3b" providerId="LiveId" clId="{E8376C65-7A9F-45C5-9F64-BE94354176C2}" dt="2024-04-24T17:34:57.084" v="59" actId="20577"/>
          <ac:spMkLst>
            <pc:docMk/>
            <pc:sldMk cId="2270342476" sldId="267"/>
            <ac:spMk id="2" creationId="{5003D941-B9E4-4357-3AC2-8F7C9151FC1D}"/>
          </ac:spMkLst>
        </pc:spChg>
      </pc:sldChg>
      <pc:sldChg chg="modSp mod">
        <pc:chgData name="Beth McElroy" userId="adafc60ca507be3b" providerId="LiveId" clId="{E8376C65-7A9F-45C5-9F64-BE94354176C2}" dt="2024-04-24T17:35:34.989" v="77" actId="20577"/>
        <pc:sldMkLst>
          <pc:docMk/>
          <pc:sldMk cId="2752405231" sldId="268"/>
        </pc:sldMkLst>
        <pc:spChg chg="mod">
          <ac:chgData name="Beth McElroy" userId="adafc60ca507be3b" providerId="LiveId" clId="{E8376C65-7A9F-45C5-9F64-BE94354176C2}" dt="2024-04-24T17:35:34.989" v="77" actId="20577"/>
          <ac:spMkLst>
            <pc:docMk/>
            <pc:sldMk cId="2752405231" sldId="268"/>
            <ac:spMk id="3" creationId="{00000000-0000-0000-0000-000000000000}"/>
          </ac:spMkLst>
        </pc:spChg>
      </pc:sldChg>
      <pc:sldChg chg="modSp mod">
        <pc:chgData name="Beth McElroy" userId="adafc60ca507be3b" providerId="LiveId" clId="{E8376C65-7A9F-45C5-9F64-BE94354176C2}" dt="2024-04-25T18:48:58.330" v="110" actId="113"/>
        <pc:sldMkLst>
          <pc:docMk/>
          <pc:sldMk cId="1979362581" sldId="269"/>
        </pc:sldMkLst>
        <pc:spChg chg="mod">
          <ac:chgData name="Beth McElroy" userId="adafc60ca507be3b" providerId="LiveId" clId="{E8376C65-7A9F-45C5-9F64-BE94354176C2}" dt="2024-04-25T18:48:58.330" v="110" actId="113"/>
          <ac:spMkLst>
            <pc:docMk/>
            <pc:sldMk cId="1979362581" sldId="269"/>
            <ac:spMk id="4" creationId="{B48A8994-F879-7DB3-1D5A-91C7AFF0C7AA}"/>
          </ac:spMkLst>
        </pc:spChg>
      </pc:sldChg>
      <pc:sldChg chg="add">
        <pc:chgData name="Beth McElroy" userId="adafc60ca507be3b" providerId="LiveId" clId="{E8376C65-7A9F-45C5-9F64-BE94354176C2}" dt="2024-04-24T17:36:45.961" v="81" actId="2890"/>
        <pc:sldMkLst>
          <pc:docMk/>
          <pc:sldMk cId="1256297994"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381000" y="685800"/>
            <a:ext cx="6096000" cy="3429000"/>
          </a:xfrm>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ea typeface="ＭＳ Ｐゴシック" pitchFamily="84" charset="-128"/>
            </a:endParaRPr>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DD0F643F-0445-479E-B843-759946470F00}" type="slidenum">
              <a:rPr lang="en-US" sz="1200"/>
              <a:pPr/>
              <a:t>2</a:t>
            </a:fld>
            <a:endParaRPr lang="en-US" sz="1200" dirty="0"/>
          </a:p>
        </p:txBody>
      </p:sp>
    </p:spTree>
    <p:extLst>
      <p:ext uri="{BB962C8B-B14F-4D97-AF65-F5344CB8AC3E}">
        <p14:creationId xmlns:p14="http://schemas.microsoft.com/office/powerpoint/2010/main" val="2576921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381000" y="685800"/>
            <a:ext cx="6096000" cy="3429000"/>
          </a:xfrm>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ea typeface="ＭＳ Ｐゴシック" pitchFamily="84" charset="-128"/>
            </a:endParaRP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9B7B1654-7D76-4E8A-87D2-E59AEB89D0BE}" type="slidenum">
              <a:rPr lang="en-US" sz="1200"/>
              <a:pPr/>
              <a:t>3</a:t>
            </a:fld>
            <a:endParaRPr lang="en-US" sz="1200" dirty="0"/>
          </a:p>
        </p:txBody>
      </p:sp>
    </p:spTree>
    <p:extLst>
      <p:ext uri="{BB962C8B-B14F-4D97-AF65-F5344CB8AC3E}">
        <p14:creationId xmlns:p14="http://schemas.microsoft.com/office/powerpoint/2010/main" val="2615127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381000" y="685800"/>
            <a:ext cx="6096000" cy="3429000"/>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ea typeface="ＭＳ Ｐゴシック" pitchFamily="84" charset="-128"/>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A2E5385A-D678-44CF-9474-6C041CEFD989}" type="slidenum">
              <a:rPr lang="en-US" sz="1200"/>
              <a:pPr/>
              <a:t>4</a:t>
            </a:fld>
            <a:endParaRPr lang="en-US" sz="1200" dirty="0"/>
          </a:p>
        </p:txBody>
      </p:sp>
    </p:spTree>
    <p:extLst>
      <p:ext uri="{BB962C8B-B14F-4D97-AF65-F5344CB8AC3E}">
        <p14:creationId xmlns:p14="http://schemas.microsoft.com/office/powerpoint/2010/main" val="2611130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381000" y="685800"/>
            <a:ext cx="6096000" cy="3429000"/>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ea typeface="ＭＳ Ｐゴシック" pitchFamily="84" charset="-128"/>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A2E5385A-D678-44CF-9474-6C041CEFD989}" type="slidenum">
              <a:rPr lang="en-US" sz="1200"/>
              <a:pPr/>
              <a:t>5</a:t>
            </a:fld>
            <a:endParaRPr lang="en-US" sz="1200" dirty="0"/>
          </a:p>
        </p:txBody>
      </p:sp>
    </p:spTree>
    <p:extLst>
      <p:ext uri="{BB962C8B-B14F-4D97-AF65-F5344CB8AC3E}">
        <p14:creationId xmlns:p14="http://schemas.microsoft.com/office/powerpoint/2010/main" val="233849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381000" y="685800"/>
            <a:ext cx="6096000" cy="3429000"/>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ea typeface="ＭＳ Ｐゴシック" pitchFamily="84" charset="-128"/>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A2E5385A-D678-44CF-9474-6C041CEFD989}" type="slidenum">
              <a:rPr lang="en-US" sz="1200"/>
              <a:pPr/>
              <a:t>6</a:t>
            </a:fld>
            <a:endParaRPr lang="en-US" sz="1200" dirty="0"/>
          </a:p>
        </p:txBody>
      </p:sp>
    </p:spTree>
    <p:extLst>
      <p:ext uri="{BB962C8B-B14F-4D97-AF65-F5344CB8AC3E}">
        <p14:creationId xmlns:p14="http://schemas.microsoft.com/office/powerpoint/2010/main" val="1384909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381000" y="685800"/>
            <a:ext cx="6096000" cy="3429000"/>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ea typeface="ＭＳ Ｐゴシック" pitchFamily="84" charset="-128"/>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84" charset="-128"/>
              </a:defRPr>
            </a:lvl1pPr>
            <a:lvl2pPr marL="742950" indent="-285750">
              <a:defRPr sz="2400">
                <a:solidFill>
                  <a:schemeClr val="tx1"/>
                </a:solidFill>
                <a:latin typeface="Arial" charset="0"/>
                <a:ea typeface="ＭＳ Ｐゴシック" pitchFamily="84" charset="-128"/>
              </a:defRPr>
            </a:lvl2pPr>
            <a:lvl3pPr marL="1143000" indent="-228600">
              <a:defRPr sz="2400">
                <a:solidFill>
                  <a:schemeClr val="tx1"/>
                </a:solidFill>
                <a:latin typeface="Arial" charset="0"/>
                <a:ea typeface="ＭＳ Ｐゴシック" pitchFamily="84" charset="-128"/>
              </a:defRPr>
            </a:lvl3pPr>
            <a:lvl4pPr marL="1600200" indent="-228600">
              <a:defRPr sz="2400">
                <a:solidFill>
                  <a:schemeClr val="tx1"/>
                </a:solidFill>
                <a:latin typeface="Arial" charset="0"/>
                <a:ea typeface="ＭＳ Ｐゴシック" pitchFamily="84" charset="-128"/>
              </a:defRPr>
            </a:lvl4pPr>
            <a:lvl5pPr marL="2057400" indent="-228600">
              <a:defRPr sz="2400">
                <a:solidFill>
                  <a:schemeClr val="tx1"/>
                </a:solidFill>
                <a:latin typeface="Arial" charset="0"/>
                <a:ea typeface="ＭＳ Ｐゴシック" pitchFamily="8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8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8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8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84" charset="-128"/>
              </a:defRPr>
            </a:lvl9pPr>
          </a:lstStyle>
          <a:p>
            <a:fld id="{A2E5385A-D678-44CF-9474-6C041CEFD989}" type="slidenum">
              <a:rPr lang="en-US" sz="1200"/>
              <a:pPr/>
              <a:t>7</a:t>
            </a:fld>
            <a:endParaRPr lang="en-US" sz="1200" dirty="0"/>
          </a:p>
        </p:txBody>
      </p:sp>
    </p:spTree>
    <p:extLst>
      <p:ext uri="{BB962C8B-B14F-4D97-AF65-F5344CB8AC3E}">
        <p14:creationId xmlns:p14="http://schemas.microsoft.com/office/powerpoint/2010/main" val="1237244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9241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FA0EBB-F859-422C-A01B-0EC37643F76B}" type="datetimeFigureOut">
              <a:rPr lang="en-US" smtClean="0"/>
              <a:t>4/25/2024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FEFB8D-4F67-447B-9E08-1D493D681CEC}" type="slidenum">
              <a:rPr lang="en-US" smtClean="0"/>
              <a:t>‹#›</a:t>
            </a:fld>
            <a:endParaRPr lang="en-US" dirty="0"/>
          </a:p>
        </p:txBody>
      </p:sp>
    </p:spTree>
    <p:extLst>
      <p:ext uri="{BB962C8B-B14F-4D97-AF65-F5344CB8AC3E}">
        <p14:creationId xmlns:p14="http://schemas.microsoft.com/office/powerpoint/2010/main" val="2964909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0BFA0EBB-F859-422C-A01B-0EC37643F76B}" type="datetimeFigureOut">
              <a:rPr lang="en-US" smtClean="0"/>
              <a:t>4/25/2024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FEFB8D-4F67-447B-9E08-1D493D681CEC}" type="slidenum">
              <a:rPr lang="en-US" smtClean="0"/>
              <a:t>‹#›</a:t>
            </a:fld>
            <a:endParaRPr lang="en-US" dirty="0"/>
          </a:p>
        </p:txBody>
      </p:sp>
      <p:sp>
        <p:nvSpPr>
          <p:cNvPr id="9" name="Content Placeholder 8"/>
          <p:cNvSpPr>
            <a:spLocks noGrp="1"/>
          </p:cNvSpPr>
          <p:nvPr>
            <p:ph sz="quarter" idx="13"/>
          </p:nvPr>
        </p:nvSpPr>
        <p:spPr>
          <a:xfrm>
            <a:off x="1042416" y="1735074"/>
            <a:ext cx="3419856" cy="26197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1735073"/>
            <a:ext cx="3419856" cy="26197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704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160536" y="342600"/>
            <a:ext cx="8983466" cy="4966636"/>
          </a:xfrm>
          <a:prstGeom prst="rect">
            <a:avLst/>
          </a:prstGeom>
          <a:noFill/>
          <a:ln>
            <a:noFill/>
          </a:ln>
        </p:spPr>
      </p:pic>
      <p:pic>
        <p:nvPicPr>
          <p:cNvPr id="56" name="Google Shape;56;p13"/>
          <p:cNvPicPr preferRelativeResize="0"/>
          <p:nvPr/>
        </p:nvPicPr>
        <p:blipFill>
          <a:blip r:embed="rId4">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dirty="0">
                <a:solidFill>
                  <a:srgbClr val="FFFFFF"/>
                </a:solidFill>
                <a:latin typeface="Open Sans"/>
                <a:ea typeface="Open Sans"/>
                <a:cs typeface="Open Sans"/>
                <a:sym typeface="Open Sans"/>
              </a:rPr>
              <a:t>Cooked, Salted, or Lysed—The Survivor</a:t>
            </a:r>
            <a:endParaRPr sz="1600" b="1" dirty="0">
              <a:solidFill>
                <a:srgbClr val="FFFFFF"/>
              </a:solidFill>
              <a:latin typeface="Open Sans"/>
              <a:ea typeface="Open Sans"/>
              <a:cs typeface="Open Sans"/>
              <a:sym typeface="Open Sans"/>
            </a:endParaRPr>
          </a:p>
        </p:txBody>
      </p:sp>
      <p:pic>
        <p:nvPicPr>
          <p:cNvPr id="5" name="Picture 4">
            <a:extLst>
              <a:ext uri="{FF2B5EF4-FFF2-40B4-BE49-F238E27FC236}">
                <a16:creationId xmlns:a16="http://schemas.microsoft.com/office/drawing/2014/main" id="{EFDF69F9-3720-839D-39FB-FFA5F37B9363}"/>
              </a:ext>
            </a:extLst>
          </p:cNvPr>
          <p:cNvPicPr>
            <a:picLocks noChangeAspect="1"/>
          </p:cNvPicPr>
          <p:nvPr/>
        </p:nvPicPr>
        <p:blipFill>
          <a:blip r:embed="rId6"/>
          <a:stretch>
            <a:fillRect/>
          </a:stretch>
        </p:blipFill>
        <p:spPr>
          <a:xfrm>
            <a:off x="724330" y="1511400"/>
            <a:ext cx="7695340" cy="93584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885950" y="514350"/>
            <a:ext cx="5268558" cy="528638"/>
          </a:xfrm>
        </p:spPr>
        <p:txBody>
          <a:bodyPr>
            <a:normAutofit fontScale="90000"/>
          </a:bodyPr>
          <a:lstStyle/>
          <a:p>
            <a:pPr algn="ctr"/>
            <a:r>
              <a:rPr lang="en-US" dirty="0">
                <a:latin typeface="+mj-lt"/>
              </a:rPr>
              <a:t>Essential Questions</a:t>
            </a:r>
          </a:p>
        </p:txBody>
      </p:sp>
      <p:sp>
        <p:nvSpPr>
          <p:cNvPr id="7171" name="Rectangle 3"/>
          <p:cNvSpPr>
            <a:spLocks noGrp="1" noChangeArrowheads="1"/>
          </p:cNvSpPr>
          <p:nvPr>
            <p:ph idx="1"/>
          </p:nvPr>
        </p:nvSpPr>
        <p:spPr>
          <a:xfrm>
            <a:off x="557213" y="1388409"/>
            <a:ext cx="8208168" cy="3086100"/>
          </a:xfrm>
        </p:spPr>
        <p:txBody>
          <a:bodyPr>
            <a:normAutofit/>
          </a:bodyPr>
          <a:lstStyle/>
          <a:p>
            <a:pPr indent="-257175">
              <a:buFont typeface="Symbol" panose="05050102010706020507" pitchFamily="18" charset="2"/>
              <a:buChar char=""/>
            </a:pPr>
            <a:r>
              <a:rPr lang="en-US" dirty="0">
                <a:solidFill>
                  <a:schemeClr val="tx1"/>
                </a:solidFill>
                <a:latin typeface="+mj-lt"/>
                <a:ea typeface="SimSun" panose="02010600030101010101" pitchFamily="2" charset="-122"/>
                <a:cs typeface="Times New Roman" panose="02020603050405020304" pitchFamily="18" charset="0"/>
              </a:rPr>
              <a:t>What is the relationship between bacteriophages and bacteria?</a:t>
            </a:r>
          </a:p>
          <a:p>
            <a:pPr indent="-257175">
              <a:buFont typeface="Symbol" panose="05050102010706020507" pitchFamily="18" charset="2"/>
              <a:buChar char=""/>
            </a:pPr>
            <a:r>
              <a:rPr lang="en-US" dirty="0">
                <a:solidFill>
                  <a:schemeClr val="tx1"/>
                </a:solidFill>
                <a:latin typeface="+mj-lt"/>
                <a:ea typeface="SimSun" panose="02010600030101010101" pitchFamily="2" charset="-122"/>
                <a:cs typeface="Times New Roman" panose="02020603050405020304" pitchFamily="18" charset="0"/>
              </a:rPr>
              <a:t>How does polyvalency allow bacteriophages to have a survival advantage?</a:t>
            </a:r>
          </a:p>
          <a:p>
            <a:pPr indent="-257175">
              <a:buFont typeface="Symbol" panose="05050102010706020507" pitchFamily="18" charset="2"/>
              <a:buChar char=""/>
            </a:pPr>
            <a:r>
              <a:rPr lang="en-US" dirty="0">
                <a:solidFill>
                  <a:schemeClr val="tx1"/>
                </a:solidFill>
                <a:latin typeface="+mj-lt"/>
                <a:ea typeface="SimSun" panose="02010600030101010101" pitchFamily="2" charset="-122"/>
                <a:cs typeface="Times New Roman" panose="02020603050405020304" pitchFamily="18" charset="0"/>
              </a:rPr>
              <a:t>How do unfavorable conditions affect a species’ survival?</a:t>
            </a:r>
          </a:p>
          <a:p>
            <a:pPr indent="-257175">
              <a:buFont typeface="Symbol" panose="05050102010706020507" pitchFamily="18" charset="2"/>
              <a:buChar char=""/>
            </a:pPr>
            <a:r>
              <a:rPr lang="en-US" dirty="0">
                <a:solidFill>
                  <a:schemeClr val="tx1"/>
                </a:solidFill>
                <a:latin typeface="+mj-lt"/>
                <a:ea typeface="SimSun" panose="02010600030101010101" pitchFamily="2" charset="-122"/>
                <a:cs typeface="Times New Roman" panose="02020603050405020304" pitchFamily="18" charset="0"/>
              </a:rPr>
              <a:t>What purpose does manipulating an experiment’s variables have in understanding the establishment of resistance thresholds?</a:t>
            </a:r>
          </a:p>
          <a:p>
            <a:pPr indent="-257175">
              <a:buFont typeface="Symbol" panose="05050102010706020507" pitchFamily="18" charset="2"/>
              <a:buChar char=""/>
            </a:pPr>
            <a:r>
              <a:rPr lang="en-US" dirty="0">
                <a:solidFill>
                  <a:schemeClr val="tx1"/>
                </a:solidFill>
                <a:latin typeface="+mj-lt"/>
                <a:ea typeface="SimSun" panose="02010600030101010101" pitchFamily="2" charset="-122"/>
                <a:cs typeface="Times New Roman" panose="02020603050405020304" pitchFamily="18" charset="0"/>
              </a:rPr>
              <a:t>How would the compounded results of multiple negative effects affect a species, and how does this mimic conditions in real life? </a:t>
            </a:r>
          </a:p>
        </p:txBody>
      </p:sp>
    </p:spTree>
    <p:extLst>
      <p:ext uri="{BB962C8B-B14F-4D97-AF65-F5344CB8AC3E}">
        <p14:creationId xmlns:p14="http://schemas.microsoft.com/office/powerpoint/2010/main" val="3359420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844937" y="128587"/>
            <a:ext cx="5268558" cy="542925"/>
          </a:xfrm>
        </p:spPr>
        <p:txBody>
          <a:bodyPr>
            <a:normAutofit fontScale="90000"/>
          </a:bodyPr>
          <a:lstStyle/>
          <a:p>
            <a:pPr algn="ctr"/>
            <a:r>
              <a:rPr lang="en-US" dirty="0">
                <a:latin typeface="+mj-lt"/>
              </a:rPr>
              <a:t>Essential Understandings</a:t>
            </a:r>
          </a:p>
        </p:txBody>
      </p:sp>
      <p:sp>
        <p:nvSpPr>
          <p:cNvPr id="8195" name="Rectangle 3"/>
          <p:cNvSpPr>
            <a:spLocks noGrp="1" noChangeArrowheads="1"/>
          </p:cNvSpPr>
          <p:nvPr>
            <p:ph idx="1"/>
          </p:nvPr>
        </p:nvSpPr>
        <p:spPr>
          <a:xfrm>
            <a:off x="257175" y="721518"/>
            <a:ext cx="8586787" cy="4021932"/>
          </a:xfrm>
        </p:spPr>
        <p:txBody>
          <a:bodyPr>
            <a:noAutofit/>
          </a:bodyPr>
          <a:lstStyle/>
          <a:p>
            <a:pPr indent="-257175">
              <a:buFont typeface="Symbol" panose="05050102010706020507" pitchFamily="18" charset="2"/>
              <a:buChar char=""/>
            </a:pPr>
            <a:r>
              <a:rPr lang="en-US" sz="1600" dirty="0">
                <a:solidFill>
                  <a:schemeClr val="tx1"/>
                </a:solidFill>
                <a:latin typeface="+mj-lt"/>
                <a:ea typeface="SimSun" panose="02010600030101010101" pitchFamily="2" charset="-122"/>
                <a:cs typeface="Times New Roman" panose="02020603050405020304" pitchFamily="18" charset="0"/>
              </a:rPr>
              <a:t>Bacteriophages are viruses that exploit bacteria by lysing the bacteria in order to reproduce.</a:t>
            </a:r>
          </a:p>
          <a:p>
            <a:pPr indent="-257175">
              <a:buFont typeface="Symbol" panose="05050102010706020507" pitchFamily="18" charset="2"/>
              <a:buChar char=""/>
            </a:pPr>
            <a:r>
              <a:rPr lang="en-US" sz="1600" dirty="0">
                <a:solidFill>
                  <a:schemeClr val="tx1"/>
                </a:solidFill>
                <a:latin typeface="+mj-lt"/>
                <a:ea typeface="SimSun" panose="02010600030101010101" pitchFamily="2" charset="-122"/>
                <a:cs typeface="Times New Roman" panose="02020603050405020304" pitchFamily="18" charset="0"/>
              </a:rPr>
              <a:t>Bacteriophages are host-specific; those that are able to lyse various bacteria (polyvalency) have a survival advantage.</a:t>
            </a:r>
          </a:p>
          <a:p>
            <a:pPr indent="-257175">
              <a:buFont typeface="Symbol" panose="05050102010706020507" pitchFamily="18" charset="2"/>
              <a:buChar char=""/>
            </a:pPr>
            <a:r>
              <a:rPr lang="en-US" sz="1600" dirty="0">
                <a:solidFill>
                  <a:schemeClr val="tx1"/>
                </a:solidFill>
                <a:latin typeface="+mj-lt"/>
                <a:ea typeface="SimSun" panose="02010600030101010101" pitchFamily="2" charset="-122"/>
                <a:cs typeface="Times New Roman" panose="02020603050405020304" pitchFamily="18" charset="0"/>
              </a:rPr>
              <a:t>Antibiotic resistant bacteria pose a serious threat to human health, and alternatives to traditional medicines may prove to be helpful, especially using naturally occurring bacterial controls such as phages.</a:t>
            </a:r>
          </a:p>
          <a:p>
            <a:pPr indent="-257175">
              <a:buFont typeface="Symbol" panose="05050102010706020507" pitchFamily="18" charset="2"/>
              <a:buChar char=""/>
            </a:pPr>
            <a:r>
              <a:rPr lang="en-US" sz="1600" dirty="0">
                <a:solidFill>
                  <a:schemeClr val="tx1"/>
                </a:solidFill>
                <a:latin typeface="+mj-lt"/>
                <a:ea typeface="SimSun" panose="02010600030101010101" pitchFamily="2" charset="-122"/>
                <a:cs typeface="Times New Roman" panose="02020603050405020304" pitchFamily="18" charset="0"/>
              </a:rPr>
              <a:t>Selecting for genetic advantages may best be accomplished by sequential tests rather than simultaneous tests; likewise, the effect of compounded challenges may be greater than each challenge. </a:t>
            </a:r>
          </a:p>
          <a:p>
            <a:pPr indent="-257175">
              <a:buFont typeface="Symbol" panose="05050102010706020507" pitchFamily="18" charset="2"/>
              <a:buChar char=""/>
            </a:pPr>
            <a:r>
              <a:rPr lang="en-US" sz="1600" dirty="0">
                <a:solidFill>
                  <a:schemeClr val="tx1"/>
                </a:solidFill>
                <a:latin typeface="+mj-lt"/>
                <a:ea typeface="SimSun" panose="02010600030101010101" pitchFamily="2" charset="-122"/>
                <a:cs typeface="Times New Roman" panose="02020603050405020304" pitchFamily="18" charset="0"/>
              </a:rPr>
              <a:t>Organisms thrive within abiotic tolerances; beyond these parameters, they become stressed and may die unless certain individuals have (genetic) advantages not found in the general population.</a:t>
            </a:r>
            <a:endParaRPr lang="en-US" sz="1600" dirty="0">
              <a:solidFill>
                <a:schemeClr val="tx1"/>
              </a:solidFill>
              <a:latin typeface="+mj-lt"/>
            </a:endParaRPr>
          </a:p>
        </p:txBody>
      </p:sp>
    </p:spTree>
    <p:extLst>
      <p:ext uri="{BB962C8B-B14F-4D97-AF65-F5344CB8AC3E}">
        <p14:creationId xmlns:p14="http://schemas.microsoft.com/office/powerpoint/2010/main" val="3905906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43491" y="770748"/>
            <a:ext cx="6557460" cy="857250"/>
          </a:xfrm>
        </p:spPr>
        <p:txBody>
          <a:bodyPr>
            <a:normAutofit/>
          </a:bodyPr>
          <a:lstStyle/>
          <a:p>
            <a:pPr indent="171450" algn="ctr">
              <a:lnSpc>
                <a:spcPct val="115000"/>
              </a:lnSpc>
            </a:pPr>
            <a:r>
              <a:rPr lang="en-US" dirty="0">
                <a:latin typeface="+mj-lt"/>
                <a:ea typeface="SimSun" panose="02010600030101010101" pitchFamily="2" charset="-122"/>
                <a:cs typeface="Times New Roman" panose="02020603050405020304" pitchFamily="18" charset="0"/>
              </a:rPr>
              <a:t>Aligned Terminology</a:t>
            </a:r>
            <a:endParaRPr lang="en-US" sz="2100" dirty="0">
              <a:latin typeface="+mj-lt"/>
              <a:ea typeface="SimSun" panose="02010600030101010101" pitchFamily="2" charset="-122"/>
              <a:cs typeface="Arial" panose="020B0604020202020204" pitchFamily="34" charset="0"/>
            </a:endParaRPr>
          </a:p>
        </p:txBody>
      </p:sp>
      <p:sp>
        <p:nvSpPr>
          <p:cNvPr id="9219" name="Rectangle 3"/>
          <p:cNvSpPr>
            <a:spLocks noGrp="1" noChangeArrowheads="1"/>
          </p:cNvSpPr>
          <p:nvPr>
            <p:ph sz="quarter" idx="13"/>
          </p:nvPr>
        </p:nvSpPr>
        <p:spPr>
          <a:xfrm>
            <a:off x="478631" y="2127981"/>
            <a:ext cx="4707731" cy="1501045"/>
          </a:xfrm>
        </p:spPr>
        <p:txBody>
          <a:bodyPr/>
          <a:lstStyle/>
          <a:p>
            <a:pPr marL="342900">
              <a:tabLst>
                <a:tab pos="1285875" algn="l"/>
              </a:tabLst>
            </a:pPr>
            <a:r>
              <a:rPr lang="en-US" sz="2400" dirty="0">
                <a:solidFill>
                  <a:srgbClr val="000000"/>
                </a:solidFill>
                <a:latin typeface="+mj-lt"/>
                <a:ea typeface="SimSun" panose="02010600030101010101" pitchFamily="2" charset="-122"/>
                <a:cs typeface="Times New Roman" panose="02020603050405020304" pitchFamily="18" charset="0"/>
              </a:rPr>
              <a:t>Polyvalency </a:t>
            </a:r>
            <a:endParaRPr lang="en-US" sz="2400" dirty="0">
              <a:latin typeface="+mj-lt"/>
              <a:ea typeface="SimSun" panose="02010600030101010101" pitchFamily="2" charset="-122"/>
              <a:cs typeface="Arial" panose="020B0604020202020204" pitchFamily="34" charset="0"/>
            </a:endParaRPr>
          </a:p>
          <a:p>
            <a:pPr marL="342900">
              <a:tabLst>
                <a:tab pos="1285875" algn="l"/>
              </a:tabLst>
            </a:pPr>
            <a:r>
              <a:rPr lang="en-US" sz="2400" dirty="0">
                <a:solidFill>
                  <a:srgbClr val="000000"/>
                </a:solidFill>
                <a:latin typeface="+mj-lt"/>
                <a:ea typeface="SimSun" panose="02010600030101010101" pitchFamily="2" charset="-122"/>
                <a:cs typeface="Times New Roman" panose="02020603050405020304" pitchFamily="18" charset="0"/>
              </a:rPr>
              <a:t>Bacteriophages</a:t>
            </a:r>
            <a:endParaRPr lang="en-US" sz="2400" dirty="0">
              <a:latin typeface="+mj-lt"/>
              <a:ea typeface="SimSun" panose="02010600030101010101" pitchFamily="2" charset="-122"/>
              <a:cs typeface="Arial" panose="020B0604020202020204" pitchFamily="34" charset="0"/>
            </a:endParaRPr>
          </a:p>
          <a:p>
            <a:pPr marL="342900">
              <a:tabLst>
                <a:tab pos="1285875" algn="l"/>
              </a:tabLst>
            </a:pPr>
            <a:r>
              <a:rPr lang="en-US" sz="2400" dirty="0">
                <a:solidFill>
                  <a:srgbClr val="000000"/>
                </a:solidFill>
                <a:latin typeface="+mj-lt"/>
                <a:ea typeface="SimSun" panose="02010600030101010101" pitchFamily="2" charset="-122"/>
                <a:cs typeface="Times New Roman" panose="02020603050405020304" pitchFamily="18" charset="0"/>
              </a:rPr>
              <a:t>Antibiotic Resistant Bacteria</a:t>
            </a:r>
            <a:endParaRPr lang="en-US" sz="2400" dirty="0">
              <a:latin typeface="+mj-lt"/>
            </a:endParaRPr>
          </a:p>
        </p:txBody>
      </p:sp>
      <p:sp>
        <p:nvSpPr>
          <p:cNvPr id="5" name="Content Placeholder 4">
            <a:extLst>
              <a:ext uri="{FF2B5EF4-FFF2-40B4-BE49-F238E27FC236}">
                <a16:creationId xmlns:a16="http://schemas.microsoft.com/office/drawing/2014/main" id="{BB86DDBA-375D-5065-03A8-E8DC1D48131C}"/>
              </a:ext>
            </a:extLst>
          </p:cNvPr>
          <p:cNvSpPr>
            <a:spLocks noGrp="1"/>
          </p:cNvSpPr>
          <p:nvPr>
            <p:ph sz="quarter" idx="14"/>
          </p:nvPr>
        </p:nvSpPr>
        <p:spPr>
          <a:xfrm>
            <a:off x="5057775" y="1735073"/>
            <a:ext cx="3171825" cy="2619756"/>
          </a:xfrm>
        </p:spPr>
        <p:txBody>
          <a:bodyPr/>
          <a:lstStyle/>
          <a:p>
            <a:r>
              <a:rPr lang="en-US" sz="2400" dirty="0">
                <a:solidFill>
                  <a:schemeClr val="tx1"/>
                </a:solidFill>
                <a:latin typeface="+mj-lt"/>
              </a:rPr>
              <a:t>Germination </a:t>
            </a:r>
          </a:p>
          <a:p>
            <a:r>
              <a:rPr lang="en-US" sz="2400" dirty="0">
                <a:solidFill>
                  <a:schemeClr val="tx1"/>
                </a:solidFill>
                <a:latin typeface="+mj-lt"/>
              </a:rPr>
              <a:t>Salinity</a:t>
            </a:r>
          </a:p>
          <a:p>
            <a:r>
              <a:rPr lang="en-US" sz="2400" dirty="0">
                <a:solidFill>
                  <a:schemeClr val="tx1"/>
                </a:solidFill>
                <a:latin typeface="+mj-lt"/>
              </a:rPr>
              <a:t>Fusarium</a:t>
            </a:r>
          </a:p>
          <a:p>
            <a:r>
              <a:rPr lang="en-US" sz="2400" dirty="0">
                <a:solidFill>
                  <a:schemeClr val="tx1"/>
                </a:solidFill>
                <a:latin typeface="+mj-lt"/>
              </a:rPr>
              <a:t>Polyresistance</a:t>
            </a:r>
          </a:p>
          <a:p>
            <a:r>
              <a:rPr lang="en-US" sz="2400" dirty="0">
                <a:solidFill>
                  <a:schemeClr val="tx1"/>
                </a:solidFill>
                <a:latin typeface="+mj-lt"/>
              </a:rPr>
              <a:t>Lysis</a:t>
            </a:r>
          </a:p>
          <a:p>
            <a:endParaRPr lang="en-US" sz="2400" dirty="0">
              <a:solidFill>
                <a:schemeClr val="tx1"/>
              </a:solidFill>
              <a:latin typeface="+mj-lt"/>
            </a:endParaRPr>
          </a:p>
        </p:txBody>
      </p:sp>
    </p:spTree>
    <p:extLst>
      <p:ext uri="{BB962C8B-B14F-4D97-AF65-F5344CB8AC3E}">
        <p14:creationId xmlns:p14="http://schemas.microsoft.com/office/powerpoint/2010/main" val="1160173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85900" y="457200"/>
            <a:ext cx="6172200" cy="800100"/>
          </a:xfrm>
        </p:spPr>
        <p:txBody>
          <a:bodyPr>
            <a:normAutofit/>
          </a:bodyPr>
          <a:lstStyle/>
          <a:p>
            <a:pPr indent="171450" algn="ctr">
              <a:lnSpc>
                <a:spcPct val="115000"/>
              </a:lnSpc>
            </a:pPr>
            <a:r>
              <a:rPr lang="en-US" dirty="0">
                <a:latin typeface="+mn-lt"/>
                <a:ea typeface="SimSun" panose="02010600030101010101" pitchFamily="2" charset="-122"/>
                <a:cs typeface="Times New Roman" panose="02020603050405020304" pitchFamily="18" charset="0"/>
              </a:rPr>
              <a:t>Background Information</a:t>
            </a:r>
            <a:endParaRPr lang="en-US" sz="2100" dirty="0">
              <a:latin typeface="+mn-lt"/>
              <a:ea typeface="SimSun" panose="02010600030101010101" pitchFamily="2" charset="-122"/>
              <a:cs typeface="Arial" panose="020B0604020202020204" pitchFamily="34" charset="0"/>
            </a:endParaRPr>
          </a:p>
        </p:txBody>
      </p:sp>
      <p:sp>
        <p:nvSpPr>
          <p:cNvPr id="4" name="Rectangle 3">
            <a:extLst>
              <a:ext uri="{FF2B5EF4-FFF2-40B4-BE49-F238E27FC236}">
                <a16:creationId xmlns:a16="http://schemas.microsoft.com/office/drawing/2014/main" id="{52F8AA8E-37D8-59B6-2473-960F415097B0}"/>
              </a:ext>
            </a:extLst>
          </p:cNvPr>
          <p:cNvSpPr>
            <a:spLocks noGrp="1" noChangeArrowheads="1"/>
          </p:cNvSpPr>
          <p:nvPr>
            <p:ph idx="1"/>
          </p:nvPr>
        </p:nvSpPr>
        <p:spPr>
          <a:xfrm>
            <a:off x="617934" y="1154047"/>
            <a:ext cx="7908131" cy="3412191"/>
          </a:xfrm>
        </p:spPr>
        <p:txBody>
          <a:bodyPr>
            <a:normAutofit fontScale="92500"/>
          </a:bodyPr>
          <a:lstStyle/>
          <a:p>
            <a:pPr marL="342900">
              <a:spcAft>
                <a:spcPts val="750"/>
              </a:spcAft>
            </a:pPr>
            <a:r>
              <a:rPr lang="en-US" sz="2200" dirty="0">
                <a:solidFill>
                  <a:schemeClr val="tx1"/>
                </a:solidFill>
                <a:latin typeface="+mn-lt"/>
                <a:ea typeface="SimSun" panose="02010600030101010101" pitchFamily="2" charset="-122"/>
                <a:cs typeface="Arial" panose="020B0604020202020204" pitchFamily="34" charset="0"/>
              </a:rPr>
              <a:t>Biological polyvalency is the ability of an organism to infect or destroy multiple toxins or organisms. Bacteria have an ancient enemy: bacteriophages (sometimes referred to as phages).  </a:t>
            </a:r>
          </a:p>
          <a:p>
            <a:pPr marL="342900">
              <a:spcAft>
                <a:spcPts val="750"/>
              </a:spcAft>
            </a:pPr>
            <a:r>
              <a:rPr lang="en-US" sz="2200" dirty="0">
                <a:solidFill>
                  <a:schemeClr val="tx1"/>
                </a:solidFill>
                <a:latin typeface="+mn-lt"/>
                <a:ea typeface="SimSun" panose="02010600030101010101" pitchFamily="2" charset="-122"/>
                <a:cs typeface="Arial" panose="020B0604020202020204" pitchFamily="34" charset="0"/>
              </a:rPr>
              <a:t>Bacteriophages are viruses that are usually specific to the bacterial strain they lyse and destroy. [Review lysis, if necessary.] </a:t>
            </a:r>
          </a:p>
          <a:p>
            <a:pPr marL="342900">
              <a:spcAft>
                <a:spcPts val="750"/>
              </a:spcAft>
            </a:pPr>
            <a:r>
              <a:rPr lang="en-US" sz="2200" dirty="0">
                <a:solidFill>
                  <a:schemeClr val="tx1"/>
                </a:solidFill>
                <a:latin typeface="+mn-lt"/>
                <a:ea typeface="SimSun" panose="02010600030101010101" pitchFamily="2" charset="-122"/>
                <a:cs typeface="Arial" panose="020B0604020202020204" pitchFamily="34" charset="0"/>
              </a:rPr>
              <a:t>New research into phages that are polyvalent shows promise to destroy bacteria, especially for antibiotic resistant bacteria (ARB).  </a:t>
            </a:r>
          </a:p>
        </p:txBody>
      </p:sp>
    </p:spTree>
    <p:extLst>
      <p:ext uri="{BB962C8B-B14F-4D97-AF65-F5344CB8AC3E}">
        <p14:creationId xmlns:p14="http://schemas.microsoft.com/office/powerpoint/2010/main" val="34682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85900" y="457200"/>
            <a:ext cx="6172200" cy="800100"/>
          </a:xfrm>
        </p:spPr>
        <p:txBody>
          <a:bodyPr>
            <a:normAutofit/>
          </a:bodyPr>
          <a:lstStyle/>
          <a:p>
            <a:pPr indent="171450" algn="ctr">
              <a:lnSpc>
                <a:spcPct val="115000"/>
              </a:lnSpc>
            </a:pPr>
            <a:r>
              <a:rPr lang="en-US" dirty="0">
                <a:latin typeface="+mn-lt"/>
                <a:ea typeface="SimSun" panose="02010600030101010101" pitchFamily="2" charset="-122"/>
                <a:cs typeface="Times New Roman" panose="02020603050405020304" pitchFamily="18" charset="0"/>
              </a:rPr>
              <a:t>Background Information</a:t>
            </a:r>
            <a:endParaRPr lang="en-US" sz="2100" dirty="0">
              <a:latin typeface="+mn-lt"/>
              <a:ea typeface="SimSun" panose="02010600030101010101" pitchFamily="2" charset="-122"/>
              <a:cs typeface="Arial" panose="020B0604020202020204" pitchFamily="34" charset="0"/>
            </a:endParaRPr>
          </a:p>
        </p:txBody>
      </p:sp>
      <p:sp>
        <p:nvSpPr>
          <p:cNvPr id="4" name="Rectangle 3">
            <a:extLst>
              <a:ext uri="{FF2B5EF4-FFF2-40B4-BE49-F238E27FC236}">
                <a16:creationId xmlns:a16="http://schemas.microsoft.com/office/drawing/2014/main" id="{52F8AA8E-37D8-59B6-2473-960F415097B0}"/>
              </a:ext>
            </a:extLst>
          </p:cNvPr>
          <p:cNvSpPr>
            <a:spLocks noGrp="1" noChangeArrowheads="1"/>
          </p:cNvSpPr>
          <p:nvPr>
            <p:ph idx="1"/>
          </p:nvPr>
        </p:nvSpPr>
        <p:spPr>
          <a:xfrm>
            <a:off x="617934" y="1154047"/>
            <a:ext cx="7908131" cy="3412191"/>
          </a:xfrm>
        </p:spPr>
        <p:txBody>
          <a:bodyPr>
            <a:normAutofit fontScale="92500" lnSpcReduction="10000"/>
          </a:bodyPr>
          <a:lstStyle/>
          <a:p>
            <a:pPr marL="342900">
              <a:spcAft>
                <a:spcPts val="750"/>
              </a:spcAft>
            </a:pPr>
            <a:r>
              <a:rPr lang="en-US" sz="2200" dirty="0">
                <a:solidFill>
                  <a:schemeClr val="tx1"/>
                </a:solidFill>
                <a:latin typeface="+mn-lt"/>
                <a:ea typeface="SimSun" panose="02010600030101010101" pitchFamily="2" charset="-122"/>
                <a:cs typeface="Arial" panose="020B0604020202020204" pitchFamily="34" charset="0"/>
              </a:rPr>
              <a:t>Bacteria exposed to bacteriophages may have some level of survivability.  </a:t>
            </a:r>
          </a:p>
          <a:p>
            <a:pPr marL="342900">
              <a:spcAft>
                <a:spcPts val="750"/>
              </a:spcAft>
            </a:pPr>
            <a:r>
              <a:rPr lang="en-US" sz="2200" dirty="0">
                <a:solidFill>
                  <a:schemeClr val="tx1"/>
                </a:solidFill>
                <a:latin typeface="+mn-lt"/>
                <a:ea typeface="SimSun" panose="02010600030101010101" pitchFamily="2" charset="-122"/>
                <a:cs typeface="Arial" panose="020B0604020202020204" pitchFamily="34" charset="0"/>
              </a:rPr>
              <a:t>Survivors may evolve immunities during this timeless dance between predator and prey, antagonist and protagonist.  </a:t>
            </a:r>
          </a:p>
          <a:p>
            <a:pPr marL="342900">
              <a:spcAft>
                <a:spcPts val="750"/>
              </a:spcAft>
            </a:pPr>
            <a:r>
              <a:rPr lang="en-US" sz="2200" dirty="0">
                <a:solidFill>
                  <a:schemeClr val="tx1"/>
                </a:solidFill>
                <a:latin typeface="+mn-lt"/>
                <a:ea typeface="SimSun" panose="02010600030101010101" pitchFamily="2" charset="-122"/>
                <a:cs typeface="Arial" panose="020B0604020202020204" pitchFamily="34" charset="0"/>
              </a:rPr>
              <a:t>Resistance to multiple negative agents—pathogens or environmental conditions—allows greater survival of the species when confronted with a range of challenges, especially when these challenges occur simultaneously and overwhelm a population. </a:t>
            </a:r>
            <a:endParaRPr lang="en-US" dirty="0">
              <a:solidFill>
                <a:schemeClr val="tx1"/>
              </a:solidFill>
              <a:latin typeface="+mn-lt"/>
            </a:endParaRPr>
          </a:p>
        </p:txBody>
      </p:sp>
    </p:spTree>
    <p:extLst>
      <p:ext uri="{BB962C8B-B14F-4D97-AF65-F5344CB8AC3E}">
        <p14:creationId xmlns:p14="http://schemas.microsoft.com/office/powerpoint/2010/main" val="1256297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85900" y="457200"/>
            <a:ext cx="6172200" cy="800100"/>
          </a:xfrm>
        </p:spPr>
        <p:txBody>
          <a:bodyPr>
            <a:normAutofit/>
          </a:bodyPr>
          <a:lstStyle/>
          <a:p>
            <a:pPr indent="171450" algn="ctr">
              <a:lnSpc>
                <a:spcPct val="115000"/>
              </a:lnSpc>
            </a:pPr>
            <a:r>
              <a:rPr lang="en-US" dirty="0">
                <a:latin typeface="+mn-lt"/>
                <a:ea typeface="SimSun" panose="02010600030101010101" pitchFamily="2" charset="-122"/>
                <a:cs typeface="Times New Roman" panose="02020603050405020304" pitchFamily="18" charset="0"/>
              </a:rPr>
              <a:t>Background Information</a:t>
            </a:r>
            <a:endParaRPr lang="en-US" sz="2100" dirty="0">
              <a:latin typeface="+mn-lt"/>
              <a:ea typeface="SimSun" panose="02010600030101010101" pitchFamily="2" charset="-122"/>
              <a:cs typeface="Arial" panose="020B0604020202020204" pitchFamily="34" charset="0"/>
            </a:endParaRPr>
          </a:p>
        </p:txBody>
      </p:sp>
      <p:sp>
        <p:nvSpPr>
          <p:cNvPr id="2" name="Rectangle 3">
            <a:extLst>
              <a:ext uri="{FF2B5EF4-FFF2-40B4-BE49-F238E27FC236}">
                <a16:creationId xmlns:a16="http://schemas.microsoft.com/office/drawing/2014/main" id="{5003D941-B9E4-4357-3AC2-8F7C9151FC1D}"/>
              </a:ext>
            </a:extLst>
          </p:cNvPr>
          <p:cNvSpPr txBox="1">
            <a:spLocks noChangeArrowheads="1"/>
          </p:cNvSpPr>
          <p:nvPr/>
        </p:nvSpPr>
        <p:spPr>
          <a:xfrm>
            <a:off x="617934" y="1020477"/>
            <a:ext cx="7908131" cy="3412191"/>
          </a:xfrm>
          <a:prstGeom prst="rect">
            <a:avLst/>
          </a:prstGeom>
          <a:noFill/>
          <a:ln>
            <a:noFill/>
          </a:ln>
        </p:spPr>
        <p:txBody>
          <a:bodyPr spcFirstLastPara="1" wrap="square" lIns="91425" tIns="91425" rIns="91425" bIns="91425" anchor="t" anchorCtr="0">
            <a:normAutofit fontScale="85000" lnSpcReduction="10000"/>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342900" lvl="1" indent="-342900">
              <a:lnSpc>
                <a:spcPct val="110000"/>
              </a:lnSpc>
              <a:buSzPct val="114000"/>
              <a:buFont typeface="Arial" panose="020B0604020202020204" pitchFamily="34" charset="0"/>
              <a:buChar char="•"/>
            </a:pPr>
            <a:r>
              <a:rPr lang="en-US" sz="2400" dirty="0">
                <a:solidFill>
                  <a:schemeClr val="tx1"/>
                </a:solidFill>
                <a:latin typeface="+mn-lt"/>
                <a:ea typeface="SimSun" panose="02010600030101010101" pitchFamily="2" charset="-122"/>
                <a:cs typeface="Arial" panose="020B0604020202020204" pitchFamily="34" charset="0"/>
              </a:rPr>
              <a:t>A guiding principle of evolutionary theory is that genetic variability may allow for resistance or susceptibility to antagonists.  </a:t>
            </a:r>
          </a:p>
          <a:p>
            <a:pPr marL="342900" lvl="1" indent="-342900">
              <a:lnSpc>
                <a:spcPct val="110000"/>
              </a:lnSpc>
              <a:buSzPct val="114000"/>
              <a:buFont typeface="Arial" panose="020B0604020202020204" pitchFamily="34" charset="0"/>
              <a:buChar char="•"/>
            </a:pPr>
            <a:r>
              <a:rPr lang="en-US" sz="2400" dirty="0">
                <a:solidFill>
                  <a:schemeClr val="tx1"/>
                </a:solidFill>
                <a:latin typeface="+mn-lt"/>
                <a:ea typeface="SimSun" panose="02010600030101010101" pitchFamily="2" charset="-122"/>
                <a:cs typeface="Arial" panose="020B0604020202020204" pitchFamily="34" charset="0"/>
              </a:rPr>
              <a:t>Thus, the survivors of exposure to a normally lethal antagonist are those naturally selected for the continuation of their species; all other factors being equal, the variability found in germplasm may allow for some survivors.  </a:t>
            </a:r>
          </a:p>
          <a:p>
            <a:pPr marL="342900" lvl="1" indent="-342900">
              <a:lnSpc>
                <a:spcPct val="110000"/>
              </a:lnSpc>
              <a:buSzPct val="114000"/>
              <a:buFont typeface="Arial" panose="020B0604020202020204" pitchFamily="34" charset="0"/>
              <a:buChar char="•"/>
            </a:pPr>
            <a:r>
              <a:rPr lang="en-US" sz="2400" dirty="0">
                <a:solidFill>
                  <a:schemeClr val="tx1"/>
                </a:solidFill>
                <a:latin typeface="+mn-lt"/>
                <a:ea typeface="SimSun" panose="02010600030101010101" pitchFamily="2" charset="-122"/>
                <a:cs typeface="Arial" panose="020B0604020202020204" pitchFamily="34" charset="0"/>
              </a:rPr>
              <a:t>For bacteriophages, it allows them to lyse (and reproduce) by exploiting multiple strains of bacteria.</a:t>
            </a:r>
            <a:endParaRPr lang="en-US" sz="2000" dirty="0">
              <a:solidFill>
                <a:schemeClr val="tx1"/>
              </a:solidFill>
              <a:latin typeface="+mn-lt"/>
            </a:endParaRPr>
          </a:p>
        </p:txBody>
      </p:sp>
    </p:spTree>
    <p:extLst>
      <p:ext uri="{BB962C8B-B14F-4D97-AF65-F5344CB8AC3E}">
        <p14:creationId xmlns:p14="http://schemas.microsoft.com/office/powerpoint/2010/main" val="2270342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249973"/>
            <a:ext cx="5600700" cy="857250"/>
          </a:xfrm>
        </p:spPr>
        <p:txBody>
          <a:bodyPr>
            <a:normAutofit fontScale="90000"/>
          </a:bodyPr>
          <a:lstStyle/>
          <a:p>
            <a:pPr indent="171450" algn="ctr">
              <a:lnSpc>
                <a:spcPct val="115000"/>
              </a:lnSpc>
            </a:pPr>
            <a:r>
              <a:rPr lang="en-US" dirty="0">
                <a:latin typeface="+mn-lt"/>
                <a:ea typeface="SimSun" panose="02010600030101010101" pitchFamily="2" charset="-122"/>
                <a:cs typeface="Times New Roman" panose="02020603050405020304" pitchFamily="18" charset="0"/>
              </a:rPr>
              <a:t>Instructional Considerations</a:t>
            </a:r>
            <a:br>
              <a:rPr lang="en-US" sz="2100" dirty="0">
                <a:latin typeface="+mn-lt"/>
                <a:ea typeface="SimSun" panose="02010600030101010101" pitchFamily="2" charset="-122"/>
                <a:cs typeface="Arial" panose="020B0604020202020204" pitchFamily="34" charset="0"/>
              </a:rPr>
            </a:br>
            <a:endParaRPr lang="en-US" dirty="0">
              <a:latin typeface="+mn-lt"/>
            </a:endParaRPr>
          </a:p>
        </p:txBody>
      </p:sp>
      <p:sp>
        <p:nvSpPr>
          <p:cNvPr id="3" name="Content Placeholder 2"/>
          <p:cNvSpPr>
            <a:spLocks noGrp="1"/>
          </p:cNvSpPr>
          <p:nvPr>
            <p:ph idx="1"/>
          </p:nvPr>
        </p:nvSpPr>
        <p:spPr>
          <a:xfrm>
            <a:off x="505522" y="884663"/>
            <a:ext cx="7952678" cy="3687337"/>
          </a:xfrm>
        </p:spPr>
        <p:txBody>
          <a:bodyPr>
            <a:normAutofit fontScale="85000" lnSpcReduction="20000"/>
          </a:bodyPr>
          <a:lstStyle/>
          <a:p>
            <a:pPr marL="285750" indent="-285750">
              <a:spcAft>
                <a:spcPts val="750"/>
              </a:spcAft>
            </a:pPr>
            <a:r>
              <a:rPr lang="en-US" sz="2400" dirty="0">
                <a:solidFill>
                  <a:schemeClr val="tx1"/>
                </a:solidFill>
                <a:latin typeface="+mn-lt"/>
                <a:ea typeface="SimSun" panose="02010600030101010101" pitchFamily="2" charset="-122"/>
                <a:cs typeface="Arial" panose="020B0604020202020204" pitchFamily="34" charset="0"/>
              </a:rPr>
              <a:t>With the degree of differences in high school laboratory resources, several of this investigation’s options are flexible enough to offer proof of concept for polyvalency and polyresistance for the instructor. </a:t>
            </a:r>
          </a:p>
          <a:p>
            <a:pPr marL="285750" indent="-285750">
              <a:spcAft>
                <a:spcPts val="750"/>
              </a:spcAft>
            </a:pPr>
            <a:r>
              <a:rPr lang="en-US" sz="2400" dirty="0">
                <a:solidFill>
                  <a:schemeClr val="tx1"/>
                </a:solidFill>
                <a:latin typeface="+mn-lt"/>
                <a:ea typeface="SimSun" panose="02010600030101010101" pitchFamily="2" charset="-122"/>
                <a:cs typeface="Arial" panose="020B0604020202020204" pitchFamily="34" charset="0"/>
              </a:rPr>
              <a:t>Students will investigate bacteriophages or organisms for polyvalency or polyresistance. The test organisms could be bean or radish seed, protists, small crustaceans such as brine shrimp, worms (nematodes, earthworms), or even bacteriophages.  </a:t>
            </a:r>
          </a:p>
          <a:p>
            <a:pPr marL="285750" indent="-285750">
              <a:spcAft>
                <a:spcPts val="750"/>
              </a:spcAft>
            </a:pPr>
            <a:r>
              <a:rPr lang="en-US" sz="2400" dirty="0">
                <a:solidFill>
                  <a:schemeClr val="tx1"/>
                </a:solidFill>
                <a:latin typeface="+mn-lt"/>
                <a:ea typeface="SimSun" panose="02010600030101010101" pitchFamily="2" charset="-122"/>
                <a:cs typeface="Arial" panose="020B0604020202020204" pitchFamily="34" charset="0"/>
              </a:rPr>
              <a:t>The antagonists may include different concentrations of saline, bleach, triclosan, strains of bacteria, or different temperatures.  Four options are presented in this activity.</a:t>
            </a:r>
          </a:p>
          <a:p>
            <a:endParaRPr lang="en-US" dirty="0">
              <a:solidFill>
                <a:schemeClr val="tx1"/>
              </a:solidFill>
              <a:latin typeface="+mn-lt"/>
            </a:endParaRPr>
          </a:p>
        </p:txBody>
      </p:sp>
    </p:spTree>
    <p:extLst>
      <p:ext uri="{BB962C8B-B14F-4D97-AF65-F5344CB8AC3E}">
        <p14:creationId xmlns:p14="http://schemas.microsoft.com/office/powerpoint/2010/main" val="2752405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7964" y="0"/>
            <a:ext cx="5600700" cy="493381"/>
          </a:xfrm>
        </p:spPr>
        <p:txBody>
          <a:bodyPr>
            <a:normAutofit fontScale="90000"/>
          </a:bodyPr>
          <a:lstStyle/>
          <a:p>
            <a:pPr indent="171450" algn="ctr">
              <a:lnSpc>
                <a:spcPct val="115000"/>
              </a:lnSpc>
            </a:pPr>
            <a:r>
              <a:rPr lang="en-US" dirty="0">
                <a:latin typeface="Arial" panose="020B0604020202020204" pitchFamily="34" charset="0"/>
                <a:ea typeface="SimSun" panose="02010600030101010101" pitchFamily="2" charset="-122"/>
                <a:cs typeface="Arial" panose="020B0604020202020204" pitchFamily="34" charset="0"/>
              </a:rPr>
              <a:t>Instructional Considerations</a:t>
            </a:r>
            <a:br>
              <a:rPr lang="en-US" sz="2100" dirty="0">
                <a:latin typeface="Arial" panose="020B0604020202020204" pitchFamily="34" charset="0"/>
                <a:ea typeface="SimSun" panose="02010600030101010101" pitchFamily="2" charset="-122"/>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48A8994-F879-7DB3-1D5A-91C7AFF0C7AA}"/>
              </a:ext>
            </a:extLst>
          </p:cNvPr>
          <p:cNvSpPr txBox="1"/>
          <p:nvPr/>
        </p:nvSpPr>
        <p:spPr>
          <a:xfrm>
            <a:off x="433453" y="610673"/>
            <a:ext cx="8184995" cy="4298613"/>
          </a:xfrm>
          <a:prstGeom prst="rect">
            <a:avLst/>
          </a:prstGeom>
          <a:noFill/>
        </p:spPr>
        <p:txBody>
          <a:bodyPr wrap="square" rtlCol="0">
            <a:spAutoFit/>
          </a:bodyPr>
          <a:lstStyle/>
          <a:p>
            <a:pPr marL="0">
              <a:spcAft>
                <a:spcPts val="750"/>
              </a:spcAft>
            </a:pPr>
            <a:r>
              <a:rPr lang="en-US" sz="2000" b="1" dirty="0">
                <a:latin typeface="Arial" panose="020B0604020202020204" pitchFamily="34" charset="0"/>
                <a:ea typeface="SimSun" panose="02010600030101010101" pitchFamily="2" charset="-122"/>
                <a:cs typeface="Arial" panose="020B0604020202020204" pitchFamily="34" charset="0"/>
              </a:rPr>
              <a:t>Option 1: Bacteriophage-Bacteria. </a:t>
            </a:r>
            <a:r>
              <a:rPr lang="en-US" sz="2000" dirty="0">
                <a:latin typeface="Arial" panose="020B0604020202020204" pitchFamily="34" charset="0"/>
                <a:ea typeface="SimSun" panose="02010600030101010101" pitchFamily="2" charset="-122"/>
                <a:cs typeface="Arial" panose="020B0604020202020204" pitchFamily="34" charset="0"/>
              </a:rPr>
              <a:t>For labs equipped for, and students and instructors familiar with, Biosafety Level 2. Facilities should have laminar flow benches, micropipettes, microwave ovens for agar, or comparable equipment.</a:t>
            </a:r>
          </a:p>
          <a:p>
            <a:pPr marL="0">
              <a:spcAft>
                <a:spcPts val="750"/>
              </a:spcAft>
            </a:pPr>
            <a:r>
              <a:rPr lang="en-US" sz="2000" b="1" dirty="0">
                <a:latin typeface="Arial" panose="020B0604020202020204" pitchFamily="34" charset="0"/>
                <a:ea typeface="SimSun" panose="02010600030101010101" pitchFamily="2" charset="-122"/>
                <a:cs typeface="Arial" panose="020B0604020202020204" pitchFamily="34" charset="0"/>
              </a:rPr>
              <a:t>Option 2: Mung bean germination with heat and salinity. </a:t>
            </a:r>
            <a:r>
              <a:rPr lang="en-US" sz="2000" dirty="0">
                <a:latin typeface="Arial" panose="020B0604020202020204" pitchFamily="34" charset="0"/>
                <a:ea typeface="SimSun" panose="02010600030101010101" pitchFamily="2" charset="-122"/>
                <a:cs typeface="Arial" panose="020B0604020202020204" pitchFamily="34" charset="0"/>
              </a:rPr>
              <a:t>For laboratories, instructors and students with less access to, or experience with, the facilities or practices needed with the bacteriophage option. Still, it should prove to be a useful investigation for how genetic variability can be manifested through tolerances to unfavorable conditions.</a:t>
            </a:r>
          </a:p>
          <a:p>
            <a:pPr marL="0">
              <a:spcAft>
                <a:spcPts val="750"/>
              </a:spcAft>
            </a:pPr>
            <a:r>
              <a:rPr lang="en-US" sz="2000" b="1" dirty="0">
                <a:latin typeface="Arial" panose="020B0604020202020204" pitchFamily="34" charset="0"/>
                <a:ea typeface="SimSun" panose="02010600030101010101" pitchFamily="2" charset="-122"/>
                <a:cs typeface="Arial" panose="020B0604020202020204" pitchFamily="34" charset="0"/>
              </a:rPr>
              <a:t>Option 3: Fusarium. </a:t>
            </a:r>
            <a:r>
              <a:rPr lang="en-US" sz="2000" dirty="0">
                <a:latin typeface="Arial" panose="020B0604020202020204" pitchFamily="34" charset="0"/>
                <a:ea typeface="SimSun" panose="02010600030101010101" pitchFamily="2" charset="-122"/>
                <a:cs typeface="Arial" panose="020B0604020202020204" pitchFamily="34" charset="0"/>
              </a:rPr>
              <a:t>To test mung beans for resistance to a fungal disease called wilt, caused by the fungus Fusarium, and followed by </a:t>
            </a:r>
            <a:r>
              <a:rPr lang="en-US" sz="2000" b="1" dirty="0">
                <a:latin typeface="Arial" panose="020B0604020202020204" pitchFamily="34" charset="0"/>
                <a:ea typeface="SimSun" panose="02010600030101010101" pitchFamily="2" charset="-122"/>
                <a:cs typeface="Arial" panose="020B0604020202020204" pitchFamily="34" charset="0"/>
              </a:rPr>
              <a:t>Option 4</a:t>
            </a:r>
            <a:r>
              <a:rPr lang="en-US" sz="2000" dirty="0">
                <a:latin typeface="Arial" panose="020B0604020202020204" pitchFamily="34" charset="0"/>
                <a:ea typeface="SimSun" panose="02010600030101010101" pitchFamily="2" charset="-122"/>
                <a:cs typeface="Arial" panose="020B0604020202020204" pitchFamily="34" charset="0"/>
              </a:rPr>
              <a:t>,</a:t>
            </a:r>
            <a:r>
              <a:rPr lang="en-US" sz="2000" b="1" dirty="0">
                <a:latin typeface="Arial" panose="020B0604020202020204" pitchFamily="34" charset="0"/>
                <a:ea typeface="SimSun" panose="02010600030101010101" pitchFamily="2" charset="-122"/>
                <a:cs typeface="Arial" panose="020B0604020202020204" pitchFamily="34" charset="0"/>
              </a:rPr>
              <a:t> </a:t>
            </a:r>
            <a:r>
              <a:rPr lang="en-US" sz="2000" dirty="0">
                <a:latin typeface="Arial" panose="020B0604020202020204" pitchFamily="34" charset="0"/>
                <a:ea typeface="SimSun" panose="02010600030101010101" pitchFamily="2" charset="-122"/>
                <a:cs typeface="Arial" panose="020B0604020202020204" pitchFamily="34" charset="0"/>
              </a:rPr>
              <a:t>which combines heat, salinity, and the wilt disease.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936258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2188</TotalTime>
  <Words>696</Words>
  <Application>Microsoft Office PowerPoint</Application>
  <PresentationFormat>On-screen Show (16:9)</PresentationFormat>
  <Paragraphs>48</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Open Sans</vt:lpstr>
      <vt:lpstr>Symbol</vt:lpstr>
      <vt:lpstr>ＭＳ Ｐゴシック</vt:lpstr>
      <vt:lpstr>Arial</vt:lpstr>
      <vt:lpstr>Simple Light</vt:lpstr>
      <vt:lpstr>PowerPoint Presentation</vt:lpstr>
      <vt:lpstr>Essential Questions</vt:lpstr>
      <vt:lpstr>Essential Understandings</vt:lpstr>
      <vt:lpstr>Aligned Terminology</vt:lpstr>
      <vt:lpstr>Background Information</vt:lpstr>
      <vt:lpstr>Background Information</vt:lpstr>
      <vt:lpstr>Background Information</vt:lpstr>
      <vt:lpstr>Instructional Considerations </vt:lpstr>
      <vt:lpstr>Instructional Considerations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 Chaker</dc:creator>
  <cp:lastModifiedBy>Beth McElroy</cp:lastModifiedBy>
  <cp:revision>6</cp:revision>
  <dcterms:modified xsi:type="dcterms:W3CDTF">2024-04-25T18:50:00Z</dcterms:modified>
</cp:coreProperties>
</file>