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68" r:id="rId3"/>
    <p:sldId id="280" r:id="rId4"/>
    <p:sldId id="275" r:id="rId5"/>
    <p:sldId id="277" r:id="rId6"/>
    <p:sldId id="276" r:id="rId7"/>
    <p:sldId id="270" r:id="rId8"/>
    <p:sldId id="264" r:id="rId9"/>
    <p:sldId id="265" r:id="rId10"/>
    <p:sldId id="271" r:id="rId11"/>
    <p:sldId id="260" r:id="rId12"/>
    <p:sldId id="278" r:id="rId13"/>
    <p:sldId id="272" r:id="rId14"/>
    <p:sldId id="258" r:id="rId15"/>
    <p:sldId id="259" r:id="rId16"/>
    <p:sldId id="273" r:id="rId17"/>
    <p:sldId id="262" r:id="rId18"/>
    <p:sldId id="263" r:id="rId19"/>
    <p:sldId id="279" r:id="rId20"/>
    <p:sldId id="274" r:id="rId21"/>
    <p:sldId id="266" r:id="rId22"/>
    <p:sldId id="267" r:id="rId23"/>
  </p:sldIdLst>
  <p:sldSz cx="9144000" cy="5143500" type="screen16x9"/>
  <p:notesSz cx="6858000" cy="9144000"/>
  <p:embeddedFontLst>
    <p:embeddedFont>
      <p:font typeface="Cambria" panose="02040503050406030204" pitchFamily="18" charset="0"/>
      <p:regular r:id="rId25"/>
      <p:bold r:id="rId26"/>
      <p:italic r:id="rId27"/>
      <p:boldItalic r:id="rId28"/>
    </p:embeddedFont>
    <p:embeddedFont>
      <p:font typeface="Open Sans"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56" d="100"/>
          <a:sy n="156" d="100"/>
        </p:scale>
        <p:origin x="57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3ae43e52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43ae43e52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04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pic>
        <p:nvPicPr>
          <p:cNvPr id="19" name="Google Shape;19;p14" descr="Celestia-R1---OverlayContentHD.png"/>
          <p:cNvPicPr preferRelativeResize="0"/>
          <p:nvPr/>
        </p:nvPicPr>
        <p:blipFill rotWithShape="1">
          <a:blip r:embed="rId2">
            <a:alphaModFix/>
          </a:blip>
          <a:srcRect/>
          <a:stretch/>
        </p:blipFill>
        <p:spPr>
          <a:xfrm>
            <a:off x="0" y="0"/>
            <a:ext cx="9141619" cy="5142161"/>
          </a:xfrm>
          <a:prstGeom prst="rect">
            <a:avLst/>
          </a:prstGeom>
          <a:noFill/>
          <a:ln>
            <a:noFill/>
          </a:ln>
        </p:spPr>
      </p:pic>
      <p:sp>
        <p:nvSpPr>
          <p:cNvPr id="20" name="Google Shape;20;p14"/>
          <p:cNvSpPr txBox="1">
            <a:spLocks noGrp="1"/>
          </p:cNvSpPr>
          <p:nvPr>
            <p:ph type="title"/>
          </p:nvPr>
        </p:nvSpPr>
        <p:spPr>
          <a:xfrm>
            <a:off x="514351" y="457201"/>
            <a:ext cx="7598569" cy="1092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514351" y="1606551"/>
            <a:ext cx="7598569" cy="2736850"/>
          </a:xfrm>
          <a:prstGeom prst="rect">
            <a:avLst/>
          </a:prstGeom>
          <a:noFill/>
          <a:ln>
            <a:noFill/>
          </a:ln>
        </p:spPr>
        <p:txBody>
          <a:bodyPr spcFirstLastPara="1" wrap="square" lIns="91425" tIns="45700" rIns="91425" bIns="45700" anchor="ctr" anchorCtr="0">
            <a:normAutofit/>
          </a:bodyPr>
          <a:lstStyle>
            <a:lvl1pPr marL="342900" lvl="0" indent="-257175" algn="l">
              <a:spcBef>
                <a:spcPts val="0"/>
              </a:spcBef>
              <a:spcAft>
                <a:spcPts val="0"/>
              </a:spcAft>
              <a:buSzPts val="1800"/>
              <a:buChar char="•"/>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750"/>
              </a:spcAft>
              <a:buSzPts val="1800"/>
              <a:buChar char="•"/>
              <a:defRPr/>
            </a:lvl9pPr>
          </a:lstStyle>
          <a:p>
            <a:endParaRPr/>
          </a:p>
        </p:txBody>
      </p:sp>
      <p:sp>
        <p:nvSpPr>
          <p:cNvPr id="22" name="Google Shape;22;p14"/>
          <p:cNvSpPr txBox="1">
            <a:spLocks noGrp="1"/>
          </p:cNvSpPr>
          <p:nvPr>
            <p:ph type="dt" idx="10"/>
          </p:nvPr>
        </p:nvSpPr>
        <p:spPr>
          <a:xfrm>
            <a:off x="6442245" y="4402932"/>
            <a:ext cx="1200150" cy="28336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4"/>
          <p:cNvSpPr txBox="1">
            <a:spLocks noGrp="1"/>
          </p:cNvSpPr>
          <p:nvPr>
            <p:ph type="ftr" idx="11"/>
          </p:nvPr>
        </p:nvSpPr>
        <p:spPr>
          <a:xfrm>
            <a:off x="514351" y="4402932"/>
            <a:ext cx="5870744" cy="28336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14"/>
          <p:cNvSpPr txBox="1">
            <a:spLocks noGrp="1"/>
          </p:cNvSpPr>
          <p:nvPr>
            <p:ph type="sldNum" idx="12"/>
          </p:nvPr>
        </p:nvSpPr>
        <p:spPr>
          <a:xfrm>
            <a:off x="7699546" y="4402932"/>
            <a:ext cx="413375" cy="28336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7747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75IQksBb0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wbQY3aOX31U"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hyperlink" Target="http://www.youtube.com/watch?v=_W0bSen8Qjg" TargetMode="Externa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1U9W4iNDiQ"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HA7Bx1Yt4CU"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SbywBfXlH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wbQY3aOX31U"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5myv3gRknr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www.youtube.com/watch?v=b1U9W4iNDiQ" TargetMode="External"/><Relationship Id="rId5" Type="http://schemas.openxmlformats.org/officeDocument/2006/relationships/hyperlink" Target="https://www.youtube.com/watch?v=wSbywBfXlHg" TargetMode="External"/><Relationship Id="rId4" Type="http://schemas.openxmlformats.org/officeDocument/2006/relationships/hyperlink" Target="https://www.youtube.com/watch?v=Y75IQksBb0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5myv3gRknr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bQY3aOX31U"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Machine-Free Manufacturing</a:t>
            </a:r>
            <a:endParaRPr sz="1600" b="1" dirty="0">
              <a:solidFill>
                <a:srgbClr val="FFFFF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724330" y="1598027"/>
            <a:ext cx="7695340" cy="935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531A-E308-2770-9B3E-FC61CB04BE13}"/>
              </a:ext>
            </a:extLst>
          </p:cNvPr>
          <p:cNvSpPr>
            <a:spLocks noGrp="1"/>
          </p:cNvSpPr>
          <p:nvPr>
            <p:ph type="title"/>
          </p:nvPr>
        </p:nvSpPr>
        <p:spPr/>
        <p:txBody>
          <a:bodyPr/>
          <a:lstStyle/>
          <a:p>
            <a:r>
              <a:rPr lang="en-US" dirty="0"/>
              <a:t>What is an extrusion machine?</a:t>
            </a:r>
          </a:p>
        </p:txBody>
      </p:sp>
      <p:sp>
        <p:nvSpPr>
          <p:cNvPr id="3" name="Text Placeholder 2">
            <a:extLst>
              <a:ext uri="{FF2B5EF4-FFF2-40B4-BE49-F238E27FC236}">
                <a16:creationId xmlns:a16="http://schemas.microsoft.com/office/drawing/2014/main" id="{C8BC8082-485F-52AC-78F4-4CEB9A579512}"/>
              </a:ext>
            </a:extLst>
          </p:cNvPr>
          <p:cNvSpPr>
            <a:spLocks noGrp="1"/>
          </p:cNvSpPr>
          <p:nvPr>
            <p:ph type="body" idx="1"/>
          </p:nvPr>
        </p:nvSpPr>
        <p:spPr/>
        <p:txBody>
          <a:bodyPr/>
          <a:lstStyle/>
          <a:p>
            <a:r>
              <a:rPr lang="en-US" dirty="0"/>
              <a:t>Can be used in plastic and metal production.</a:t>
            </a:r>
          </a:p>
          <a:p>
            <a:r>
              <a:rPr lang="en-US" dirty="0"/>
              <a:t>Forces a block of material through a mold.</a:t>
            </a:r>
          </a:p>
          <a:p>
            <a:r>
              <a:rPr lang="en-US" dirty="0"/>
              <a:t>Forces required to push the material through the mold can be found through mathematical equations that require the area divided by the area of the mold.</a:t>
            </a:r>
          </a:p>
          <a:p>
            <a:r>
              <a:rPr lang="en-US" dirty="0"/>
              <a:t>Can use hot or cold materials.</a:t>
            </a:r>
          </a:p>
          <a:p>
            <a:r>
              <a:rPr lang="en-US" dirty="0"/>
              <a:t>Examples include wire, PVC pipes, and ceiling beams used to hold Styrofoam squares in place.</a:t>
            </a:r>
          </a:p>
        </p:txBody>
      </p:sp>
    </p:spTree>
    <p:extLst>
      <p:ext uri="{BB962C8B-B14F-4D97-AF65-F5344CB8AC3E}">
        <p14:creationId xmlns:p14="http://schemas.microsoft.com/office/powerpoint/2010/main" val="223388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514351" y="45720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dirty="0"/>
              <a:t>Extrusion Video (2:16)</a:t>
            </a:r>
            <a:endParaRPr dirty="0"/>
          </a:p>
        </p:txBody>
      </p:sp>
      <p:pic>
        <p:nvPicPr>
          <p:cNvPr id="172" name="Google Shape;172;p5" descr="Extrusion is the deformation of either metal or plastic forced under pressure through a die to create a shape. Part of the Fundamental Manufacturing Processes Video Series, this unique program is an introduction to both plastic extrusion and metal extrusion processes.&#10;&#10;The metal extrusion segment looks at hot extrusion, press components, lubrication, force capacity, and the metals that are typically hot extruded. Both warm and cold extrusion processes are featured, including indirect extrusion, combination extrusion, and impact extrusion.&#10;&#10;The plastic extrusion segment explores components of the screw extrusion machine and common feedstock and materials. The two most prevalent plastic extrusion processes, profile extrusion and blown film extrusion, are also extensively detailed.&#10;&#10;For more information and to purchase, visit http://www.sme.org/fmp&#10;&#10;service@sme.org  |  800.733.4763  |  http://www.sme.org/store" title="Extrusion Processes">
            <a:hlinkClick r:id="rId3"/>
          </p:cNvPr>
          <p:cNvPicPr preferRelativeResize="0"/>
          <p:nvPr/>
        </p:nvPicPr>
        <p:blipFill>
          <a:blip r:embed="rId4">
            <a:alphaModFix/>
          </a:blip>
          <a:stretch>
            <a:fillRect/>
          </a:stretch>
        </p:blipFill>
        <p:spPr>
          <a:xfrm>
            <a:off x="2139254" y="1606557"/>
            <a:ext cx="4865490" cy="27368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514351" y="163094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sz="2400" dirty="0"/>
              <a:t>Answer the following on your </a:t>
            </a:r>
            <a:r>
              <a:rPr lang="en-US" sz="2400" dirty="0">
                <a:effectLst/>
                <a:latin typeface="Arial" panose="020B0604020202020204" pitchFamily="34" charset="0"/>
                <a:ea typeface="Open Sans" panose="020B0606030504020204" pitchFamily="34" charset="0"/>
              </a:rPr>
              <a:t>Manufacturing Research Worksheet:</a:t>
            </a:r>
            <a:endParaRPr sz="2400" dirty="0"/>
          </a:p>
        </p:txBody>
      </p:sp>
      <p:sp>
        <p:nvSpPr>
          <p:cNvPr id="206" name="Google Shape;206;p10"/>
          <p:cNvSpPr txBox="1">
            <a:spLocks noGrp="1"/>
          </p:cNvSpPr>
          <p:nvPr>
            <p:ph type="body" idx="1"/>
          </p:nvPr>
        </p:nvSpPr>
        <p:spPr>
          <a:xfrm>
            <a:off x="514351" y="2622087"/>
            <a:ext cx="7598569" cy="1721314"/>
          </a:xfrm>
          <a:prstGeom prst="rect">
            <a:avLst/>
          </a:prstGeom>
          <a:noFill/>
          <a:ln>
            <a:noFill/>
          </a:ln>
        </p:spPr>
        <p:txBody>
          <a:bodyPr spcFirstLastPara="1" wrap="square" lIns="68569" tIns="34275" rIns="68569" bIns="34275" anchor="ctr" anchorCtr="0">
            <a:normAutofit/>
          </a:bodyPr>
          <a:lstStyle/>
          <a:p>
            <a:pPr marL="214313" indent="-214313"/>
            <a:r>
              <a:rPr lang="en-US" dirty="0"/>
              <a:t>Is 3D printing an object the same as or different from extrusion? Please explain in three sentences with your own example.</a:t>
            </a:r>
          </a:p>
        </p:txBody>
      </p:sp>
      <p:pic>
        <p:nvPicPr>
          <p:cNvPr id="207" name="Google Shape;207;p10" descr="5 minute countdown timer with relaxing music and alarm on a starry night background. This timer is great for rest time, short focused study or work sessions. Works well as a classroom timer.&#10;💿 Original relaxing music by @ItsPomodoro  &#10;&#10;👍 Please support the channel by liking the video and subscribing for more!&#10;&#10;Checkout this playlist with more 5 minute timers with relaxing music: https://www.youtube.com/watch?v=Smh_N2Jho7M&amp;list=PLLzlqhtRyNWapCMBrFIk7Dpwdh4j02mae&#10; &#10;⏰ We specialize in aesthetic timers with relaxing music. But if you are looking for a different timer please leave a comment describing what kind of timer you'd like to see, and we will make a timer just for you!" title="5 Minute Timer with Relaxing Music and Alarm">
            <a:hlinkClick r:id="rId3"/>
          </p:cNvPr>
          <p:cNvPicPr preferRelativeResize="0"/>
          <p:nvPr/>
        </p:nvPicPr>
        <p:blipFill>
          <a:blip r:embed="rId4">
            <a:alphaModFix/>
          </a:blip>
          <a:stretch>
            <a:fillRect/>
          </a:stretch>
        </p:blipFill>
        <p:spPr>
          <a:xfrm>
            <a:off x="6455531" y="263531"/>
            <a:ext cx="2286000" cy="1285875"/>
          </a:xfrm>
          <a:prstGeom prst="rect">
            <a:avLst/>
          </a:prstGeom>
          <a:noFill/>
          <a:ln>
            <a:noFill/>
          </a:ln>
        </p:spPr>
      </p:pic>
      <p:sp>
        <p:nvSpPr>
          <p:cNvPr id="3" name="TextBox 2">
            <a:extLst>
              <a:ext uri="{FF2B5EF4-FFF2-40B4-BE49-F238E27FC236}">
                <a16:creationId xmlns:a16="http://schemas.microsoft.com/office/drawing/2014/main" id="{6C896E8C-C6E3-1532-6DA8-2E68924A7DA4}"/>
              </a:ext>
            </a:extLst>
          </p:cNvPr>
          <p:cNvSpPr txBox="1"/>
          <p:nvPr/>
        </p:nvSpPr>
        <p:spPr>
          <a:xfrm>
            <a:off x="514351" y="800099"/>
            <a:ext cx="4572000" cy="523220"/>
          </a:xfrm>
          <a:prstGeom prst="rect">
            <a:avLst/>
          </a:prstGeom>
          <a:noFill/>
        </p:spPr>
        <p:txBody>
          <a:bodyPr wrap="square">
            <a:spAutoFit/>
          </a:bodyPr>
          <a:lstStyle/>
          <a:p>
            <a:r>
              <a:rPr lang="en-US" sz="2800" dirty="0"/>
              <a:t>Extrusion Questions</a:t>
            </a:r>
          </a:p>
        </p:txBody>
      </p:sp>
      <p:pic>
        <p:nvPicPr>
          <p:cNvPr id="2" name="Google Shape;179;p6" descr="This timer counts down silently until it reaches 0:00, then a police siren sounds to alert you that time is up." title="5 Minute Timer">
            <a:hlinkClick r:id="rId5"/>
            <a:extLst>
              <a:ext uri="{FF2B5EF4-FFF2-40B4-BE49-F238E27FC236}">
                <a16:creationId xmlns:a16="http://schemas.microsoft.com/office/drawing/2014/main" id="{8D45F8B4-8339-8F38-2E31-E2C46C8A02EE}"/>
              </a:ext>
            </a:extLst>
          </p:cNvPr>
          <p:cNvPicPr preferRelativeResize="0"/>
          <p:nvPr/>
        </p:nvPicPr>
        <p:blipFill>
          <a:blip r:embed="rId6">
            <a:alphaModFix/>
          </a:blip>
          <a:stretch>
            <a:fillRect/>
          </a:stretch>
        </p:blipFill>
        <p:spPr>
          <a:xfrm>
            <a:off x="6469856" y="263531"/>
            <a:ext cx="2286000" cy="1285875"/>
          </a:xfrm>
          <a:prstGeom prst="rect">
            <a:avLst/>
          </a:prstGeom>
          <a:noFill/>
          <a:ln>
            <a:noFill/>
          </a:ln>
        </p:spPr>
      </p:pic>
    </p:spTree>
    <p:extLst>
      <p:ext uri="{BB962C8B-B14F-4D97-AF65-F5344CB8AC3E}">
        <p14:creationId xmlns:p14="http://schemas.microsoft.com/office/powerpoint/2010/main" val="4208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DC91-7176-3D40-2E23-3A6CE4DF6F8A}"/>
              </a:ext>
            </a:extLst>
          </p:cNvPr>
          <p:cNvSpPr>
            <a:spLocks noGrp="1"/>
          </p:cNvSpPr>
          <p:nvPr>
            <p:ph type="title"/>
          </p:nvPr>
        </p:nvSpPr>
        <p:spPr/>
        <p:txBody>
          <a:bodyPr/>
          <a:lstStyle/>
          <a:p>
            <a:r>
              <a:rPr lang="en-US" dirty="0"/>
              <a:t>What is an injection molding machine?	</a:t>
            </a:r>
          </a:p>
        </p:txBody>
      </p:sp>
      <p:sp>
        <p:nvSpPr>
          <p:cNvPr id="3" name="Text Placeholder 2">
            <a:extLst>
              <a:ext uri="{FF2B5EF4-FFF2-40B4-BE49-F238E27FC236}">
                <a16:creationId xmlns:a16="http://schemas.microsoft.com/office/drawing/2014/main" id="{20423E33-25D2-31BF-E7A2-892D5739DD8F}"/>
              </a:ext>
            </a:extLst>
          </p:cNvPr>
          <p:cNvSpPr>
            <a:spLocks noGrp="1"/>
          </p:cNvSpPr>
          <p:nvPr>
            <p:ph type="body" idx="1"/>
          </p:nvPr>
        </p:nvSpPr>
        <p:spPr/>
        <p:txBody>
          <a:bodyPr/>
          <a:lstStyle/>
          <a:p>
            <a:r>
              <a:rPr lang="en-US" dirty="0"/>
              <a:t>Used only for plastic materials.</a:t>
            </a:r>
          </a:p>
          <a:p>
            <a:r>
              <a:rPr lang="en-US" dirty="0"/>
              <a:t>Creates complex shapes using a mold.</a:t>
            </a:r>
          </a:p>
          <a:p>
            <a:r>
              <a:rPr lang="en-US" dirty="0"/>
              <a:t>Very quick at producing multiple items and is popular in manufacturing due the reproducibility of it. </a:t>
            </a:r>
          </a:p>
          <a:p>
            <a:r>
              <a:rPr lang="en-US" dirty="0"/>
              <a:t>Takes plastic pellets and melts them to create a liquid that then cures in the mold.</a:t>
            </a:r>
          </a:p>
          <a:p>
            <a:r>
              <a:rPr lang="en-US" dirty="0"/>
              <a:t>Examples include Tupperware, ice cube trays, and coffee cup lids.</a:t>
            </a:r>
          </a:p>
        </p:txBody>
      </p:sp>
    </p:spTree>
    <p:extLst>
      <p:ext uri="{BB962C8B-B14F-4D97-AF65-F5344CB8AC3E}">
        <p14:creationId xmlns:p14="http://schemas.microsoft.com/office/powerpoint/2010/main" val="252193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514351" y="45720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dirty="0"/>
              <a:t>Injection Molding (2:58)</a:t>
            </a:r>
            <a:endParaRPr dirty="0"/>
          </a:p>
        </p:txBody>
      </p:sp>
      <p:sp>
        <p:nvSpPr>
          <p:cNvPr id="157" name="Google Shape;157;p3"/>
          <p:cNvSpPr txBox="1">
            <a:spLocks noGrp="1"/>
          </p:cNvSpPr>
          <p:nvPr>
            <p:ph type="body" idx="1"/>
          </p:nvPr>
        </p:nvSpPr>
        <p:spPr>
          <a:xfrm>
            <a:off x="514351" y="1606551"/>
            <a:ext cx="7598569" cy="2736850"/>
          </a:xfrm>
          <a:prstGeom prst="rect">
            <a:avLst/>
          </a:prstGeom>
          <a:noFill/>
          <a:ln>
            <a:noFill/>
          </a:ln>
        </p:spPr>
        <p:txBody>
          <a:bodyPr spcFirstLastPara="1" wrap="square" lIns="68569" tIns="34275" rIns="68569" bIns="34275" anchor="ctr" anchorCtr="0">
            <a:normAutofit/>
          </a:bodyPr>
          <a:lstStyle/>
          <a:p>
            <a:pPr marL="214313" indent="-214313"/>
            <a:endParaRPr dirty="0"/>
          </a:p>
          <a:p>
            <a:pPr marL="0" indent="0">
              <a:spcBef>
                <a:spcPts val="750"/>
              </a:spcBef>
              <a:buNone/>
            </a:pPr>
            <a:endParaRPr dirty="0"/>
          </a:p>
        </p:txBody>
      </p:sp>
      <p:pic>
        <p:nvPicPr>
          <p:cNvPr id="158" name="Google Shape;158;p3" descr="A tronicarts 3D-animation which shows the injection molding process. &#10;The video shows: the finished plastic part, the injection molding tool, the machine, the injection process and the ejection of the part.&#10;&#10;We also produce personalized versions for your business.&#10;Please contact us: info@tronicarts.de &#10;&#10;www.tronicarts.de" title="Injection Molding Animation">
            <a:hlinkClick r:id="rId3"/>
          </p:cNvPr>
          <p:cNvPicPr preferRelativeResize="0"/>
          <p:nvPr/>
        </p:nvPicPr>
        <p:blipFill>
          <a:blip r:embed="rId4">
            <a:alphaModFix/>
          </a:blip>
          <a:stretch>
            <a:fillRect/>
          </a:stretch>
        </p:blipFill>
        <p:spPr>
          <a:xfrm>
            <a:off x="1702875" y="1361101"/>
            <a:ext cx="5738250" cy="32277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4"/>
          <p:cNvSpPr txBox="1">
            <a:spLocks noGrp="1"/>
          </p:cNvSpPr>
          <p:nvPr>
            <p:ph type="body" idx="1"/>
          </p:nvPr>
        </p:nvSpPr>
        <p:spPr>
          <a:xfrm>
            <a:off x="514351" y="1606551"/>
            <a:ext cx="7598569" cy="2736850"/>
          </a:xfrm>
          <a:prstGeom prst="rect">
            <a:avLst/>
          </a:prstGeom>
          <a:noFill/>
          <a:ln>
            <a:noFill/>
          </a:ln>
        </p:spPr>
        <p:txBody>
          <a:bodyPr spcFirstLastPara="1" wrap="square" lIns="68569" tIns="34275" rIns="68569" bIns="34275" anchor="ctr" anchorCtr="0">
            <a:normAutofit/>
          </a:bodyPr>
          <a:lstStyle/>
          <a:p>
            <a:pPr marL="214313" indent="-214313"/>
            <a:r>
              <a:rPr lang="en-US" dirty="0"/>
              <a:t>List as many examples as you can: What items at your home are made using injection molding? </a:t>
            </a:r>
            <a:endParaRPr dirty="0"/>
          </a:p>
        </p:txBody>
      </p:sp>
      <p:pic>
        <p:nvPicPr>
          <p:cNvPr id="165" name="Google Shape;165;p4" descr="Timer for Kids 5 Minutes! Timer with Music for Classroom! Instrumental Music for Kids Upbeat! Playtime timer for kids, children, toddlers, babies, adults, and everyone of all ages! Best timer played at home, for classroom, for events, school, recess, gatherings, summer, winter, fall, spring and more! We have a lot of other free timers! Countdown timer online music! Countdown Timer HD! A timer for 5 min!  In this easy countdown timer video, we included pop, cool, dynamic music timer!  The same as 60 seconds timer Best HD, high quality timer! We will soon make a 5 minute timer with classic music and 3 minute timer with fun and cool music! Easy as 1,2,3,4,5,6,7,8,9,10 minute timer! Happy! Bright! Cheerful! Wonderful! Nice! Feels Good Man! Great for all ages, kindergarten, elementary, preschool, toddlers, baby, 1st grade, 2nd grader, 3rd grade, middle school, high school, studying, reading, and more! Unicorn and clouds timer!&#10;&#10;Please subscribe for more videos! &#10;&#10;Great for all purpose! Also great for how to video timers, challenge timer, event timer, timer clock and mor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 We can also relate this to a clock, hourglass, metronome, timepiece. Things associated to countdowns and timers are: pendulum, stopwatch, sundial, ticker, timekeeper, timemarker, watch, chronometer, chronograph, timepiece!" title="Timer for Kids 5 Minutes! Timer with Music for Classroom! Instrumental Music for Kids Upbeat!">
            <a:hlinkClick r:id="rId3"/>
          </p:cNvPr>
          <p:cNvPicPr preferRelativeResize="0"/>
          <p:nvPr/>
        </p:nvPicPr>
        <p:blipFill>
          <a:blip r:embed="rId4">
            <a:alphaModFix/>
          </a:blip>
          <a:stretch>
            <a:fillRect/>
          </a:stretch>
        </p:blipFill>
        <p:spPr>
          <a:xfrm>
            <a:off x="6577163" y="211631"/>
            <a:ext cx="2286000" cy="1285875"/>
          </a:xfrm>
          <a:prstGeom prst="rect">
            <a:avLst/>
          </a:prstGeom>
          <a:noFill/>
          <a:ln>
            <a:noFill/>
          </a:ln>
        </p:spPr>
      </p:pic>
      <p:sp>
        <p:nvSpPr>
          <p:cNvPr id="2" name="Google Shape;156;p3">
            <a:extLst>
              <a:ext uri="{FF2B5EF4-FFF2-40B4-BE49-F238E27FC236}">
                <a16:creationId xmlns:a16="http://schemas.microsoft.com/office/drawing/2014/main" id="{30422DD1-15B2-5E80-F605-60F110700153}"/>
              </a:ext>
            </a:extLst>
          </p:cNvPr>
          <p:cNvSpPr txBox="1">
            <a:spLocks/>
          </p:cNvSpPr>
          <p:nvPr/>
        </p:nvSpPr>
        <p:spPr>
          <a:xfrm>
            <a:off x="666751" y="609601"/>
            <a:ext cx="7598569" cy="10922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buSzPts val="3600"/>
            </a:pPr>
            <a:r>
              <a:rPr lang="en-US" dirty="0"/>
              <a:t>Injection Molding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1CC0-65E2-E6DA-BC90-EFEF9FC0370B}"/>
              </a:ext>
            </a:extLst>
          </p:cNvPr>
          <p:cNvSpPr>
            <a:spLocks noGrp="1"/>
          </p:cNvSpPr>
          <p:nvPr>
            <p:ph type="title"/>
          </p:nvPr>
        </p:nvSpPr>
        <p:spPr/>
        <p:txBody>
          <a:bodyPr/>
          <a:lstStyle/>
          <a:p>
            <a:r>
              <a:rPr lang="en-US" dirty="0"/>
              <a:t>What is forging?</a:t>
            </a:r>
          </a:p>
        </p:txBody>
      </p:sp>
      <p:sp>
        <p:nvSpPr>
          <p:cNvPr id="3" name="Text Placeholder 2">
            <a:extLst>
              <a:ext uri="{FF2B5EF4-FFF2-40B4-BE49-F238E27FC236}">
                <a16:creationId xmlns:a16="http://schemas.microsoft.com/office/drawing/2014/main" id="{D511056D-28A9-D307-DBB0-C6BC8109130C}"/>
              </a:ext>
            </a:extLst>
          </p:cNvPr>
          <p:cNvSpPr>
            <a:spLocks noGrp="1"/>
          </p:cNvSpPr>
          <p:nvPr>
            <p:ph type="body" idx="1"/>
          </p:nvPr>
        </p:nvSpPr>
        <p:spPr/>
        <p:txBody>
          <a:bodyPr/>
          <a:lstStyle/>
          <a:p>
            <a:r>
              <a:rPr lang="en-US" dirty="0"/>
              <a:t>Used for metal only.</a:t>
            </a:r>
          </a:p>
          <a:p>
            <a:r>
              <a:rPr lang="en-US" dirty="0"/>
              <a:t>Can make large pieces of metal that need a specific thickness and uniformity.</a:t>
            </a:r>
          </a:p>
          <a:p>
            <a:r>
              <a:rPr lang="en-US" dirty="0"/>
              <a:t>Only heated metal can be forged, due to the malleability needed to form the metal into what it needs to be. Cold forging is like forging, but without the heat.</a:t>
            </a:r>
          </a:p>
          <a:p>
            <a:r>
              <a:rPr lang="en-US" dirty="0"/>
              <a:t>Examples include shields, armor, swords, and wheels.</a:t>
            </a:r>
          </a:p>
        </p:txBody>
      </p:sp>
    </p:spTree>
    <p:extLst>
      <p:ext uri="{BB962C8B-B14F-4D97-AF65-F5344CB8AC3E}">
        <p14:creationId xmlns:p14="http://schemas.microsoft.com/office/powerpoint/2010/main" val="345934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title"/>
          </p:nvPr>
        </p:nvSpPr>
        <p:spPr>
          <a:xfrm>
            <a:off x="514351" y="45720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dirty="0"/>
              <a:t>Forging Video (1:50) </a:t>
            </a:r>
            <a:endParaRPr dirty="0"/>
          </a:p>
        </p:txBody>
      </p:sp>
      <p:pic>
        <p:nvPicPr>
          <p:cNvPr id="186" name="Google Shape;186;p7" descr="Part of SME's Fundamental Manufacturing Processes Video Series, this program begins by outlining forging's function in refining the metallurgical microstructure of wrought mills forms, and it's use in generating parts to near-net shape from these forms.&#10;&#10;Featured are segments on the various types of forging processes, including: Open-Die Forging, Impression-Die Forging, and Related Forging Processes. &#10;&#10;The Open-Die Forging segment highlights the process application, as well as the types of dies, accessory tools, and handling equipment used. &#10;&#10;The Impression-Die Forging segment focuses on the process variables such as preforming, emphasizing the importance of flash in generating an acceptable forging. The use of lubricants is also addressed. &#10;&#10;The Related Forging Processes segment highlights seamless ring rolling, hot-die forging, and isothermal forging. &#10;&#10;The Forging Automation segment looks at computer-controlled forging and automated forging operations. &#10;&#10;For more information and to purchase, visit http://www.sme.org/fmp&#10;&#10;service@sme.org  |  800.733.4763  |  http://www.sme.org/store&#10;" title="Forging">
            <a:hlinkClick r:id="rId3"/>
          </p:cNvPr>
          <p:cNvPicPr preferRelativeResize="0"/>
          <p:nvPr/>
        </p:nvPicPr>
        <p:blipFill>
          <a:blip r:embed="rId4">
            <a:alphaModFix/>
          </a:blip>
          <a:stretch>
            <a:fillRect/>
          </a:stretch>
        </p:blipFill>
        <p:spPr>
          <a:xfrm>
            <a:off x="2139243" y="1606557"/>
            <a:ext cx="4865507" cy="27368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514351" y="45720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dirty="0"/>
              <a:t>Forging Questions</a:t>
            </a:r>
            <a:endParaRPr dirty="0"/>
          </a:p>
        </p:txBody>
      </p:sp>
      <p:sp>
        <p:nvSpPr>
          <p:cNvPr id="192" name="Google Shape;192;p8"/>
          <p:cNvSpPr txBox="1">
            <a:spLocks noGrp="1"/>
          </p:cNvSpPr>
          <p:nvPr>
            <p:ph type="body" idx="1"/>
          </p:nvPr>
        </p:nvSpPr>
        <p:spPr>
          <a:xfrm>
            <a:off x="514351" y="2010469"/>
            <a:ext cx="7598569" cy="1418532"/>
          </a:xfrm>
          <a:prstGeom prst="rect">
            <a:avLst/>
          </a:prstGeom>
          <a:noFill/>
          <a:ln>
            <a:noFill/>
          </a:ln>
        </p:spPr>
        <p:txBody>
          <a:bodyPr spcFirstLastPara="1" wrap="square" lIns="68569" tIns="34275" rIns="68569" bIns="34275" anchor="ctr" anchorCtr="0">
            <a:normAutofit/>
          </a:bodyPr>
          <a:lstStyle/>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Make a list of items that are forged.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Google Shape;207;p10" descr="5 minute countdown timer with relaxing music and alarm on a starry night background. This timer is great for rest time, short focused study or work sessions. Works well as a classroom timer.&#10;💿 Original relaxing music by @ItsPomodoro  &#10;&#10;👍 Please support the channel by liking the video and subscribing for more!&#10;&#10;Checkout this playlist with more 5 minute timers with relaxing music: https://www.youtube.com/watch?v=Smh_N2Jho7M&amp;list=PLLzlqhtRyNWapCMBrFIk7Dpwdh4j02mae&#10; &#10;⏰ We specialize in aesthetic timers with relaxing music. But if you are looking for a different timer please leave a comment describing what kind of timer you'd like to see, and we will make a timer just for you!" title="5 Minute Timer with Relaxing Music and Alarm">
            <a:hlinkClick r:id="rId3"/>
            <a:extLst>
              <a:ext uri="{FF2B5EF4-FFF2-40B4-BE49-F238E27FC236}">
                <a16:creationId xmlns:a16="http://schemas.microsoft.com/office/drawing/2014/main" id="{3EA6B128-E595-C11C-FCF9-44068DD4C0B2}"/>
              </a:ext>
            </a:extLst>
          </p:cNvPr>
          <p:cNvPicPr preferRelativeResize="0"/>
          <p:nvPr/>
        </p:nvPicPr>
        <p:blipFill>
          <a:blip r:embed="rId4">
            <a:alphaModFix/>
          </a:blip>
          <a:stretch>
            <a:fillRect/>
          </a:stretch>
        </p:blipFill>
        <p:spPr>
          <a:xfrm>
            <a:off x="6455531" y="263531"/>
            <a:ext cx="2286000" cy="1285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4841-F763-FC7D-2E04-AC7EBF3AD7FE}"/>
              </a:ext>
            </a:extLst>
          </p:cNvPr>
          <p:cNvSpPr>
            <a:spLocks noGrp="1"/>
          </p:cNvSpPr>
          <p:nvPr>
            <p:ph type="title"/>
          </p:nvPr>
        </p:nvSpPr>
        <p:spPr>
          <a:xfrm>
            <a:off x="153283" y="457201"/>
            <a:ext cx="4418717" cy="1092200"/>
          </a:xfrm>
        </p:spPr>
        <p:txBody>
          <a:bodyPr>
            <a:normAutofit/>
          </a:bodyPr>
          <a:lstStyle/>
          <a:p>
            <a:r>
              <a:rPr lang="en-US" sz="2600" dirty="0"/>
              <a:t>Engineering Design Process</a:t>
            </a:r>
          </a:p>
        </p:txBody>
      </p:sp>
      <p:pic>
        <p:nvPicPr>
          <p:cNvPr id="1026" name="Picture 2" descr="Engineering Design Process">
            <a:extLst>
              <a:ext uri="{FF2B5EF4-FFF2-40B4-BE49-F238E27FC236}">
                <a16:creationId xmlns:a16="http://schemas.microsoft.com/office/drawing/2014/main" id="{5B89B1A2-4508-5EE9-F335-AA286554B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217"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925F33-A37C-FB0C-FB58-AE9902A92752}"/>
              </a:ext>
            </a:extLst>
          </p:cNvPr>
          <p:cNvSpPr txBox="1"/>
          <p:nvPr/>
        </p:nvSpPr>
        <p:spPr>
          <a:xfrm>
            <a:off x="153283" y="1846126"/>
            <a:ext cx="4255216" cy="1600438"/>
          </a:xfrm>
          <a:prstGeom prst="rect">
            <a:avLst/>
          </a:prstGeom>
          <a:noFill/>
        </p:spPr>
        <p:txBody>
          <a:bodyPr wrap="square">
            <a:spAutoFit/>
          </a:bodyPr>
          <a:lstStyle/>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Ask: Identify the Need / Problem </a:t>
            </a:r>
          </a:p>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Research the Problem</a:t>
            </a:r>
          </a:p>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Imagine/Brainstorm: Develop Solution Ideas</a:t>
            </a:r>
          </a:p>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Plan: Select a Promising Solution</a:t>
            </a:r>
          </a:p>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Create: Build a Prototype</a:t>
            </a:r>
          </a:p>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Test and Evaluate Prototype</a:t>
            </a:r>
          </a:p>
          <a:p>
            <a:pPr marL="342900" indent="-342900" algn="l">
              <a:buFont typeface="+mj-lt"/>
              <a:buAutoNum type="arabicPeriod"/>
            </a:pPr>
            <a:r>
              <a:rPr lang="en-US" b="0" i="0" dirty="0">
                <a:solidFill>
                  <a:schemeClr val="tx1"/>
                </a:solidFill>
                <a:effectLst/>
                <a:highlight>
                  <a:srgbClr val="FFFFFF"/>
                </a:highlight>
                <a:latin typeface="Open Sans" panose="020B0606030504020204" pitchFamily="34" charset="0"/>
              </a:rPr>
              <a:t>Improve: Redesign as Needed</a:t>
            </a:r>
          </a:p>
        </p:txBody>
      </p:sp>
    </p:spTree>
    <p:extLst>
      <p:ext uri="{BB962C8B-B14F-4D97-AF65-F5344CB8AC3E}">
        <p14:creationId xmlns:p14="http://schemas.microsoft.com/office/powerpoint/2010/main" val="222608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2827-11B1-AF1B-0D2B-06EECF88C301}"/>
              </a:ext>
            </a:extLst>
          </p:cNvPr>
          <p:cNvSpPr>
            <a:spLocks noGrp="1"/>
          </p:cNvSpPr>
          <p:nvPr>
            <p:ph type="title"/>
          </p:nvPr>
        </p:nvSpPr>
        <p:spPr/>
        <p:txBody>
          <a:bodyPr/>
          <a:lstStyle/>
          <a:p>
            <a:r>
              <a:rPr lang="en-US" dirty="0"/>
              <a:t>Pre-Activity Questions:</a:t>
            </a:r>
          </a:p>
        </p:txBody>
      </p:sp>
      <p:sp>
        <p:nvSpPr>
          <p:cNvPr id="3" name="Text Placeholder 2">
            <a:extLst>
              <a:ext uri="{FF2B5EF4-FFF2-40B4-BE49-F238E27FC236}">
                <a16:creationId xmlns:a16="http://schemas.microsoft.com/office/drawing/2014/main" id="{14919EDD-3060-5B49-AA89-5A0ABCE84768}"/>
              </a:ext>
            </a:extLst>
          </p:cNvPr>
          <p:cNvSpPr>
            <a:spLocks noGrp="1"/>
          </p:cNvSpPr>
          <p:nvPr>
            <p:ph type="body" idx="1"/>
          </p:nvPr>
        </p:nvSpPr>
        <p:spPr>
          <a:xfrm>
            <a:off x="514351" y="1606551"/>
            <a:ext cx="7598569" cy="3241022"/>
          </a:xfrm>
        </p:spPr>
        <p:txBody>
          <a:bodyPr/>
          <a:lstStyle/>
          <a:p>
            <a:r>
              <a:rPr lang="en-US" dirty="0">
                <a:latin typeface="Open Sans" panose="020B0606030504020204" pitchFamily="34" charset="0"/>
                <a:ea typeface="Cambria" panose="02040503050406030204" pitchFamily="18" charset="0"/>
                <a:cs typeface="Arial" panose="020B0604020202020204" pitchFamily="34" charset="0"/>
              </a:rPr>
              <a:t>What is easier to melt: plastic or metal? Explain your answer in one sentence. </a:t>
            </a:r>
          </a:p>
          <a:p>
            <a:pPr marL="85725" indent="0">
              <a:buNone/>
            </a:pPr>
            <a:r>
              <a:rPr lang="en-US" dirty="0">
                <a:latin typeface="Open Sans" panose="020B0606030504020204" pitchFamily="34" charset="0"/>
                <a:ea typeface="Cambria" panose="02040503050406030204" pitchFamily="18" charset="0"/>
                <a:cs typeface="Arial" panose="020B0604020202020204" pitchFamily="34" charset="0"/>
              </a:rPr>
              <a:t> </a:t>
            </a:r>
          </a:p>
          <a:p>
            <a:r>
              <a:rPr lang="en-US" dirty="0">
                <a:latin typeface="Open Sans" panose="020B0606030504020204" pitchFamily="34" charset="0"/>
                <a:ea typeface="Cambria" panose="02040503050406030204" pitchFamily="18" charset="0"/>
                <a:cs typeface="Arial" panose="020B0604020202020204" pitchFamily="34" charset="0"/>
              </a:rPr>
              <a:t>What materials are used to make wire? List all materials you think go in a wire in bullet point form. </a:t>
            </a:r>
          </a:p>
          <a:p>
            <a:endParaRPr lang="en-US" dirty="0">
              <a:latin typeface="Open Sans" panose="020B0606030504020204" pitchFamily="34" charset="0"/>
              <a:ea typeface="Cambria" panose="02040503050406030204" pitchFamily="18" charset="0"/>
              <a:cs typeface="Arial" panose="020B0604020202020204" pitchFamily="34" charset="0"/>
            </a:endParaRPr>
          </a:p>
          <a:p>
            <a:r>
              <a:rPr lang="en-US" dirty="0">
                <a:latin typeface="Open Sans" panose="020B0606030504020204" pitchFamily="34" charset="0"/>
                <a:ea typeface="Cambria" panose="02040503050406030204" pitchFamily="18" charset="0"/>
                <a:cs typeface="Arial" panose="020B0604020202020204" pitchFamily="34" charset="0"/>
              </a:rPr>
              <a:t>Can you name a manufacturing process? If so, what does that process make?</a:t>
            </a:r>
            <a:endParaRPr lang="en-US" dirty="0">
              <a:latin typeface="Cambria" panose="02040503050406030204" pitchFamily="18" charset="0"/>
              <a:ea typeface="Cambria" panose="020405030504060302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37782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01B3-1A7C-52BD-7964-CDBACD95114C}"/>
              </a:ext>
            </a:extLst>
          </p:cNvPr>
          <p:cNvSpPr>
            <a:spLocks noGrp="1"/>
          </p:cNvSpPr>
          <p:nvPr>
            <p:ph type="title"/>
          </p:nvPr>
        </p:nvSpPr>
        <p:spPr/>
        <p:txBody>
          <a:bodyPr/>
          <a:lstStyle/>
          <a:p>
            <a:r>
              <a:rPr lang="en-US" dirty="0"/>
              <a:t>Creature creation time!</a:t>
            </a:r>
          </a:p>
        </p:txBody>
      </p:sp>
      <p:sp>
        <p:nvSpPr>
          <p:cNvPr id="3" name="Text Placeholder 2">
            <a:extLst>
              <a:ext uri="{FF2B5EF4-FFF2-40B4-BE49-F238E27FC236}">
                <a16:creationId xmlns:a16="http://schemas.microsoft.com/office/drawing/2014/main" id="{8012CB53-027B-98F4-B03C-BADD461627BD}"/>
              </a:ext>
            </a:extLst>
          </p:cNvPr>
          <p:cNvSpPr>
            <a:spLocks noGrp="1"/>
          </p:cNvSpPr>
          <p:nvPr>
            <p:ph type="body" idx="1"/>
          </p:nvPr>
        </p:nvSpPr>
        <p:spPr/>
        <p:txBody>
          <a:bodyPr>
            <a:normAutofit fontScale="92500"/>
          </a:bodyPr>
          <a:lstStyle/>
          <a:p>
            <a:r>
              <a:rPr lang="en-US" sz="2100" dirty="0"/>
              <a:t>You must use the Engineering Design Process to create a creature of your very own! The creature creation must have:</a:t>
            </a:r>
          </a:p>
          <a:p>
            <a:pPr lvl="1"/>
            <a:r>
              <a:rPr lang="en-US" sz="1800" dirty="0"/>
              <a:t>A habitat made from one of the four manufacturing processes.</a:t>
            </a:r>
          </a:p>
          <a:p>
            <a:pPr lvl="1"/>
            <a:r>
              <a:rPr lang="en-US" sz="1800" dirty="0"/>
              <a:t>A food made from one of the four manufacturing processes.</a:t>
            </a:r>
          </a:p>
          <a:p>
            <a:pPr marL="428625" lvl="1" indent="0">
              <a:buNone/>
            </a:pPr>
            <a:r>
              <a:rPr lang="en-US" sz="1800" dirty="0"/>
              <a:t>The creature, the habitat, and the food must be made from three out of the four manufacturing processes we learned about today. It can be small or large, flat or three dimensional, real or completely made up!</a:t>
            </a:r>
          </a:p>
        </p:txBody>
      </p:sp>
    </p:spTree>
    <p:extLst>
      <p:ext uri="{BB962C8B-B14F-4D97-AF65-F5344CB8AC3E}">
        <p14:creationId xmlns:p14="http://schemas.microsoft.com/office/powerpoint/2010/main" val="61919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514351" y="45720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dirty="0"/>
              <a:t>Lab Time!</a:t>
            </a:r>
            <a:endParaRPr dirty="0"/>
          </a:p>
        </p:txBody>
      </p:sp>
      <p:sp>
        <p:nvSpPr>
          <p:cNvPr id="213" name="Google Shape;213;p11"/>
          <p:cNvSpPr txBox="1">
            <a:spLocks noGrp="1"/>
          </p:cNvSpPr>
          <p:nvPr>
            <p:ph type="body" idx="1"/>
          </p:nvPr>
        </p:nvSpPr>
        <p:spPr>
          <a:xfrm>
            <a:off x="514351" y="1549400"/>
            <a:ext cx="8205106" cy="3403599"/>
          </a:xfrm>
          <a:prstGeom prst="rect">
            <a:avLst/>
          </a:prstGeom>
          <a:noFill/>
          <a:ln>
            <a:noFill/>
          </a:ln>
        </p:spPr>
        <p:txBody>
          <a:bodyPr spcFirstLastPara="1" wrap="square" lIns="68569" tIns="34275" rIns="68569" bIns="34275" anchor="ctr" anchorCtr="0">
            <a:normAutofit fontScale="77500" lnSpcReduction="20000"/>
          </a:bodyPr>
          <a:lstStyle/>
          <a:p>
            <a:pPr marL="120650" indent="0">
              <a:buNone/>
            </a:pPr>
            <a:r>
              <a:rPr lang="en-US" u="sng" dirty="0"/>
              <a:t>To Demonstrate Material Mixer Milling:</a:t>
            </a:r>
            <a:r>
              <a:rPr lang="en-US" dirty="0"/>
              <a:t> You will be creating your own paper by giving the paper pulp new colors and physical properties from cotton balls, plant material, and different types of paper.</a:t>
            </a:r>
          </a:p>
          <a:p>
            <a:pPr marL="120650" indent="0">
              <a:buNone/>
            </a:pPr>
            <a:endParaRPr lang="en-US" dirty="0"/>
          </a:p>
          <a:p>
            <a:pPr marL="120650" indent="0">
              <a:buNone/>
            </a:pPr>
            <a:r>
              <a:rPr lang="en-US" u="sng" dirty="0"/>
              <a:t>To Demonstrate Extrusion</a:t>
            </a:r>
            <a:r>
              <a:rPr lang="en-US" dirty="0"/>
              <a:t>: You will be asked to pipe Play-Doh from a piping bag to create shapes you might need for your creature.</a:t>
            </a:r>
          </a:p>
          <a:p>
            <a:pPr marL="120650" indent="0">
              <a:buNone/>
            </a:pPr>
            <a:endParaRPr lang="en-US" dirty="0"/>
          </a:p>
          <a:p>
            <a:pPr marL="120650" indent="0">
              <a:buNone/>
            </a:pPr>
            <a:r>
              <a:rPr lang="en-US" u="sng" dirty="0"/>
              <a:t>To Demonstrate Injection Molding:</a:t>
            </a:r>
            <a:r>
              <a:rPr lang="en-US" dirty="0"/>
              <a:t> You will be asked to pipe Play-Doh from a piping bag into a mold of your choosing.</a:t>
            </a:r>
          </a:p>
          <a:p>
            <a:pPr marL="120650" indent="0">
              <a:buNone/>
            </a:pPr>
            <a:endParaRPr lang="en-US" dirty="0"/>
          </a:p>
          <a:p>
            <a:pPr marL="120650" indent="0">
              <a:buNone/>
            </a:pPr>
            <a:r>
              <a:rPr lang="en-US" u="sng" dirty="0"/>
              <a:t>To Demonstrate Forging:</a:t>
            </a:r>
            <a:r>
              <a:rPr lang="en-US" dirty="0"/>
              <a:t> You will be given one piece (constraint) of aluminum foil to shape into what ever shape you need!</a:t>
            </a:r>
          </a:p>
          <a:p>
            <a:pPr marL="120650" indent="0">
              <a:buNone/>
            </a:pPr>
            <a:endParaRPr lang="en-US" dirty="0"/>
          </a:p>
          <a:p>
            <a:pPr marL="120650" indent="0">
              <a:buNone/>
            </a:pPr>
            <a:endParaRPr lang="en-US" dirty="0"/>
          </a:p>
          <a:p>
            <a:pPr marL="120650" indent="0">
              <a:buNone/>
            </a:pPr>
            <a:r>
              <a:rPr lang="en-US" dirty="0"/>
              <a:t>Group 1 will start at the material mixer mill, while everyone else will work on their Engineering Design Worksheet!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43ae43e523_0_8"/>
          <p:cNvSpPr txBox="1">
            <a:spLocks noGrp="1"/>
          </p:cNvSpPr>
          <p:nvPr>
            <p:ph type="title"/>
          </p:nvPr>
        </p:nvSpPr>
        <p:spPr>
          <a:xfrm>
            <a:off x="514351" y="457200"/>
            <a:ext cx="7598475" cy="1092150"/>
          </a:xfrm>
          <a:prstGeom prst="rect">
            <a:avLst/>
          </a:prstGeom>
        </p:spPr>
        <p:txBody>
          <a:bodyPr spcFirstLastPara="1" wrap="square" lIns="68569" tIns="34275" rIns="68569" bIns="34275" anchor="ctr" anchorCtr="0">
            <a:normAutofit/>
          </a:bodyPr>
          <a:lstStyle/>
          <a:p>
            <a:r>
              <a:rPr lang="en-US" dirty="0"/>
              <a:t>References</a:t>
            </a:r>
            <a:endParaRPr dirty="0"/>
          </a:p>
        </p:txBody>
      </p:sp>
      <p:sp>
        <p:nvSpPr>
          <p:cNvPr id="219" name="Google Shape;219;g243ae43e523_0_8"/>
          <p:cNvSpPr txBox="1">
            <a:spLocks noGrp="1"/>
          </p:cNvSpPr>
          <p:nvPr>
            <p:ph type="body" idx="1"/>
          </p:nvPr>
        </p:nvSpPr>
        <p:spPr>
          <a:xfrm>
            <a:off x="595993" y="1273629"/>
            <a:ext cx="7724695" cy="3123278"/>
          </a:xfrm>
          <a:prstGeom prst="rect">
            <a:avLst/>
          </a:prstGeom>
        </p:spPr>
        <p:txBody>
          <a:bodyPr spcFirstLastPara="1" wrap="square" lIns="68569" tIns="34275" rIns="68569" bIns="34275" anchor="ctr" anchorCtr="0">
            <a:normAutofit fontScale="77500" lnSpcReduction="20000"/>
          </a:bodyPr>
          <a:lstStyle/>
          <a:p>
            <a:pPr marL="0" indent="0">
              <a:buClr>
                <a:schemeClr val="dk1"/>
              </a:buClr>
              <a:buSzPts val="1100"/>
              <a:buNone/>
            </a:pPr>
            <a:r>
              <a:rPr lang="en-US" sz="1600" dirty="0">
                <a:latin typeface="Calibri" panose="020F0502020204030204" pitchFamily="34" charset="0"/>
                <a:cs typeface="Calibri" panose="020F0502020204030204" pitchFamily="34" charset="0"/>
              </a:rPr>
              <a:t>Retsch - Milling &amp; Sieving]. (2023, March 29). Mixer Mill MM 400 Introduction - Retsch [Video]. YouTube. </a:t>
            </a:r>
            <a:r>
              <a:rPr lang="en-US" sz="1600" dirty="0">
                <a:latin typeface="Calibri" panose="020F0502020204030204" pitchFamily="34" charset="0"/>
                <a:cs typeface="Calibri" panose="020F0502020204030204" pitchFamily="34" charset="0"/>
                <a:hlinkClick r:id="rId3"/>
              </a:rPr>
              <a:t>https://www.youtube.com/watch?v=5myv3gRknrE</a:t>
            </a:r>
            <a:r>
              <a:rPr lang="en-US" sz="1600" dirty="0">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a:p>
            <a:pPr marL="0" indent="0">
              <a:spcBef>
                <a:spcPts val="900"/>
              </a:spcBef>
              <a:buClr>
                <a:schemeClr val="dk1"/>
              </a:buClr>
              <a:buSzPts val="1100"/>
              <a:buNone/>
            </a:pPr>
            <a:r>
              <a:rPr lang="en-US" sz="1600" dirty="0">
                <a:latin typeface="Calibri" panose="020F0502020204030204" pitchFamily="34" charset="0"/>
                <a:cs typeface="Calibri" panose="020F0502020204030204" pitchFamily="34" charset="0"/>
              </a:rPr>
              <a:t>Supporting Program was a Research Experience for Teachers (RET) through the NSF 1855147 at the University of Houston.</a:t>
            </a:r>
            <a:endParaRPr sz="1600" dirty="0">
              <a:latin typeface="Calibri" panose="020F0502020204030204" pitchFamily="34" charset="0"/>
              <a:cs typeface="Calibri" panose="020F0502020204030204" pitchFamily="34" charset="0"/>
            </a:endParaRPr>
          </a:p>
          <a:p>
            <a:pPr marL="0" indent="0">
              <a:spcBef>
                <a:spcPts val="900"/>
              </a:spcBef>
              <a:buClr>
                <a:schemeClr val="dk1"/>
              </a:buClr>
              <a:buSzPts val="1100"/>
              <a:buNone/>
            </a:pPr>
            <a:r>
              <a:rPr lang="en-US" sz="1600" dirty="0">
                <a:latin typeface="Calibri" panose="020F0502020204030204" pitchFamily="34" charset="0"/>
                <a:cs typeface="Calibri" panose="020F0502020204030204" pitchFamily="34" charset="0"/>
              </a:rPr>
              <a:t>Special Thanks to Dr. Zhu and Dr Robles.</a:t>
            </a:r>
            <a:endParaRPr sz="1600" dirty="0">
              <a:latin typeface="Calibri" panose="020F0502020204030204" pitchFamily="34" charset="0"/>
              <a:cs typeface="Calibri" panose="020F0502020204030204" pitchFamily="34" charset="0"/>
            </a:endParaRPr>
          </a:p>
          <a:p>
            <a:pPr marL="0" indent="0">
              <a:buNone/>
            </a:pPr>
            <a:endParaRPr sz="1600" dirty="0">
              <a:latin typeface="Calibri" panose="020F0502020204030204" pitchFamily="34" charset="0"/>
              <a:cs typeface="Calibri" panose="020F0502020204030204" pitchFamily="34" charset="0"/>
            </a:endParaRPr>
          </a:p>
          <a:p>
            <a:pPr marL="0" indent="0">
              <a:spcBef>
                <a:spcPts val="750"/>
              </a:spcBef>
              <a:buNone/>
            </a:pPr>
            <a:r>
              <a:rPr lang="en-US" sz="1600" dirty="0">
                <a:latin typeface="Calibri" panose="020F0502020204030204" pitchFamily="34" charset="0"/>
                <a:cs typeface="Calibri" panose="020F0502020204030204" pitchFamily="34" charset="0"/>
              </a:rPr>
              <a:t>[Tooling U-SME]. (2014, June 19). Extrusion Processes [Video]. YouTube. </a:t>
            </a:r>
            <a:r>
              <a:rPr lang="en-US" sz="1600" dirty="0">
                <a:uFill>
                  <a:noFill/>
                </a:uFill>
                <a:latin typeface="Calibri" panose="020F0502020204030204" pitchFamily="34" charset="0"/>
                <a:cs typeface="Calibri" panose="020F0502020204030204" pitchFamily="34" charset="0"/>
                <a:hlinkClick r:id="rId4"/>
              </a:rPr>
              <a:t>https://www.youtube.com/watch?v=Y75IQksBb0M</a:t>
            </a:r>
            <a:endParaRPr sz="1600" dirty="0">
              <a:latin typeface="Calibri" panose="020F0502020204030204" pitchFamily="34" charset="0"/>
              <a:cs typeface="Calibri" panose="020F0502020204030204" pitchFamily="34" charset="0"/>
            </a:endParaRPr>
          </a:p>
          <a:p>
            <a:pPr marL="0" indent="0">
              <a:spcBef>
                <a:spcPts val="750"/>
              </a:spcBef>
              <a:buNone/>
            </a:pPr>
            <a:r>
              <a:rPr lang="en-US" sz="1600" dirty="0">
                <a:latin typeface="Calibri" panose="020F0502020204030204" pitchFamily="34" charset="0"/>
                <a:cs typeface="Calibri" panose="020F0502020204030204" pitchFamily="34" charset="0"/>
              </a:rPr>
              <a:t>[Tooling U-SME]. (2014, June 19). Forging [Video]. YouTube. </a:t>
            </a:r>
            <a:r>
              <a:rPr lang="en-US" sz="1600" dirty="0">
                <a:uFill>
                  <a:noFill/>
                </a:uFill>
                <a:latin typeface="Calibri" panose="020F0502020204030204" pitchFamily="34" charset="0"/>
                <a:cs typeface="Calibri" panose="020F0502020204030204" pitchFamily="34" charset="0"/>
                <a:hlinkClick r:id="rId5"/>
              </a:rPr>
              <a:t>https://www.youtube.com/watch?v=wSbywBfXlHg</a:t>
            </a:r>
            <a:endParaRPr sz="1600" dirty="0">
              <a:latin typeface="Calibri" panose="020F0502020204030204" pitchFamily="34" charset="0"/>
              <a:cs typeface="Calibri" panose="020F0502020204030204" pitchFamily="34" charset="0"/>
            </a:endParaRPr>
          </a:p>
          <a:p>
            <a:pPr marL="0" indent="0">
              <a:spcBef>
                <a:spcPts val="1800"/>
              </a:spcBef>
              <a:buNone/>
            </a:pPr>
            <a:r>
              <a:rPr lang="en-US" sz="1600" dirty="0">
                <a:latin typeface="Calibri" panose="020F0502020204030204" pitchFamily="34" charset="0"/>
                <a:cs typeface="Calibri" panose="020F0502020204030204" pitchFamily="34" charset="0"/>
              </a:rPr>
              <a:t> [Tronicarts - Multimedia-Agentur]. (2016, October 20). </a:t>
            </a:r>
            <a:r>
              <a:rPr lang="en-US" sz="1600" i="1" dirty="0">
                <a:latin typeface="Calibri" panose="020F0502020204030204" pitchFamily="34" charset="0"/>
                <a:cs typeface="Calibri" panose="020F0502020204030204" pitchFamily="34" charset="0"/>
              </a:rPr>
              <a:t>Injection Molding Animation</a:t>
            </a:r>
            <a:r>
              <a:rPr lang="en-US" sz="1600" dirty="0">
                <a:latin typeface="Calibri" panose="020F0502020204030204" pitchFamily="34" charset="0"/>
                <a:cs typeface="Calibri" panose="020F0502020204030204" pitchFamily="34" charset="0"/>
              </a:rPr>
              <a:t> [Video]. YouTube. </a:t>
            </a:r>
            <a:r>
              <a:rPr lang="en-US" sz="1600" u="sng" dirty="0">
                <a:latin typeface="Calibri" panose="020F0502020204030204" pitchFamily="34" charset="0"/>
                <a:cs typeface="Calibri" panose="020F0502020204030204" pitchFamily="34" charset="0"/>
                <a:hlinkClick r:id="rId6"/>
              </a:rPr>
              <a:t>https://www.youtube.com/watch?v=b1U9W4iNDiQ</a:t>
            </a:r>
            <a:endParaRPr sz="1600" dirty="0">
              <a:latin typeface="Calibri" panose="020F0502020204030204" pitchFamily="34" charset="0"/>
              <a:cs typeface="Calibri" panose="020F0502020204030204" pitchFamily="34" charset="0"/>
            </a:endParaRPr>
          </a:p>
          <a:p>
            <a:pPr marL="0" indent="0">
              <a:spcBef>
                <a:spcPts val="450"/>
              </a:spcBef>
              <a:spcAft>
                <a:spcPts val="750"/>
              </a:spcAft>
              <a:buNone/>
            </a:pPr>
            <a:endParaRPr sz="825" dirty="0">
              <a:solidFill>
                <a:srgbClr val="161719"/>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0DF6-3D75-E313-D1B7-60979D8B4EFA}"/>
              </a:ext>
            </a:extLst>
          </p:cNvPr>
          <p:cNvSpPr>
            <a:spLocks noGrp="1"/>
          </p:cNvSpPr>
          <p:nvPr>
            <p:ph type="title"/>
          </p:nvPr>
        </p:nvSpPr>
        <p:spPr>
          <a:xfrm>
            <a:off x="514351" y="457201"/>
            <a:ext cx="7598569" cy="620037"/>
          </a:xfrm>
        </p:spPr>
        <p:txBody>
          <a:bodyPr/>
          <a:lstStyle/>
          <a:p>
            <a:pPr algn="ctr"/>
            <a:r>
              <a:rPr lang="en-US" dirty="0"/>
              <a:t>Materials  Research</a:t>
            </a:r>
          </a:p>
        </p:txBody>
      </p:sp>
      <p:sp>
        <p:nvSpPr>
          <p:cNvPr id="3" name="Text Placeholder 2">
            <a:extLst>
              <a:ext uri="{FF2B5EF4-FFF2-40B4-BE49-F238E27FC236}">
                <a16:creationId xmlns:a16="http://schemas.microsoft.com/office/drawing/2014/main" id="{25FE4270-5852-D2FD-EC34-90195ADEAC9E}"/>
              </a:ext>
            </a:extLst>
          </p:cNvPr>
          <p:cNvSpPr>
            <a:spLocks noGrp="1"/>
          </p:cNvSpPr>
          <p:nvPr>
            <p:ph type="body" idx="1"/>
          </p:nvPr>
        </p:nvSpPr>
        <p:spPr>
          <a:xfrm>
            <a:off x="514351" y="1949449"/>
            <a:ext cx="7598569" cy="2736850"/>
          </a:xfrm>
        </p:spPr>
        <p:txBody>
          <a:bodyPr>
            <a:noAutofit/>
          </a:bodyPr>
          <a:lstStyle/>
          <a:p>
            <a:pPr marL="0" marR="0" indent="0">
              <a:lnSpc>
                <a:spcPct val="115000"/>
              </a:lnSpc>
              <a:spcBef>
                <a:spcPts val="0"/>
              </a:spcBef>
              <a:spcAft>
                <a:spcPts val="0"/>
              </a:spcAft>
              <a:buNone/>
            </a:pPr>
            <a:r>
              <a:rPr lang="en-US" sz="2400" kern="100" dirty="0">
                <a:effectLst/>
                <a:latin typeface="Calibri" panose="020F0502020204030204" pitchFamily="34" charset="0"/>
                <a:ea typeface="Open Sans" panose="020B0606030504020204" pitchFamily="34" charset="0"/>
                <a:cs typeface="Arial" panose="020B0604020202020204" pitchFamily="34" charset="0"/>
              </a:rPr>
              <a:t>What is your material? </a:t>
            </a:r>
          </a:p>
          <a:p>
            <a:pPr marL="0" marR="0" lvl="0" indent="0">
              <a:lnSpc>
                <a:spcPct val="107000"/>
              </a:lnSpc>
              <a:spcBef>
                <a:spcPts val="0"/>
              </a:spcBef>
              <a:spcAft>
                <a:spcPts val="800"/>
              </a:spcAft>
              <a:buSzPts val="1100"/>
              <a:buNone/>
              <a:tabLst>
                <a:tab pos="914400" algn="l"/>
              </a:tabLst>
            </a:pPr>
            <a:r>
              <a:rPr lang="en-US" sz="2400" kern="100" dirty="0">
                <a:effectLst/>
                <a:latin typeface="Calibri" panose="020F0502020204030204" pitchFamily="34" charset="0"/>
                <a:ea typeface="Open Sans" panose="020B0606030504020204" pitchFamily="34" charset="0"/>
                <a:cs typeface="Arial" panose="020B0604020202020204" pitchFamily="34" charset="0"/>
              </a:rPr>
              <a:t>Which countries produce your chosen material?</a:t>
            </a:r>
          </a:p>
          <a:p>
            <a:pPr marL="0" marR="0" lvl="0" indent="0">
              <a:lnSpc>
                <a:spcPct val="107000"/>
              </a:lnSpc>
              <a:spcBef>
                <a:spcPts val="0"/>
              </a:spcBef>
              <a:spcAft>
                <a:spcPts val="800"/>
              </a:spcAft>
              <a:buSzPts val="1100"/>
              <a:buNone/>
              <a:tabLst>
                <a:tab pos="914400" algn="l"/>
              </a:tabLst>
            </a:pPr>
            <a:r>
              <a:rPr lang="en-US" sz="2400" kern="100" dirty="0">
                <a:effectLst/>
                <a:latin typeface="Calibri" panose="020F0502020204030204" pitchFamily="34" charset="0"/>
                <a:ea typeface="Open Sans" panose="020B0606030504020204" pitchFamily="34" charset="0"/>
                <a:cs typeface="Arial" panose="020B0604020202020204" pitchFamily="34" charset="0"/>
              </a:rPr>
              <a:t>Where does your material come from, or how is it made? </a:t>
            </a:r>
          </a:p>
          <a:p>
            <a:pPr marL="0" marR="0" lvl="0" indent="0">
              <a:lnSpc>
                <a:spcPct val="107000"/>
              </a:lnSpc>
              <a:spcBef>
                <a:spcPts val="0"/>
              </a:spcBef>
              <a:spcAft>
                <a:spcPts val="800"/>
              </a:spcAft>
              <a:buSzPts val="1100"/>
              <a:buNone/>
              <a:tabLst>
                <a:tab pos="914400" algn="l"/>
              </a:tabLst>
            </a:pPr>
            <a:r>
              <a:rPr lang="en-US" sz="2400" kern="100" dirty="0">
                <a:effectLst/>
                <a:latin typeface="Calibri" panose="020F0502020204030204" pitchFamily="34" charset="0"/>
                <a:ea typeface="Open Sans" panose="020B0606030504020204" pitchFamily="34" charset="0"/>
                <a:cs typeface="Arial" panose="020B0604020202020204" pitchFamily="34" charset="0"/>
              </a:rPr>
              <a:t>List at least five properties of this material.</a:t>
            </a:r>
          </a:p>
          <a:p>
            <a:pPr marL="0" marR="0" lvl="0" indent="0">
              <a:lnSpc>
                <a:spcPct val="107000"/>
              </a:lnSpc>
              <a:spcBef>
                <a:spcPts val="0"/>
              </a:spcBef>
              <a:spcAft>
                <a:spcPts val="800"/>
              </a:spcAft>
              <a:buSzPts val="1100"/>
              <a:buNone/>
              <a:tabLst>
                <a:tab pos="914400" algn="l"/>
              </a:tabLst>
            </a:pPr>
            <a:r>
              <a:rPr lang="en-US" sz="2400" kern="100" dirty="0">
                <a:effectLst/>
                <a:latin typeface="Calibri" panose="020F0502020204030204" pitchFamily="34" charset="0"/>
                <a:ea typeface="Open Sans" panose="020B0606030504020204" pitchFamily="34" charset="0"/>
                <a:cs typeface="Arial" panose="020B0604020202020204" pitchFamily="34" charset="0"/>
              </a:rPr>
              <a:t>What is your material used for? </a:t>
            </a:r>
          </a:p>
          <a:p>
            <a:pPr marL="0" marR="0" lvl="0" indent="0">
              <a:lnSpc>
                <a:spcPct val="107000"/>
              </a:lnSpc>
              <a:spcBef>
                <a:spcPts val="0"/>
              </a:spcBef>
              <a:spcAft>
                <a:spcPts val="800"/>
              </a:spcAft>
              <a:buSzPts val="1100"/>
              <a:buNone/>
              <a:tabLst>
                <a:tab pos="914400" algn="l"/>
              </a:tabLst>
            </a:pPr>
            <a:r>
              <a:rPr lang="en-US" sz="2400" kern="100" dirty="0">
                <a:effectLst/>
                <a:latin typeface="Calibri" panose="020F0502020204030204" pitchFamily="34" charset="0"/>
                <a:ea typeface="Open Sans" panose="020B0606030504020204" pitchFamily="34" charset="0"/>
                <a:cs typeface="Arial" panose="020B0604020202020204" pitchFamily="34" charset="0"/>
              </a:rPr>
              <a:t>Why did you pick this material to research?</a:t>
            </a:r>
          </a:p>
          <a:p>
            <a:endParaRPr lang="en-US" sz="2400" dirty="0"/>
          </a:p>
        </p:txBody>
      </p:sp>
      <p:sp>
        <p:nvSpPr>
          <p:cNvPr id="5" name="TextBox 4">
            <a:extLst>
              <a:ext uri="{FF2B5EF4-FFF2-40B4-BE49-F238E27FC236}">
                <a16:creationId xmlns:a16="http://schemas.microsoft.com/office/drawing/2014/main" id="{B33A107B-D73A-67FF-C59A-2CFA7D3F073B}"/>
              </a:ext>
            </a:extLst>
          </p:cNvPr>
          <p:cNvSpPr txBox="1"/>
          <p:nvPr/>
        </p:nvSpPr>
        <p:spPr>
          <a:xfrm>
            <a:off x="514351" y="1009924"/>
            <a:ext cx="8266394" cy="571888"/>
          </a:xfrm>
          <a:prstGeom prst="rect">
            <a:avLst/>
          </a:prstGeom>
          <a:noFill/>
        </p:spPr>
        <p:txBody>
          <a:bodyPr wrap="square">
            <a:spAutoFit/>
          </a:bodyPr>
          <a:lstStyle/>
          <a:p>
            <a:pPr marL="0" marR="0" indent="0">
              <a:lnSpc>
                <a:spcPct val="115000"/>
              </a:lnSpc>
              <a:spcBef>
                <a:spcPts val="0"/>
              </a:spcBef>
              <a:spcAft>
                <a:spcPts val="0"/>
              </a:spcAft>
              <a:buNone/>
            </a:pPr>
            <a:r>
              <a:rPr lang="en-US" sz="1400" kern="100" dirty="0">
                <a:effectLst/>
                <a:latin typeface="Calibri" panose="020F0502020204030204" pitchFamily="34" charset="0"/>
                <a:ea typeface="Cambria" panose="02040503050406030204" pitchFamily="18" charset="0"/>
              </a:rPr>
              <a:t>Choose a metal, plastic, or composite material to research. Research your chosen material and answer the following questions.</a:t>
            </a:r>
            <a:endParaRPr lang="en-US" sz="1800"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21064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55C2-6F69-2C7C-9F8D-48E425D53D1D}"/>
              </a:ext>
            </a:extLst>
          </p:cNvPr>
          <p:cNvSpPr>
            <a:spLocks noGrp="1"/>
          </p:cNvSpPr>
          <p:nvPr>
            <p:ph type="title"/>
          </p:nvPr>
        </p:nvSpPr>
        <p:spPr/>
        <p:txBody>
          <a:bodyPr/>
          <a:lstStyle/>
          <a:p>
            <a:r>
              <a:rPr lang="en-US" dirty="0"/>
              <a:t>What is manufacturing? </a:t>
            </a:r>
          </a:p>
        </p:txBody>
      </p:sp>
      <p:sp>
        <p:nvSpPr>
          <p:cNvPr id="3" name="Text Placeholder 2">
            <a:extLst>
              <a:ext uri="{FF2B5EF4-FFF2-40B4-BE49-F238E27FC236}">
                <a16:creationId xmlns:a16="http://schemas.microsoft.com/office/drawing/2014/main" id="{C24A08A5-755B-A7CF-60D8-B6F953D34FA2}"/>
              </a:ext>
            </a:extLst>
          </p:cNvPr>
          <p:cNvSpPr>
            <a:spLocks noGrp="1"/>
          </p:cNvSpPr>
          <p:nvPr>
            <p:ph type="body" idx="1"/>
          </p:nvPr>
        </p:nvSpPr>
        <p:spPr>
          <a:xfrm>
            <a:off x="514350" y="1363076"/>
            <a:ext cx="7598569" cy="761200"/>
          </a:xfrm>
        </p:spPr>
        <p:txBody>
          <a:bodyPr>
            <a:noAutofit/>
          </a:bodyPr>
          <a:lstStyle/>
          <a:p>
            <a:r>
              <a:rPr lang="en-US" b="0" i="0" dirty="0">
                <a:solidFill>
                  <a:srgbClr val="4D5156"/>
                </a:solidFill>
                <a:effectLst/>
                <a:latin typeface="+mn-lt"/>
              </a:rPr>
              <a:t>Manufacturing is </a:t>
            </a:r>
            <a:r>
              <a:rPr lang="en-US" b="0" i="0" dirty="0">
                <a:solidFill>
                  <a:srgbClr val="040C28"/>
                </a:solidFill>
                <a:effectLst/>
                <a:latin typeface="+mn-lt"/>
              </a:rPr>
              <a:t>the process of turning raw materials or parts into finished goods by using tools, human labor, machinery, and chemical processing</a:t>
            </a:r>
            <a:r>
              <a:rPr lang="en-US" b="0" i="0" dirty="0">
                <a:solidFill>
                  <a:srgbClr val="4D5156"/>
                </a:solidFill>
                <a:effectLst/>
                <a:latin typeface="+mn-lt"/>
              </a:rPr>
              <a:t>. </a:t>
            </a:r>
            <a:endParaRPr lang="en-US" dirty="0">
              <a:latin typeface="+mn-lt"/>
            </a:endParaRPr>
          </a:p>
        </p:txBody>
      </p:sp>
      <p:sp>
        <p:nvSpPr>
          <p:cNvPr id="4" name="Google Shape;150;p2">
            <a:extLst>
              <a:ext uri="{FF2B5EF4-FFF2-40B4-BE49-F238E27FC236}">
                <a16:creationId xmlns:a16="http://schemas.microsoft.com/office/drawing/2014/main" id="{2A4E3E9F-94C0-F212-C885-E8AA49FC22D4}"/>
              </a:ext>
            </a:extLst>
          </p:cNvPr>
          <p:cNvSpPr txBox="1">
            <a:spLocks/>
          </p:cNvSpPr>
          <p:nvPr/>
        </p:nvSpPr>
        <p:spPr>
          <a:xfrm>
            <a:off x="514350" y="2427467"/>
            <a:ext cx="7598569" cy="692198"/>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buSzPts val="3600"/>
            </a:pPr>
            <a:r>
              <a:rPr lang="en-US" dirty="0"/>
              <a:t>Why is manufacturing important?</a:t>
            </a:r>
          </a:p>
        </p:txBody>
      </p:sp>
      <p:sp>
        <p:nvSpPr>
          <p:cNvPr id="5" name="Text Placeholder 2">
            <a:extLst>
              <a:ext uri="{FF2B5EF4-FFF2-40B4-BE49-F238E27FC236}">
                <a16:creationId xmlns:a16="http://schemas.microsoft.com/office/drawing/2014/main" id="{A0858748-3CB7-4764-3E04-C836B981A985}"/>
              </a:ext>
            </a:extLst>
          </p:cNvPr>
          <p:cNvSpPr txBox="1">
            <a:spLocks/>
          </p:cNvSpPr>
          <p:nvPr/>
        </p:nvSpPr>
        <p:spPr>
          <a:xfrm>
            <a:off x="514350" y="3091921"/>
            <a:ext cx="7598569" cy="13044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685800" marR="0" lvl="1"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2pPr>
            <a:lvl3pPr marL="1028700" marR="0" lvl="2"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3pPr>
            <a:lvl4pPr marL="1371600" marR="0" lvl="3"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4pPr>
            <a:lvl5pPr marL="1714500" marR="0" lvl="4"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5pPr>
            <a:lvl6pPr marL="2057400" marR="0" lvl="5"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6pPr>
            <a:lvl7pPr marL="2400300" marR="0" lvl="6"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7pPr>
            <a:lvl8pPr marL="2743200" marR="0" lvl="7" indent="-257175" algn="l" rtl="0">
              <a:lnSpc>
                <a:spcPct val="115000"/>
              </a:lnSpc>
              <a:spcBef>
                <a:spcPts val="750"/>
              </a:spcBef>
              <a:spcAft>
                <a:spcPts val="0"/>
              </a:spcAft>
              <a:buClr>
                <a:schemeClr val="dk2"/>
              </a:buClr>
              <a:buSzPts val="1800"/>
              <a:buFont typeface="Arial"/>
              <a:buChar char="•"/>
              <a:defRPr sz="1400" b="0" i="0" u="none" strike="noStrike" cap="none">
                <a:solidFill>
                  <a:schemeClr val="dk2"/>
                </a:solidFill>
                <a:latin typeface="Arial"/>
                <a:ea typeface="Arial"/>
                <a:cs typeface="Arial"/>
                <a:sym typeface="Arial"/>
              </a:defRPr>
            </a:lvl8pPr>
            <a:lvl9pPr marL="3086100" marR="0" lvl="8" indent="-257175" algn="l" rtl="0">
              <a:lnSpc>
                <a:spcPct val="115000"/>
              </a:lnSpc>
              <a:spcBef>
                <a:spcPts val="750"/>
              </a:spcBef>
              <a:spcAft>
                <a:spcPts val="750"/>
              </a:spcAft>
              <a:buClr>
                <a:schemeClr val="dk2"/>
              </a:buClr>
              <a:buSzPts val="1800"/>
              <a:buFont typeface="Arial"/>
              <a:buChar char="•"/>
              <a:defRPr sz="1400" b="0" i="0" u="none" strike="noStrike" cap="none">
                <a:solidFill>
                  <a:schemeClr val="dk2"/>
                </a:solidFill>
                <a:latin typeface="Arial"/>
                <a:ea typeface="Arial"/>
                <a:cs typeface="Arial"/>
                <a:sym typeface="Arial"/>
              </a:defRPr>
            </a:lvl9pPr>
          </a:lstStyle>
          <a:p>
            <a:pPr marL="214313" indent="-214313"/>
            <a:r>
              <a:rPr lang="en-US" dirty="0"/>
              <a:t>Manufacturing is a skill that a computer cannot learn how to do. It is a task that contributes to the economy by having people make things with their hands.</a:t>
            </a:r>
          </a:p>
          <a:p>
            <a:pPr marL="214313" indent="-214313">
              <a:spcBef>
                <a:spcPts val="750"/>
              </a:spcBef>
            </a:pPr>
            <a:r>
              <a:rPr lang="en-US" dirty="0"/>
              <a:t>Manufacturing is involved in every industry.</a:t>
            </a:r>
          </a:p>
        </p:txBody>
      </p:sp>
    </p:spTree>
    <p:extLst>
      <p:ext uri="{BB962C8B-B14F-4D97-AF65-F5344CB8AC3E}">
        <p14:creationId xmlns:p14="http://schemas.microsoft.com/office/powerpoint/2010/main" val="310254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0DF6-3D75-E313-D1B7-60979D8B4EFA}"/>
              </a:ext>
            </a:extLst>
          </p:cNvPr>
          <p:cNvSpPr>
            <a:spLocks noGrp="1"/>
          </p:cNvSpPr>
          <p:nvPr>
            <p:ph type="title"/>
          </p:nvPr>
        </p:nvSpPr>
        <p:spPr/>
        <p:txBody>
          <a:bodyPr/>
          <a:lstStyle/>
          <a:p>
            <a:pPr algn="ctr"/>
            <a:r>
              <a:rPr lang="en-US" dirty="0"/>
              <a:t>Manufacturing Research</a:t>
            </a:r>
          </a:p>
        </p:txBody>
      </p:sp>
      <p:sp>
        <p:nvSpPr>
          <p:cNvPr id="3" name="Text Placeholder 2">
            <a:extLst>
              <a:ext uri="{FF2B5EF4-FFF2-40B4-BE49-F238E27FC236}">
                <a16:creationId xmlns:a16="http://schemas.microsoft.com/office/drawing/2014/main" id="{25FE4270-5852-D2FD-EC34-90195ADEAC9E}"/>
              </a:ext>
            </a:extLst>
          </p:cNvPr>
          <p:cNvSpPr>
            <a:spLocks noGrp="1"/>
          </p:cNvSpPr>
          <p:nvPr>
            <p:ph type="body" idx="1"/>
          </p:nvPr>
        </p:nvSpPr>
        <p:spPr/>
        <p:txBody>
          <a:bodyPr>
            <a:noAutofit/>
          </a:bodyPr>
          <a:lstStyle/>
          <a:p>
            <a:pPr marL="0" marR="0" indent="0">
              <a:lnSpc>
                <a:spcPct val="115000"/>
              </a:lnSpc>
              <a:spcBef>
                <a:spcPts val="0"/>
              </a:spcBef>
              <a:spcAft>
                <a:spcPts val="0"/>
              </a:spcAft>
              <a:buNone/>
            </a:pPr>
            <a:r>
              <a:rPr lang="en-US" sz="2400" kern="100" dirty="0">
                <a:effectLst/>
                <a:latin typeface="Calibri" panose="020F0502020204030204" pitchFamily="34" charset="0"/>
                <a:ea typeface="Cambria" panose="02040503050406030204" pitchFamily="18" charset="0"/>
              </a:rPr>
              <a:t>Pick a local manufacturer and research the following: </a:t>
            </a:r>
            <a:endParaRPr lang="en-US" sz="2400" dirty="0">
              <a:effectLst/>
              <a:latin typeface="Arial" panose="020B0604020202020204" pitchFamily="34" charset="0"/>
              <a:ea typeface="Arial" panose="020B0604020202020204" pitchFamily="34" charset="0"/>
            </a:endParaRPr>
          </a:p>
          <a:p>
            <a:pPr marL="0" marR="0" indent="-457200">
              <a:lnSpc>
                <a:spcPct val="115000"/>
              </a:lnSpc>
              <a:spcBef>
                <a:spcPts val="0"/>
              </a:spcBef>
              <a:spcAft>
                <a:spcPts val="0"/>
              </a:spcAft>
            </a:pPr>
            <a:endParaRPr lang="en-US" sz="24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SzPts val="1100"/>
              <a:buFont typeface="+mj-lt"/>
              <a:buAutoNum type="arabicPeriod"/>
              <a:tabLst>
                <a:tab pos="914400" algn="l"/>
              </a:tabLst>
            </a:pPr>
            <a:r>
              <a:rPr lang="en-US" sz="2400" kern="100" dirty="0">
                <a:effectLst/>
                <a:latin typeface="Calibri" panose="020F0502020204030204" pitchFamily="34" charset="0"/>
                <a:ea typeface="Open Sans" panose="020B0606030504020204" pitchFamily="34" charset="0"/>
                <a:cs typeface="Calibri" panose="020F0502020204030204" pitchFamily="34" charset="0"/>
              </a:rPr>
              <a:t>What do they manufacture?</a:t>
            </a:r>
            <a:endParaRPr lang="en-US" sz="2400" kern="100" dirty="0">
              <a:latin typeface="Calibri" panose="020F0502020204030204" pitchFamily="34" charset="0"/>
              <a:ea typeface="Open Sans" panose="020B0606030504020204" pitchFamily="34" charset="0"/>
              <a:cs typeface="Calibri" panose="020F0502020204030204" pitchFamily="34" charset="0"/>
            </a:endParaRPr>
          </a:p>
          <a:p>
            <a:pPr marL="342900" marR="0" lvl="0" indent="-342900">
              <a:lnSpc>
                <a:spcPct val="107000"/>
              </a:lnSpc>
              <a:spcBef>
                <a:spcPts val="0"/>
              </a:spcBef>
              <a:spcAft>
                <a:spcPts val="800"/>
              </a:spcAft>
              <a:buSzPts val="1100"/>
              <a:buFont typeface="+mj-lt"/>
              <a:buAutoNum type="arabicPeriod"/>
              <a:tabLst>
                <a:tab pos="914400" algn="l"/>
              </a:tabLst>
            </a:pPr>
            <a:r>
              <a:rPr lang="en-US" sz="2400" kern="100" dirty="0">
                <a:effectLst/>
                <a:latin typeface="Calibri" panose="020F0502020204030204" pitchFamily="34" charset="0"/>
                <a:ea typeface="Open Sans" panose="020B0606030504020204" pitchFamily="34" charset="0"/>
                <a:cs typeface="Calibri" panose="020F0502020204030204" pitchFamily="34" charset="0"/>
              </a:rPr>
              <a:t>How do they manufacture their product?</a:t>
            </a:r>
          </a:p>
          <a:p>
            <a:pPr marL="342900" marR="0" lvl="0" indent="-342900">
              <a:lnSpc>
                <a:spcPct val="107000"/>
              </a:lnSpc>
              <a:spcBef>
                <a:spcPts val="0"/>
              </a:spcBef>
              <a:spcAft>
                <a:spcPts val="800"/>
              </a:spcAft>
              <a:buSzPts val="1100"/>
              <a:buFont typeface="+mj-lt"/>
              <a:buAutoNum type="arabicPeriod"/>
              <a:tabLst>
                <a:tab pos="914400" algn="l"/>
              </a:tabLst>
            </a:pPr>
            <a:r>
              <a:rPr lang="en-US" sz="2400" kern="100" dirty="0">
                <a:effectLst/>
                <a:latin typeface="Calibri" panose="020F0502020204030204" pitchFamily="34" charset="0"/>
                <a:ea typeface="Open Sans" panose="020B0606030504020204" pitchFamily="34" charset="0"/>
                <a:cs typeface="Calibri" panose="020F0502020204030204" pitchFamily="34" charset="0"/>
              </a:rPr>
              <a:t>What is their product used for?</a:t>
            </a:r>
            <a:endParaRPr lang="en-US" sz="2400" kern="100" dirty="0">
              <a:latin typeface="Calibri" panose="020F0502020204030204" pitchFamily="34" charset="0"/>
              <a:ea typeface="Open Sans" panose="020B0606030504020204" pitchFamily="34" charset="0"/>
              <a:cs typeface="Calibri" panose="020F0502020204030204" pitchFamily="34" charset="0"/>
            </a:endParaRPr>
          </a:p>
          <a:p>
            <a:pPr marL="342900" marR="0" lvl="0" indent="-342900">
              <a:lnSpc>
                <a:spcPct val="107000"/>
              </a:lnSpc>
              <a:spcBef>
                <a:spcPts val="0"/>
              </a:spcBef>
              <a:spcAft>
                <a:spcPts val="800"/>
              </a:spcAft>
              <a:buSzPts val="1100"/>
              <a:buFont typeface="+mj-lt"/>
              <a:buAutoNum type="arabicPeriod"/>
              <a:tabLst>
                <a:tab pos="914400" algn="l"/>
              </a:tabLst>
            </a:pPr>
            <a:r>
              <a:rPr lang="en-US" sz="2400" kern="100" dirty="0">
                <a:effectLst/>
                <a:latin typeface="Calibri" panose="020F0502020204030204" pitchFamily="34" charset="0"/>
                <a:ea typeface="Open Sans" panose="020B0606030504020204" pitchFamily="34" charset="0"/>
                <a:cs typeface="Calibri" panose="020F0502020204030204" pitchFamily="34" charset="0"/>
              </a:rPr>
              <a:t>What other businesses use the same manufacturing process?</a:t>
            </a:r>
          </a:p>
          <a:p>
            <a:endParaRPr lang="en-US" sz="2400" dirty="0"/>
          </a:p>
        </p:txBody>
      </p:sp>
    </p:spTree>
    <p:extLst>
      <p:ext uri="{BB962C8B-B14F-4D97-AF65-F5344CB8AC3E}">
        <p14:creationId xmlns:p14="http://schemas.microsoft.com/office/powerpoint/2010/main" val="309123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FCEC-9E13-BAA5-6C08-C43384282DD0}"/>
              </a:ext>
            </a:extLst>
          </p:cNvPr>
          <p:cNvSpPr>
            <a:spLocks noGrp="1"/>
          </p:cNvSpPr>
          <p:nvPr>
            <p:ph type="title"/>
          </p:nvPr>
        </p:nvSpPr>
        <p:spPr/>
        <p:txBody>
          <a:bodyPr/>
          <a:lstStyle/>
          <a:p>
            <a:r>
              <a:rPr lang="en-US" dirty="0"/>
              <a:t>Today we are going to talk about four manufacturing processes. </a:t>
            </a:r>
          </a:p>
        </p:txBody>
      </p:sp>
      <p:sp>
        <p:nvSpPr>
          <p:cNvPr id="3" name="Text Placeholder 2">
            <a:extLst>
              <a:ext uri="{FF2B5EF4-FFF2-40B4-BE49-F238E27FC236}">
                <a16:creationId xmlns:a16="http://schemas.microsoft.com/office/drawing/2014/main" id="{93DE5666-988A-9F66-DF15-0CE23499F521}"/>
              </a:ext>
            </a:extLst>
          </p:cNvPr>
          <p:cNvSpPr>
            <a:spLocks noGrp="1"/>
          </p:cNvSpPr>
          <p:nvPr>
            <p:ph type="body" idx="1"/>
          </p:nvPr>
        </p:nvSpPr>
        <p:spPr/>
        <p:txBody>
          <a:bodyPr/>
          <a:lstStyle/>
          <a:p>
            <a:pPr algn="l">
              <a:buFont typeface="Arial" panose="020B0604020202020204" pitchFamily="34" charset="0"/>
              <a:buChar char="•"/>
            </a:pPr>
            <a:r>
              <a:rPr lang="en-US" sz="2800" b="0" i="0" dirty="0">
                <a:solidFill>
                  <a:srgbClr val="202124"/>
                </a:solidFill>
                <a:effectLst/>
                <a:highlight>
                  <a:srgbClr val="FFFFFF"/>
                </a:highlight>
                <a:latin typeface="Google Sans"/>
              </a:rPr>
              <a:t>Mixer milling</a:t>
            </a:r>
          </a:p>
          <a:p>
            <a:pPr algn="l">
              <a:buFont typeface="Arial" panose="020B0604020202020204" pitchFamily="34" charset="0"/>
              <a:buChar char="•"/>
            </a:pPr>
            <a:r>
              <a:rPr lang="en-US" sz="2800" b="0" i="0" dirty="0">
                <a:solidFill>
                  <a:srgbClr val="202124"/>
                </a:solidFill>
                <a:effectLst/>
                <a:highlight>
                  <a:srgbClr val="FFFFFF"/>
                </a:highlight>
                <a:latin typeface="Google Sans"/>
              </a:rPr>
              <a:t>Extrusion</a:t>
            </a:r>
          </a:p>
          <a:p>
            <a:pPr algn="l">
              <a:buFont typeface="Arial" panose="020B0604020202020204" pitchFamily="34" charset="0"/>
              <a:buChar char="•"/>
            </a:pPr>
            <a:r>
              <a:rPr lang="en-US" sz="2800" b="0" i="0" dirty="0">
                <a:solidFill>
                  <a:srgbClr val="202124"/>
                </a:solidFill>
                <a:effectLst/>
                <a:highlight>
                  <a:srgbClr val="FFFFFF"/>
                </a:highlight>
                <a:latin typeface="Google Sans"/>
              </a:rPr>
              <a:t>Injection molding</a:t>
            </a:r>
          </a:p>
          <a:p>
            <a:pPr algn="l">
              <a:buFont typeface="Arial" panose="020B0604020202020204" pitchFamily="34" charset="0"/>
              <a:buChar char="•"/>
            </a:pPr>
            <a:r>
              <a:rPr lang="en-US" sz="2800" b="0" i="0" dirty="0">
                <a:solidFill>
                  <a:srgbClr val="202124"/>
                </a:solidFill>
                <a:effectLst/>
                <a:highlight>
                  <a:srgbClr val="FFFFFF"/>
                </a:highlight>
                <a:latin typeface="Google Sans"/>
              </a:rPr>
              <a:t>Forging</a:t>
            </a:r>
          </a:p>
          <a:p>
            <a:endParaRPr lang="en-US" dirty="0"/>
          </a:p>
        </p:txBody>
      </p:sp>
    </p:spTree>
    <p:extLst>
      <p:ext uri="{BB962C8B-B14F-4D97-AF65-F5344CB8AC3E}">
        <p14:creationId xmlns:p14="http://schemas.microsoft.com/office/powerpoint/2010/main" val="61451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0F27-C536-1F09-FC55-D36D8B6FA8A2}"/>
              </a:ext>
            </a:extLst>
          </p:cNvPr>
          <p:cNvSpPr>
            <a:spLocks noGrp="1"/>
          </p:cNvSpPr>
          <p:nvPr>
            <p:ph type="title"/>
          </p:nvPr>
        </p:nvSpPr>
        <p:spPr/>
        <p:txBody>
          <a:bodyPr/>
          <a:lstStyle/>
          <a:p>
            <a:r>
              <a:rPr lang="en-US" dirty="0"/>
              <a:t>What is a mixer milling machine?</a:t>
            </a:r>
          </a:p>
        </p:txBody>
      </p:sp>
      <p:sp>
        <p:nvSpPr>
          <p:cNvPr id="3" name="Text Placeholder 2">
            <a:extLst>
              <a:ext uri="{FF2B5EF4-FFF2-40B4-BE49-F238E27FC236}">
                <a16:creationId xmlns:a16="http://schemas.microsoft.com/office/drawing/2014/main" id="{32AD61EC-D830-D48B-387E-CD26B11545D2}"/>
              </a:ext>
            </a:extLst>
          </p:cNvPr>
          <p:cNvSpPr>
            <a:spLocks noGrp="1"/>
          </p:cNvSpPr>
          <p:nvPr>
            <p:ph type="body" idx="1"/>
          </p:nvPr>
        </p:nvSpPr>
        <p:spPr/>
        <p:txBody>
          <a:bodyPr/>
          <a:lstStyle/>
          <a:p>
            <a:r>
              <a:rPr lang="en-US" dirty="0"/>
              <a:t>Used in materials science for sample creation.</a:t>
            </a:r>
          </a:p>
          <a:p>
            <a:r>
              <a:rPr lang="en-US" dirty="0"/>
              <a:t>Mixes materials together with stainless steel components for cleanliness due to purity of the steel.</a:t>
            </a:r>
          </a:p>
          <a:p>
            <a:r>
              <a:rPr lang="en-US" dirty="0"/>
              <a:t>Homogenizes materials and creates accurate and consistent samples every time due to the timing ability.</a:t>
            </a:r>
          </a:p>
          <a:p>
            <a:r>
              <a:rPr lang="en-US" dirty="0"/>
              <a:t>Examples would be in making composite materials that have both properties of the materials included, such as a popsicle stick that has wood and plastic mixed in. </a:t>
            </a:r>
          </a:p>
        </p:txBody>
      </p:sp>
    </p:spTree>
    <p:extLst>
      <p:ext uri="{BB962C8B-B14F-4D97-AF65-F5344CB8AC3E}">
        <p14:creationId xmlns:p14="http://schemas.microsoft.com/office/powerpoint/2010/main" val="425720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514351" y="45720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dirty="0"/>
              <a:t>Mixer Milling Video (4:48)</a:t>
            </a:r>
            <a:endParaRPr dirty="0"/>
          </a:p>
        </p:txBody>
      </p:sp>
      <p:pic>
        <p:nvPicPr>
          <p:cNvPr id="200" name="Google Shape;200;p9" descr="The Mixer Mill MM 400 is a true multipurpose mill designed for dry, wet and cryogenic grinding of small volumes up to 2 x 20 ml. More info: https://www.retsch.com/mm400 It mixes and homogenizes powders and suspensions with a frequency of 30 Hz within seconds – unbeatably fast and easy to operate.&#10;&#10;The compact benchtop unit is suitable for classic homogenization processes, as well as for biological cell disruption for DNA/RNA and protein extraction. Long processing times up to 99 hours make the MM 400 ideally suited for research applications, for example in mechanochemistry.&#10;&#10;With regard to performance and flexibility of this mill, there is no equivalent technology available in the market. &#10;&#10;Performance and Design&#10;- Powerful size reduction and homogenization by impact and friction with up to 30 Hz&#10;- Equipped with 2 grinding stations for up to 20 samples per run&#10;- Memory for 12 Standard Operating Procedures (SOP) and 6 program cycles&#10;- Convenient touch display&#10;&#10;Unmatched versatility&#10;- 3 different grinding modes:  dry, wet or cryogenic&#10;- Mixes powdered sample and binder in plastic vessels prior to pelletizing, e. g. for XRF analysis&#10;- Suitable for research applications such as mechanochemistry or for biological cell disruption by bead beating &#10;- Extraction of pesticides (QuEChERS) and herbal ingredients&#10;&#10;More info and quote request: https://www.retsch.com/mm400&#10;&#10;&#10;#ballmill #mixermill #samplepreparation #laboratoryequipment #qualitycontrol" title="Mixer Mill MM 400 Introduction - Retsch">
            <a:hlinkClick r:id="rId3"/>
          </p:cNvPr>
          <p:cNvPicPr preferRelativeResize="0"/>
          <p:nvPr/>
        </p:nvPicPr>
        <p:blipFill>
          <a:blip r:embed="rId4">
            <a:alphaModFix/>
          </a:blip>
          <a:stretch>
            <a:fillRect/>
          </a:stretch>
        </p:blipFill>
        <p:spPr>
          <a:xfrm>
            <a:off x="2139243" y="1606557"/>
            <a:ext cx="4865507" cy="27368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514351" y="1630941"/>
            <a:ext cx="7598569" cy="1092200"/>
          </a:xfrm>
          <a:prstGeom prst="rect">
            <a:avLst/>
          </a:prstGeom>
          <a:noFill/>
          <a:ln>
            <a:noFill/>
          </a:ln>
        </p:spPr>
        <p:txBody>
          <a:bodyPr spcFirstLastPara="1" wrap="square" lIns="68569" tIns="34275" rIns="68569" bIns="34275" anchor="ctr" anchorCtr="0">
            <a:normAutofit/>
          </a:bodyPr>
          <a:lstStyle/>
          <a:p>
            <a:pPr>
              <a:buSzPts val="3600"/>
            </a:pPr>
            <a:r>
              <a:rPr lang="en-US" sz="2400" dirty="0"/>
              <a:t>Answer the following on your </a:t>
            </a:r>
            <a:r>
              <a:rPr lang="en-US" sz="2400" dirty="0">
                <a:effectLst/>
                <a:latin typeface="Arial" panose="020B0604020202020204" pitchFamily="34" charset="0"/>
                <a:ea typeface="Open Sans" panose="020B0606030504020204" pitchFamily="34" charset="0"/>
              </a:rPr>
              <a:t>Manufacturing Research Worksheet:</a:t>
            </a:r>
            <a:endParaRPr sz="2400" dirty="0"/>
          </a:p>
        </p:txBody>
      </p:sp>
      <p:sp>
        <p:nvSpPr>
          <p:cNvPr id="206" name="Google Shape;206;p10"/>
          <p:cNvSpPr txBox="1">
            <a:spLocks noGrp="1"/>
          </p:cNvSpPr>
          <p:nvPr>
            <p:ph type="body" idx="1"/>
          </p:nvPr>
        </p:nvSpPr>
        <p:spPr>
          <a:xfrm>
            <a:off x="514351" y="2622087"/>
            <a:ext cx="7598569" cy="1721314"/>
          </a:xfrm>
          <a:prstGeom prst="rect">
            <a:avLst/>
          </a:prstGeom>
          <a:noFill/>
          <a:ln>
            <a:noFill/>
          </a:ln>
        </p:spPr>
        <p:txBody>
          <a:bodyPr spcFirstLastPara="1" wrap="square" lIns="68569" tIns="34275" rIns="68569" bIns="34275" anchor="ctr" anchorCtr="0">
            <a:normAutofit/>
          </a:bodyPr>
          <a:lstStyle/>
          <a:p>
            <a:pPr marL="214313" indent="-214313"/>
            <a:r>
              <a:rPr lang="en-US" dirty="0"/>
              <a:t>What is the importance of milling? </a:t>
            </a:r>
          </a:p>
          <a:p>
            <a:pPr marL="214313" indent="-214313"/>
            <a:r>
              <a:rPr lang="en-US" dirty="0"/>
              <a:t>How does this process change the chemical and physical properties of the material? </a:t>
            </a:r>
            <a:endParaRPr dirty="0"/>
          </a:p>
        </p:txBody>
      </p:sp>
      <p:pic>
        <p:nvPicPr>
          <p:cNvPr id="207" name="Google Shape;207;p10" descr="5 minute countdown timer with relaxing music and alarm on a starry night background. This timer is great for rest time, short focused study or work sessions. Works well as a classroom timer.&#10;💿 Original relaxing music by @ItsPomodoro  &#10;&#10;👍 Please support the channel by liking the video and subscribing for more!&#10;&#10;Checkout this playlist with more 5 minute timers with relaxing music: https://www.youtube.com/watch?v=Smh_N2Jho7M&amp;list=PLLzlqhtRyNWapCMBrFIk7Dpwdh4j02mae&#10; &#10;⏰ We specialize in aesthetic timers with relaxing music. But if you are looking for a different timer please leave a comment describing what kind of timer you'd like to see, and we will make a timer just for you!" title="5 Minute Timer with Relaxing Music and Alarm">
            <a:hlinkClick r:id="rId3"/>
          </p:cNvPr>
          <p:cNvPicPr preferRelativeResize="0"/>
          <p:nvPr/>
        </p:nvPicPr>
        <p:blipFill>
          <a:blip r:embed="rId4">
            <a:alphaModFix/>
          </a:blip>
          <a:stretch>
            <a:fillRect/>
          </a:stretch>
        </p:blipFill>
        <p:spPr>
          <a:xfrm>
            <a:off x="6455531" y="263531"/>
            <a:ext cx="2286000" cy="1285875"/>
          </a:xfrm>
          <a:prstGeom prst="rect">
            <a:avLst/>
          </a:prstGeom>
          <a:noFill/>
          <a:ln>
            <a:noFill/>
          </a:ln>
        </p:spPr>
      </p:pic>
      <p:sp>
        <p:nvSpPr>
          <p:cNvPr id="3" name="TextBox 2">
            <a:extLst>
              <a:ext uri="{FF2B5EF4-FFF2-40B4-BE49-F238E27FC236}">
                <a16:creationId xmlns:a16="http://schemas.microsoft.com/office/drawing/2014/main" id="{6C896E8C-C6E3-1532-6DA8-2E68924A7DA4}"/>
              </a:ext>
            </a:extLst>
          </p:cNvPr>
          <p:cNvSpPr txBox="1"/>
          <p:nvPr/>
        </p:nvSpPr>
        <p:spPr>
          <a:xfrm>
            <a:off x="514351" y="800099"/>
            <a:ext cx="4572000" cy="523220"/>
          </a:xfrm>
          <a:prstGeom prst="rect">
            <a:avLst/>
          </a:prstGeom>
          <a:noFill/>
        </p:spPr>
        <p:txBody>
          <a:bodyPr wrap="square">
            <a:spAutoFit/>
          </a:bodyPr>
          <a:lstStyle/>
          <a:p>
            <a:r>
              <a:rPr lang="en-US" sz="2800" dirty="0"/>
              <a:t>Mixer Milling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1098</Words>
  <Application>Microsoft Macintosh PowerPoint</Application>
  <PresentationFormat>On-screen Show (16:9)</PresentationFormat>
  <Paragraphs>101</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Google Sans</vt:lpstr>
      <vt:lpstr>Cambria</vt:lpstr>
      <vt:lpstr>Arial</vt:lpstr>
      <vt:lpstr>Open Sans</vt:lpstr>
      <vt:lpstr>Calibri</vt:lpstr>
      <vt:lpstr>Simple Light</vt:lpstr>
      <vt:lpstr>PowerPoint Presentation</vt:lpstr>
      <vt:lpstr>Pre-Activity Questions:</vt:lpstr>
      <vt:lpstr>Materials  Research</vt:lpstr>
      <vt:lpstr>What is manufacturing? </vt:lpstr>
      <vt:lpstr>Manufacturing Research</vt:lpstr>
      <vt:lpstr>Today we are going to talk about four manufacturing processes. </vt:lpstr>
      <vt:lpstr>What is a mixer milling machine?</vt:lpstr>
      <vt:lpstr>Mixer Milling Video (4:48)</vt:lpstr>
      <vt:lpstr>Answer the following on your Manufacturing Research Worksheet:</vt:lpstr>
      <vt:lpstr>What is an extrusion machine?</vt:lpstr>
      <vt:lpstr>Extrusion Video (2:16)</vt:lpstr>
      <vt:lpstr>Answer the following on your Manufacturing Research Worksheet:</vt:lpstr>
      <vt:lpstr>What is an injection molding machine? </vt:lpstr>
      <vt:lpstr>Injection Molding (2:58)</vt:lpstr>
      <vt:lpstr>PowerPoint Presentation</vt:lpstr>
      <vt:lpstr>What is forging?</vt:lpstr>
      <vt:lpstr>Forging Video (1:50) </vt:lpstr>
      <vt:lpstr>Forging Questions</vt:lpstr>
      <vt:lpstr>Engineering Design Process</vt:lpstr>
      <vt:lpstr>Creature creation time!</vt:lpstr>
      <vt:lpstr>Lab Time!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Parrish</dc:creator>
  <cp:lastModifiedBy>Beth McElroy</cp:lastModifiedBy>
  <cp:revision>22</cp:revision>
  <dcterms:modified xsi:type="dcterms:W3CDTF">2024-12-05T22:32:06Z</dcterms:modified>
</cp:coreProperties>
</file>