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embeddedFontLst>
    <p:embeddedFont>
      <p:font typeface="Open Sans" pitchFamily="2"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g0PdYZNn4B1vLP9XSby16sXlyr5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56" d="100"/>
          <a:sy n="156" d="100"/>
        </p:scale>
        <p:origin x="808" y="168"/>
      </p:cViewPr>
      <p:guideLst>
        <p:guide orient="horz" pos="1620"/>
        <p:guide pos="2880"/>
      </p:guideLst>
    </p:cSldViewPr>
  </p:slideViewPr>
  <p:notesTextViewPr>
    <p:cViewPr>
      <p:scale>
        <a:sx n="1" d="1"/>
        <a:sy n="1" d="1"/>
      </p:scale>
      <p:origin x="0" y="0"/>
    </p:cViewPr>
  </p:notesTextViewPr>
  <p:notesViewPr>
    <p:cSldViewPr snapToGrid="0">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font" Target="fonts/font3.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 name="Google Shape;58;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0" name="Google Shape;100;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7"/>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7"/>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6"/>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6"/>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0"/>
        <p:cNvGrpSpPr/>
        <p:nvPr/>
      </p:nvGrpSpPr>
      <p:grpSpPr>
        <a:xfrm>
          <a:off x="0" y="0"/>
          <a:ext cx="0" cy="0"/>
          <a:chOff x="0" y="0"/>
          <a:chExt cx="0" cy="0"/>
        </a:xfrm>
      </p:grpSpPr>
      <p:sp>
        <p:nvSpPr>
          <p:cNvPr id="51" name="Google Shape;51;g268c18e0c50_0_86"/>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52" name="Google Shape;52;g268c18e0c50_0_86"/>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53" name="Google Shape;53;g268c18e0c50_0_86"/>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sz="1100"/>
            </a:lvl1pPr>
            <a:lvl2pPr lvl="1" algn="l" rtl="0">
              <a:lnSpc>
                <a:spcPct val="100000"/>
              </a:lnSpc>
              <a:spcBef>
                <a:spcPts val="0"/>
              </a:spcBef>
              <a:spcAft>
                <a:spcPts val="0"/>
              </a:spcAft>
              <a:buSzPts val="1100"/>
              <a:buNone/>
              <a:defRPr sz="1100"/>
            </a:lvl2pPr>
            <a:lvl3pPr lvl="2" algn="l" rtl="0">
              <a:lnSpc>
                <a:spcPct val="100000"/>
              </a:lnSpc>
              <a:spcBef>
                <a:spcPts val="0"/>
              </a:spcBef>
              <a:spcAft>
                <a:spcPts val="0"/>
              </a:spcAft>
              <a:buSzPts val="1100"/>
              <a:buNone/>
              <a:defRPr sz="1100"/>
            </a:lvl3pPr>
            <a:lvl4pPr lvl="3" algn="l" rtl="0">
              <a:lnSpc>
                <a:spcPct val="100000"/>
              </a:lnSpc>
              <a:spcBef>
                <a:spcPts val="0"/>
              </a:spcBef>
              <a:spcAft>
                <a:spcPts val="0"/>
              </a:spcAft>
              <a:buSzPts val="1100"/>
              <a:buNone/>
              <a:defRPr sz="1100"/>
            </a:lvl4pPr>
            <a:lvl5pPr lvl="4" algn="l" rtl="0">
              <a:lnSpc>
                <a:spcPct val="100000"/>
              </a:lnSpc>
              <a:spcBef>
                <a:spcPts val="0"/>
              </a:spcBef>
              <a:spcAft>
                <a:spcPts val="0"/>
              </a:spcAft>
              <a:buSzPts val="1100"/>
              <a:buNone/>
              <a:defRPr sz="1100"/>
            </a:lvl5pPr>
            <a:lvl6pPr lvl="5" algn="l" rtl="0">
              <a:lnSpc>
                <a:spcPct val="100000"/>
              </a:lnSpc>
              <a:spcBef>
                <a:spcPts val="0"/>
              </a:spcBef>
              <a:spcAft>
                <a:spcPts val="0"/>
              </a:spcAft>
              <a:buSzPts val="1100"/>
              <a:buNone/>
              <a:defRPr sz="1100"/>
            </a:lvl6pPr>
            <a:lvl7pPr lvl="6" algn="l" rtl="0">
              <a:lnSpc>
                <a:spcPct val="100000"/>
              </a:lnSpc>
              <a:spcBef>
                <a:spcPts val="0"/>
              </a:spcBef>
              <a:spcAft>
                <a:spcPts val="0"/>
              </a:spcAft>
              <a:buSzPts val="1100"/>
              <a:buNone/>
              <a:defRPr sz="1100"/>
            </a:lvl7pPr>
            <a:lvl8pPr lvl="7" algn="l" rtl="0">
              <a:lnSpc>
                <a:spcPct val="100000"/>
              </a:lnSpc>
              <a:spcBef>
                <a:spcPts val="0"/>
              </a:spcBef>
              <a:spcAft>
                <a:spcPts val="0"/>
              </a:spcAft>
              <a:buSzPts val="1100"/>
              <a:buNone/>
              <a:defRPr sz="1100"/>
            </a:lvl8pPr>
            <a:lvl9pPr lvl="8" algn="l" rtl="0">
              <a:lnSpc>
                <a:spcPct val="100000"/>
              </a:lnSpc>
              <a:spcBef>
                <a:spcPts val="0"/>
              </a:spcBef>
              <a:spcAft>
                <a:spcPts val="0"/>
              </a:spcAft>
              <a:buSzPts val="1100"/>
              <a:buNone/>
              <a:defRPr sz="1100"/>
            </a:lvl9pPr>
          </a:lstStyle>
          <a:p>
            <a:endParaRPr dirty="0"/>
          </a:p>
        </p:txBody>
      </p:sp>
      <p:sp>
        <p:nvSpPr>
          <p:cNvPr id="54" name="Google Shape;54;g268c18e0c50_0_86"/>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sz="1100"/>
            </a:lvl1pPr>
            <a:lvl2pPr lvl="1" algn="l" rtl="0">
              <a:lnSpc>
                <a:spcPct val="100000"/>
              </a:lnSpc>
              <a:spcBef>
                <a:spcPts val="0"/>
              </a:spcBef>
              <a:spcAft>
                <a:spcPts val="0"/>
              </a:spcAft>
              <a:buSzPts val="1100"/>
              <a:buNone/>
              <a:defRPr sz="1100"/>
            </a:lvl2pPr>
            <a:lvl3pPr lvl="2" algn="l" rtl="0">
              <a:lnSpc>
                <a:spcPct val="100000"/>
              </a:lnSpc>
              <a:spcBef>
                <a:spcPts val="0"/>
              </a:spcBef>
              <a:spcAft>
                <a:spcPts val="0"/>
              </a:spcAft>
              <a:buSzPts val="1100"/>
              <a:buNone/>
              <a:defRPr sz="1100"/>
            </a:lvl3pPr>
            <a:lvl4pPr lvl="3" algn="l" rtl="0">
              <a:lnSpc>
                <a:spcPct val="100000"/>
              </a:lnSpc>
              <a:spcBef>
                <a:spcPts val="0"/>
              </a:spcBef>
              <a:spcAft>
                <a:spcPts val="0"/>
              </a:spcAft>
              <a:buSzPts val="1100"/>
              <a:buNone/>
              <a:defRPr sz="1100"/>
            </a:lvl4pPr>
            <a:lvl5pPr lvl="4" algn="l" rtl="0">
              <a:lnSpc>
                <a:spcPct val="100000"/>
              </a:lnSpc>
              <a:spcBef>
                <a:spcPts val="0"/>
              </a:spcBef>
              <a:spcAft>
                <a:spcPts val="0"/>
              </a:spcAft>
              <a:buSzPts val="1100"/>
              <a:buNone/>
              <a:defRPr sz="1100"/>
            </a:lvl5pPr>
            <a:lvl6pPr lvl="5" algn="l" rtl="0">
              <a:lnSpc>
                <a:spcPct val="100000"/>
              </a:lnSpc>
              <a:spcBef>
                <a:spcPts val="0"/>
              </a:spcBef>
              <a:spcAft>
                <a:spcPts val="0"/>
              </a:spcAft>
              <a:buSzPts val="1100"/>
              <a:buNone/>
              <a:defRPr sz="1100"/>
            </a:lvl6pPr>
            <a:lvl7pPr lvl="6" algn="l" rtl="0">
              <a:lnSpc>
                <a:spcPct val="100000"/>
              </a:lnSpc>
              <a:spcBef>
                <a:spcPts val="0"/>
              </a:spcBef>
              <a:spcAft>
                <a:spcPts val="0"/>
              </a:spcAft>
              <a:buSzPts val="1100"/>
              <a:buNone/>
              <a:defRPr sz="1100"/>
            </a:lvl7pPr>
            <a:lvl8pPr lvl="7" algn="l" rtl="0">
              <a:lnSpc>
                <a:spcPct val="100000"/>
              </a:lnSpc>
              <a:spcBef>
                <a:spcPts val="0"/>
              </a:spcBef>
              <a:spcAft>
                <a:spcPts val="0"/>
              </a:spcAft>
              <a:buSzPts val="1100"/>
              <a:buNone/>
              <a:defRPr sz="1100"/>
            </a:lvl8pPr>
            <a:lvl9pPr lvl="8" algn="l" rtl="0">
              <a:lnSpc>
                <a:spcPct val="100000"/>
              </a:lnSpc>
              <a:spcBef>
                <a:spcPts val="0"/>
              </a:spcBef>
              <a:spcAft>
                <a:spcPts val="0"/>
              </a:spcAft>
              <a:buSzPts val="1100"/>
              <a:buNone/>
              <a:defRPr sz="1100"/>
            </a:lvl9pPr>
          </a:lstStyle>
          <a:p>
            <a:endParaRPr dirty="0"/>
          </a:p>
        </p:txBody>
      </p:sp>
      <p:sp>
        <p:nvSpPr>
          <p:cNvPr id="55" name="Google Shape;55;g268c18e0c50_0_86"/>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9"/>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10"/>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10"/>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1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2"/>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12"/>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3"/>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4"/>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7" name="Google Shape;37;p14"/>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4"/>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4"/>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5"/>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www.youtube.com/watch?v=yZpEvX20gm4&amp;t=5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9"/>
        <p:cNvGrpSpPr/>
        <p:nvPr/>
      </p:nvGrpSpPr>
      <p:grpSpPr>
        <a:xfrm>
          <a:off x="0" y="0"/>
          <a:ext cx="0" cy="0"/>
          <a:chOff x="0" y="0"/>
          <a:chExt cx="0" cy="0"/>
        </a:xfrm>
      </p:grpSpPr>
      <p:pic>
        <p:nvPicPr>
          <p:cNvPr id="60" name="Google Shape;60;p1"/>
          <p:cNvPicPr preferRelativeResize="0"/>
          <p:nvPr/>
        </p:nvPicPr>
        <p:blipFill rotWithShape="1">
          <a:blip r:embed="rId3">
            <a:alphaModFix amt="37000"/>
          </a:blip>
          <a:srcRect t="4924" b="-5447"/>
          <a:stretch/>
        </p:blipFill>
        <p:spPr>
          <a:xfrm>
            <a:off x="-46375" y="0"/>
            <a:ext cx="9190377" cy="5438551"/>
          </a:xfrm>
          <a:prstGeom prst="rect">
            <a:avLst/>
          </a:prstGeom>
          <a:noFill/>
          <a:ln>
            <a:noFill/>
          </a:ln>
        </p:spPr>
      </p:pic>
      <p:pic>
        <p:nvPicPr>
          <p:cNvPr id="61" name="Google Shape;61;p1"/>
          <p:cNvPicPr preferRelativeResize="0"/>
          <p:nvPr/>
        </p:nvPicPr>
        <p:blipFill rotWithShape="1">
          <a:blip r:embed="rId4">
            <a:alphaModFix/>
          </a:blip>
          <a:srcRect/>
          <a:stretch/>
        </p:blipFill>
        <p:spPr>
          <a:xfrm>
            <a:off x="747449" y="1078785"/>
            <a:ext cx="7649102" cy="1174650"/>
          </a:xfrm>
          <a:prstGeom prst="rect">
            <a:avLst/>
          </a:prstGeom>
          <a:noFill/>
          <a:ln>
            <a:noFill/>
          </a:ln>
        </p:spPr>
      </p:pic>
      <p:pic>
        <p:nvPicPr>
          <p:cNvPr id="62" name="Google Shape;62;p1"/>
          <p:cNvPicPr preferRelativeResize="0"/>
          <p:nvPr/>
        </p:nvPicPr>
        <p:blipFill rotWithShape="1">
          <a:blip r:embed="rId5">
            <a:alphaModFix/>
          </a:blip>
          <a:srcRect/>
          <a:stretch/>
        </p:blipFill>
        <p:spPr>
          <a:xfrm>
            <a:off x="160536" y="4663675"/>
            <a:ext cx="8822928" cy="402275"/>
          </a:xfrm>
          <a:prstGeom prst="rect">
            <a:avLst/>
          </a:prstGeom>
          <a:noFill/>
          <a:ln>
            <a:noFill/>
          </a:ln>
        </p:spPr>
      </p:pic>
      <p:pic>
        <p:nvPicPr>
          <p:cNvPr id="63" name="Google Shape;63;p1"/>
          <p:cNvPicPr preferRelativeResize="0"/>
          <p:nvPr/>
        </p:nvPicPr>
        <p:blipFill rotWithShape="1">
          <a:blip r:embed="rId6">
            <a:alphaModFix/>
          </a:blip>
          <a:srcRect/>
          <a:stretch/>
        </p:blipFill>
        <p:spPr>
          <a:xfrm>
            <a:off x="484463" y="2670200"/>
            <a:ext cx="8175075" cy="813975"/>
          </a:xfrm>
          <a:prstGeom prst="rect">
            <a:avLst/>
          </a:prstGeom>
          <a:noFill/>
          <a:ln>
            <a:noFill/>
          </a:ln>
        </p:spPr>
      </p:pic>
      <p:sp>
        <p:nvSpPr>
          <p:cNvPr id="64" name="Google Shape;64;p1"/>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dirty="0">
                <a:solidFill>
                  <a:schemeClr val="bg1"/>
                </a:solidFill>
                <a:latin typeface="Open Sans"/>
                <a:ea typeface="Open Sans"/>
                <a:cs typeface="Open Sans"/>
                <a:sym typeface="Open Sans"/>
              </a:rPr>
              <a:t>Protective Fashion!: Beach Edition</a:t>
            </a:r>
            <a:endParaRPr sz="1600" b="1" i="0" u="none" strike="noStrike" cap="none" dirty="0">
              <a:solidFill>
                <a:schemeClr val="bg1"/>
              </a:solidFill>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2"/>
          <p:cNvSpPr txBox="1">
            <a:spLocks noGrp="1"/>
          </p:cNvSpPr>
          <p:nvPr>
            <p:ph type="title"/>
          </p:nvPr>
        </p:nvSpPr>
        <p:spPr>
          <a:xfrm>
            <a:off x="311700" y="282761"/>
            <a:ext cx="6089100" cy="1605464"/>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Phenomenon</a:t>
            </a:r>
            <a:endParaRPr sz="2400" b="1" dirty="0">
              <a:solidFill>
                <a:srgbClr val="6091BA"/>
              </a:solidFill>
              <a:latin typeface="Open Sans"/>
              <a:ea typeface="Open Sans"/>
              <a:cs typeface="Open Sans"/>
              <a:sym typeface="Open Sans"/>
            </a:endParaRPr>
          </a:p>
          <a:p>
            <a:pPr>
              <a:lnSpc>
                <a:spcPct val="115000"/>
              </a:lnSpc>
            </a:pPr>
            <a:r>
              <a:rPr lang="en-US" sz="2400" dirty="0">
                <a:solidFill>
                  <a:schemeClr val="bg2"/>
                </a:solidFill>
                <a:latin typeface="Open Sans"/>
                <a:ea typeface="Open Sans"/>
                <a:cs typeface="Open Sans"/>
                <a:sym typeface="Open Sans"/>
              </a:rPr>
              <a:t>What fabric provides the best (and coolest) ultraviolet (UV) radiation protection from the sun?</a:t>
            </a:r>
            <a:endParaRPr sz="2400" dirty="0">
              <a:solidFill>
                <a:schemeClr val="bg2"/>
              </a:solidFill>
              <a:latin typeface="Open Sans"/>
              <a:ea typeface="Open Sans"/>
              <a:cs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p:txBody>
      </p:sp>
      <p:pic>
        <p:nvPicPr>
          <p:cNvPr id="70" name="Google Shape;70;p2"/>
          <p:cNvPicPr preferRelativeResize="0"/>
          <p:nvPr/>
        </p:nvPicPr>
        <p:blipFill rotWithShape="1">
          <a:blip r:embed="rId3">
            <a:alphaModFix/>
          </a:blip>
          <a:srcRect/>
          <a:stretch/>
        </p:blipFill>
        <p:spPr>
          <a:xfrm>
            <a:off x="152402" y="4651025"/>
            <a:ext cx="8839196" cy="403010"/>
          </a:xfrm>
          <a:prstGeom prst="rect">
            <a:avLst/>
          </a:prstGeom>
          <a:noFill/>
          <a:ln>
            <a:noFill/>
          </a:ln>
        </p:spPr>
      </p:pic>
      <p:sp>
        <p:nvSpPr>
          <p:cNvPr id="72" name="Google Shape;72;p2"/>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dirty="0">
                <a:solidFill>
                  <a:srgbClr val="FFFFFF"/>
                </a:solidFill>
                <a:latin typeface="Open Sans"/>
                <a:ea typeface="Open Sans"/>
                <a:cs typeface="Open Sans"/>
                <a:sym typeface="Open Sans"/>
              </a:rPr>
              <a:t>Photos should be a </a:t>
            </a:r>
            <a:endParaRPr sz="1400" b="1" i="0" u="none" strike="noStrike" cap="none" dirty="0">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dirty="0">
                <a:solidFill>
                  <a:srgbClr val="FFFFFF"/>
                </a:solidFill>
                <a:latin typeface="Open Sans"/>
                <a:ea typeface="Open Sans"/>
                <a:cs typeface="Open Sans"/>
                <a:sym typeface="Open Sans"/>
              </a:rPr>
              <a:t>square like this.</a:t>
            </a:r>
            <a:endParaRPr sz="1400" b="1" i="0" u="none" strike="noStrike" cap="none" dirty="0">
              <a:solidFill>
                <a:srgbClr val="FFFFFF"/>
              </a:solidFill>
              <a:latin typeface="Open Sans"/>
              <a:ea typeface="Open Sans"/>
              <a:cs typeface="Open Sans"/>
              <a:sym typeface="Open Sans"/>
            </a:endParaRPr>
          </a:p>
        </p:txBody>
      </p:sp>
      <p:pic>
        <p:nvPicPr>
          <p:cNvPr id="76" name="Google Shape;76;p2" descr="Premium Vector | Uv radiation, solar ultraviolet protection concept.  characters with shields reflect danger sunlight beams"/>
          <p:cNvPicPr preferRelativeResize="0"/>
          <p:nvPr/>
        </p:nvPicPr>
        <p:blipFill rotWithShape="1">
          <a:blip r:embed="rId4">
            <a:alphaModFix/>
          </a:blip>
          <a:srcRect/>
          <a:stretch/>
        </p:blipFill>
        <p:spPr>
          <a:xfrm>
            <a:off x="6143745" y="871733"/>
            <a:ext cx="2791500" cy="2791500"/>
          </a:xfrm>
          <a:prstGeom prst="rect">
            <a:avLst/>
          </a:prstGeom>
          <a:noFill/>
          <a:ln>
            <a:noFill/>
          </a:ln>
        </p:spPr>
      </p:pic>
      <p:sp>
        <p:nvSpPr>
          <p:cNvPr id="3" name="TextBox 2">
            <a:extLst>
              <a:ext uri="{FF2B5EF4-FFF2-40B4-BE49-F238E27FC236}">
                <a16:creationId xmlns:a16="http://schemas.microsoft.com/office/drawing/2014/main" id="{72FF247E-02B7-EC6F-A260-E0695C8A1BD8}"/>
              </a:ext>
            </a:extLst>
          </p:cNvPr>
          <p:cNvSpPr txBox="1"/>
          <p:nvPr/>
        </p:nvSpPr>
        <p:spPr>
          <a:xfrm>
            <a:off x="357282" y="2408357"/>
            <a:ext cx="5316842" cy="677108"/>
          </a:xfrm>
          <a:prstGeom prst="rect">
            <a:avLst/>
          </a:prstGeom>
          <a:noFill/>
        </p:spPr>
        <p:txBody>
          <a:bodyPr wrap="square">
            <a:spAutoFit/>
          </a:bodyPr>
          <a:lstStyle/>
          <a:p>
            <a:r>
              <a:rPr lang="en-US" sz="2400" b="1" dirty="0">
                <a:solidFill>
                  <a:srgbClr val="6091BA"/>
                </a:solidFill>
                <a:latin typeface="Open Sans"/>
                <a:ea typeface="Open Sans"/>
                <a:cs typeface="Open Sans"/>
              </a:rPr>
              <a:t>Learning Objectives</a:t>
            </a:r>
            <a:br>
              <a:rPr lang="en-US" dirty="0"/>
            </a:br>
            <a:endParaRPr lang="en-US" dirty="0"/>
          </a:p>
        </p:txBody>
      </p:sp>
      <p:sp>
        <p:nvSpPr>
          <p:cNvPr id="5" name="TextBox 4">
            <a:extLst>
              <a:ext uri="{FF2B5EF4-FFF2-40B4-BE49-F238E27FC236}">
                <a16:creationId xmlns:a16="http://schemas.microsoft.com/office/drawing/2014/main" id="{BD12C85B-169D-480E-9BCD-6567475A80AF}"/>
              </a:ext>
            </a:extLst>
          </p:cNvPr>
          <p:cNvSpPr txBox="1"/>
          <p:nvPr/>
        </p:nvSpPr>
        <p:spPr>
          <a:xfrm>
            <a:off x="357281" y="2876017"/>
            <a:ext cx="6885251" cy="1077218"/>
          </a:xfrm>
          <a:prstGeom prst="rect">
            <a:avLst/>
          </a:prstGeom>
          <a:noFill/>
        </p:spPr>
        <p:txBody>
          <a:bodyPr wrap="square">
            <a:spAutoFit/>
          </a:bodyPr>
          <a:lstStyle/>
          <a:p>
            <a:pPr marL="342900" indent="-342900">
              <a:buFont typeface="+mj-lt"/>
              <a:buAutoNum type="arabicPeriod"/>
            </a:pPr>
            <a:r>
              <a:rPr lang="en-US" sz="1600" dirty="0"/>
              <a:t>Describe what UV radiation is.</a:t>
            </a:r>
          </a:p>
          <a:p>
            <a:pPr marL="342900" indent="-342900">
              <a:buFont typeface="+mj-lt"/>
              <a:buAutoNum type="arabicPeriod"/>
            </a:pPr>
            <a:r>
              <a:rPr lang="en-US" sz="1600" dirty="0"/>
              <a:t>Understand the impacts of UV radiation on the human skin.</a:t>
            </a:r>
          </a:p>
          <a:p>
            <a:pPr marL="342900" indent="-342900">
              <a:buFont typeface="+mj-lt"/>
              <a:buAutoNum type="arabicPeriod"/>
            </a:pPr>
            <a:r>
              <a:rPr lang="en-US" sz="1600" dirty="0"/>
              <a:t>Observe differences in skin reactivity to different fabrics.</a:t>
            </a:r>
          </a:p>
          <a:p>
            <a:pPr marL="342900" indent="-342900">
              <a:buFont typeface="+mj-lt"/>
              <a:buAutoNum type="arabicPeriod"/>
            </a:pPr>
            <a:r>
              <a:rPr lang="en-US" sz="1600" dirty="0"/>
              <a:t>Design clothing that protects human skin from UV radiation.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pic>
        <p:nvPicPr>
          <p:cNvPr id="86" name="Google Shape;86;p3" descr="UV Radiation and Skin Cancer – Mission to Mars"/>
          <p:cNvPicPr preferRelativeResize="0"/>
          <p:nvPr/>
        </p:nvPicPr>
        <p:blipFill rotWithShape="1">
          <a:blip r:embed="rId3">
            <a:alphaModFix/>
          </a:blip>
          <a:srcRect/>
          <a:stretch/>
        </p:blipFill>
        <p:spPr>
          <a:xfrm>
            <a:off x="4820281" y="482238"/>
            <a:ext cx="4171317" cy="3773449"/>
          </a:xfrm>
          <a:prstGeom prst="rect">
            <a:avLst/>
          </a:prstGeom>
          <a:noFill/>
          <a:ln>
            <a:noFill/>
          </a:ln>
        </p:spPr>
      </p:pic>
      <p:sp>
        <p:nvSpPr>
          <p:cNvPr id="81" name="Google Shape;81;p3"/>
          <p:cNvSpPr txBox="1">
            <a:spLocks noGrp="1"/>
          </p:cNvSpPr>
          <p:nvPr>
            <p:ph type="title"/>
          </p:nvPr>
        </p:nvSpPr>
        <p:spPr>
          <a:xfrm>
            <a:off x="152402" y="306973"/>
            <a:ext cx="49323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Lesson Launch &amp; Discussion </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1400" dirty="0">
                <a:solidFill>
                  <a:srgbClr val="000000"/>
                </a:solidFill>
                <a:latin typeface="Open Sans"/>
                <a:ea typeface="Open Sans"/>
                <a:cs typeface="Open Sans"/>
                <a:sym typeface="Open Sans"/>
              </a:rPr>
            </a:br>
            <a:r>
              <a:rPr lang="en-US" sz="1400" dirty="0">
                <a:solidFill>
                  <a:srgbClr val="000000"/>
                </a:solidFill>
                <a:latin typeface="Open Sans"/>
                <a:ea typeface="Open Sans"/>
                <a:cs typeface="Open Sans"/>
                <a:sym typeface="Open Sans"/>
              </a:rPr>
              <a:t>Let’s watch the video “</a:t>
            </a:r>
            <a:r>
              <a:rPr lang="en-US" sz="1400" dirty="0">
                <a:solidFill>
                  <a:srgbClr val="000000"/>
                </a:solidFill>
                <a:latin typeface="Open Sans"/>
                <a:ea typeface="Open Sans"/>
                <a:cs typeface="Open Sans"/>
                <a:sym typeface="Open Sans"/>
                <a:hlinkClick r:id="rId4"/>
              </a:rPr>
              <a:t>Sun and Skin</a:t>
            </a:r>
            <a:r>
              <a:rPr lang="en-US" sz="1400" dirty="0">
                <a:solidFill>
                  <a:srgbClr val="000000"/>
                </a:solidFill>
                <a:latin typeface="Open Sans"/>
                <a:ea typeface="Open Sans"/>
                <a:cs typeface="Open Sans"/>
                <a:sym typeface="Open Sans"/>
              </a:rPr>
              <a:t>,” and then answer the following question on your sticky note:</a:t>
            </a:r>
            <a:br>
              <a:rPr lang="en-US" sz="1400" dirty="0">
                <a:solidFill>
                  <a:srgbClr val="000000"/>
                </a:solidFill>
                <a:latin typeface="Open Sans"/>
                <a:ea typeface="Open Sans"/>
                <a:cs typeface="Open Sans"/>
                <a:sym typeface="Open Sans"/>
              </a:rPr>
            </a:br>
            <a:br>
              <a:rPr lang="en-US" sz="1400" dirty="0">
                <a:solidFill>
                  <a:srgbClr val="000000"/>
                </a:solidFill>
                <a:latin typeface="Open Sans"/>
                <a:ea typeface="Open Sans"/>
                <a:cs typeface="Open Sans"/>
                <a:sym typeface="Open Sans"/>
              </a:rPr>
            </a:br>
            <a:r>
              <a:rPr lang="en-US" sz="1400" dirty="0">
                <a:solidFill>
                  <a:srgbClr val="000000"/>
                </a:solidFill>
                <a:latin typeface="Open Sans"/>
                <a:ea typeface="Open Sans"/>
                <a:cs typeface="Open Sans"/>
                <a:sym typeface="Open Sans"/>
              </a:rPr>
              <a:t>Besides wearing sunscreen, how can people take preventive measures against skin cancer at the beach?</a:t>
            </a:r>
            <a:br>
              <a:rPr lang="en-US" sz="1400" dirty="0">
                <a:solidFill>
                  <a:srgbClr val="000000"/>
                </a:solidFill>
                <a:latin typeface="Open Sans"/>
                <a:ea typeface="Open Sans"/>
                <a:cs typeface="Open Sans"/>
                <a:sym typeface="Open Sans"/>
              </a:rPr>
            </a:br>
            <a:br>
              <a:rPr lang="en-US" sz="1400" dirty="0">
                <a:solidFill>
                  <a:srgbClr val="000000"/>
                </a:solidFill>
                <a:latin typeface="Open Sans"/>
                <a:ea typeface="Open Sans"/>
                <a:cs typeface="Open Sans"/>
                <a:sym typeface="Open Sans"/>
              </a:rPr>
            </a:br>
            <a:endParaRPr sz="1400" b="1" dirty="0">
              <a:solidFill>
                <a:srgbClr val="000000"/>
              </a:solidFill>
              <a:latin typeface="Open Sans"/>
              <a:ea typeface="Open Sans"/>
              <a:cs typeface="Open Sans"/>
              <a:sym typeface="Open Sans"/>
            </a:endParaRPr>
          </a:p>
          <a:p>
            <a:pPr marL="0" lvl="0" indent="0" algn="ctr" rtl="0">
              <a:lnSpc>
                <a:spcPct val="115000"/>
              </a:lnSpc>
              <a:spcBef>
                <a:spcPts val="0"/>
              </a:spcBef>
              <a:spcAft>
                <a:spcPts val="0"/>
              </a:spcAft>
              <a:buClr>
                <a:schemeClr val="dk1"/>
              </a:buClr>
              <a:buSzPts val="2800"/>
              <a:buFont typeface="Arial"/>
              <a:buNone/>
            </a:pPr>
            <a:r>
              <a:rPr lang="en-US" sz="1900" b="1" dirty="0">
                <a:solidFill>
                  <a:srgbClr val="6091BA"/>
                </a:solidFill>
                <a:latin typeface="Open Sans"/>
                <a:ea typeface="Open Sans"/>
                <a:cs typeface="Open Sans"/>
                <a:sym typeface="Open Sans"/>
              </a:rPr>
              <a:t>Paste your sticky note on the  whiteboard.</a:t>
            </a:r>
            <a:endParaRPr sz="900" dirty="0">
              <a:solidFill>
                <a:srgbClr val="000000"/>
              </a:solidFill>
              <a:latin typeface="Open Sans"/>
              <a:ea typeface="Open Sans"/>
              <a:cs typeface="Open Sans"/>
              <a:sym typeface="Open Sans"/>
            </a:endParaRPr>
          </a:p>
        </p:txBody>
      </p:sp>
      <p:pic>
        <p:nvPicPr>
          <p:cNvPr id="82" name="Google Shape;82;p3"/>
          <p:cNvPicPr preferRelativeResize="0"/>
          <p:nvPr/>
        </p:nvPicPr>
        <p:blipFill rotWithShape="1">
          <a:blip r:embed="rId5">
            <a:alphaModFix/>
          </a:blip>
          <a:srcRect/>
          <a:stretch/>
        </p:blipFill>
        <p:spPr>
          <a:xfrm>
            <a:off x="152402" y="4651025"/>
            <a:ext cx="8839196" cy="403010"/>
          </a:xfrm>
          <a:prstGeom prst="rect">
            <a:avLst/>
          </a:prstGeom>
          <a:noFill/>
          <a:ln>
            <a:noFill/>
          </a:ln>
        </p:spPr>
      </p:pic>
      <p:sp>
        <p:nvSpPr>
          <p:cNvPr id="85" name="Google Shape;85;p3"/>
          <p:cNvSpPr txBox="1"/>
          <p:nvPr/>
        </p:nvSpPr>
        <p:spPr>
          <a:xfrm>
            <a:off x="5937855" y="4284373"/>
            <a:ext cx="2791500" cy="572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1100"/>
              <a:buFont typeface="Arial"/>
              <a:buNone/>
            </a:pPr>
            <a:r>
              <a:rPr lang="en-US" sz="1100" b="0" i="0" u="none" strike="noStrike" cap="none" dirty="0">
                <a:solidFill>
                  <a:schemeClr val="tx1"/>
                </a:solidFill>
                <a:latin typeface="Open Sans"/>
                <a:ea typeface="Open Sans"/>
                <a:cs typeface="Open Sans"/>
                <a:sym typeface="Open Sans"/>
              </a:rPr>
              <a:t>UV Radiation and Skin Cancer</a:t>
            </a:r>
            <a:endParaRPr sz="1100" b="0" i="0" u="none" strike="noStrike" cap="none" dirty="0">
              <a:solidFill>
                <a:schemeClr val="tx1"/>
              </a:solidFill>
              <a:latin typeface="Open Sans"/>
              <a:ea typeface="Open Sans"/>
              <a:cs typeface="Open Sans"/>
              <a:sym typeface="Open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4"/>
          <p:cNvSpPr txBox="1">
            <a:spLocks noGrp="1"/>
          </p:cNvSpPr>
          <p:nvPr>
            <p:ph type="title"/>
          </p:nvPr>
        </p:nvSpPr>
        <p:spPr>
          <a:xfrm>
            <a:off x="125650" y="167131"/>
            <a:ext cx="8915404" cy="4470600"/>
          </a:xfrm>
          <a:prstGeom prst="rect">
            <a:avLst/>
          </a:prstGeom>
          <a:solidFill>
            <a:srgbClr val="CFE2F3"/>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u="sng" dirty="0">
                <a:solidFill>
                  <a:srgbClr val="6091BA"/>
                </a:solidFill>
                <a:latin typeface="Open Sans"/>
                <a:ea typeface="Open Sans"/>
                <a:cs typeface="Open Sans"/>
                <a:sym typeface="Open Sans"/>
              </a:rPr>
              <a:t>Procedure</a:t>
            </a:r>
            <a:r>
              <a:rPr lang="en-US" sz="2400" b="1" dirty="0">
                <a:solidFill>
                  <a:srgbClr val="6091BA"/>
                </a:solidFill>
                <a:latin typeface="Open Sans"/>
                <a:ea typeface="Open Sans"/>
                <a:cs typeface="Open Sans"/>
                <a:sym typeface="Open Sans"/>
              </a:rPr>
              <a:t>: Design Sun-Safe Outfits!</a:t>
            </a:r>
            <a:endParaRPr sz="1400" dirty="0">
              <a:solidFill>
                <a:srgbClr val="000000"/>
              </a:solidFill>
              <a:latin typeface="Open Sans"/>
              <a:ea typeface="Open Sans"/>
              <a:cs typeface="Open Sans"/>
              <a:sym typeface="Open Sans"/>
            </a:endParaRPr>
          </a:p>
          <a:p>
            <a:pPr marL="0" lvl="0" indent="0" algn="l" rtl="0">
              <a:spcBef>
                <a:spcPts val="0"/>
              </a:spcBef>
              <a:spcAft>
                <a:spcPts val="0"/>
              </a:spcAft>
              <a:buClr>
                <a:schemeClr val="dk1"/>
              </a:buClr>
              <a:buSzPts val="2800"/>
              <a:buFont typeface="Arial"/>
              <a:buNone/>
            </a:pPr>
            <a:r>
              <a:rPr lang="en-US" sz="1300" u="sng" dirty="0">
                <a:latin typeface="Open Sans"/>
                <a:ea typeface="Open Sans"/>
                <a:cs typeface="Open Sans"/>
                <a:sym typeface="Open Sans"/>
              </a:rPr>
              <a:t>Question 1</a:t>
            </a:r>
            <a:r>
              <a:rPr lang="en-US" sz="1300" dirty="0">
                <a:latin typeface="Open Sans"/>
                <a:ea typeface="Open Sans"/>
                <a:cs typeface="Open Sans"/>
                <a:sym typeface="Open Sans"/>
              </a:rPr>
              <a:t>: How does UV light interact with skin without protective clothing?</a:t>
            </a:r>
            <a:endParaRPr sz="1300" dirty="0">
              <a:solidFill>
                <a:srgbClr val="000000"/>
              </a:solidFill>
              <a:latin typeface="Open Sans"/>
              <a:ea typeface="Open Sans"/>
              <a:cs typeface="Open Sans"/>
              <a:sym typeface="Open Sans"/>
            </a:endParaRPr>
          </a:p>
          <a:p>
            <a:pPr marL="0" lvl="0" indent="0" algn="l" rtl="0">
              <a:lnSpc>
                <a:spcPct val="100000"/>
              </a:lnSpc>
              <a:spcBef>
                <a:spcPts val="0"/>
              </a:spcBef>
              <a:spcAft>
                <a:spcPts val="0"/>
              </a:spcAft>
              <a:buSzPts val="2800"/>
              <a:buNone/>
            </a:pPr>
            <a:r>
              <a:rPr lang="en-US" sz="1300" b="1" dirty="0">
                <a:solidFill>
                  <a:srgbClr val="000000"/>
                </a:solidFill>
                <a:latin typeface="Open Sans"/>
                <a:ea typeface="Open Sans"/>
                <a:cs typeface="Open Sans"/>
                <a:sym typeface="Open Sans"/>
              </a:rPr>
              <a:t>Experiment 1</a:t>
            </a:r>
            <a:r>
              <a:rPr lang="en-US" sz="1300" dirty="0">
                <a:solidFill>
                  <a:srgbClr val="000000"/>
                </a:solidFill>
                <a:latin typeface="Open Sans"/>
                <a:ea typeface="Open Sans"/>
                <a:cs typeface="Open Sans"/>
                <a:sym typeface="Open Sans"/>
              </a:rPr>
              <a:t>: </a:t>
            </a:r>
            <a:r>
              <a:rPr lang="en-US" sz="1300" u="sng" dirty="0">
                <a:solidFill>
                  <a:srgbClr val="000000"/>
                </a:solidFill>
                <a:latin typeface="Open Sans"/>
                <a:ea typeface="Open Sans"/>
                <a:cs typeface="Open Sans"/>
                <a:sym typeface="Open Sans"/>
              </a:rPr>
              <a:t>Control Group</a:t>
            </a:r>
            <a:br>
              <a:rPr lang="en-US" sz="1300" dirty="0">
                <a:solidFill>
                  <a:srgbClr val="000000"/>
                </a:solidFill>
                <a:latin typeface="Open Sans"/>
                <a:ea typeface="Open Sans"/>
                <a:cs typeface="Open Sans"/>
                <a:sym typeface="Open Sans"/>
              </a:rPr>
            </a:br>
            <a:endParaRPr sz="1300" dirty="0">
              <a:solidFill>
                <a:srgbClr val="000000"/>
              </a:solidFill>
              <a:latin typeface="Open Sans"/>
              <a:ea typeface="Open Sans"/>
              <a:cs typeface="Open Sans"/>
              <a:sym typeface="Open Sans"/>
            </a:endParaRPr>
          </a:p>
          <a:p>
            <a:pPr marL="0" lvl="0" indent="0" algn="l" rtl="0">
              <a:lnSpc>
                <a:spcPct val="100000"/>
              </a:lnSpc>
              <a:spcBef>
                <a:spcPts val="0"/>
              </a:spcBef>
              <a:spcAft>
                <a:spcPts val="0"/>
              </a:spcAft>
              <a:buSzPts val="2800"/>
              <a:buNone/>
            </a:pPr>
            <a:r>
              <a:rPr lang="en-US" sz="1300" u="sng" dirty="0">
                <a:solidFill>
                  <a:srgbClr val="000000"/>
                </a:solidFill>
                <a:latin typeface="Open Sans"/>
                <a:ea typeface="Open Sans"/>
                <a:cs typeface="Open Sans"/>
                <a:sym typeface="Open Sans"/>
              </a:rPr>
              <a:t>Question 2</a:t>
            </a:r>
            <a:r>
              <a:rPr lang="en-US" sz="1300" dirty="0">
                <a:solidFill>
                  <a:srgbClr val="000000"/>
                </a:solidFill>
                <a:latin typeface="Open Sans"/>
                <a:ea typeface="Open Sans"/>
                <a:cs typeface="Open Sans"/>
                <a:sym typeface="Open Sans"/>
              </a:rPr>
              <a:t>: </a:t>
            </a:r>
            <a:r>
              <a:rPr lang="en-US" sz="1300" dirty="0">
                <a:latin typeface="Open Sans"/>
                <a:ea typeface="Open Sans"/>
                <a:cs typeface="Open Sans"/>
                <a:sym typeface="Open Sans"/>
              </a:rPr>
              <a:t>Does the amount of sun protection change with different clothing fabrics?</a:t>
            </a:r>
            <a:br>
              <a:rPr lang="en-US" sz="1300" dirty="0">
                <a:solidFill>
                  <a:srgbClr val="000000"/>
                </a:solidFill>
                <a:latin typeface="Open Sans"/>
                <a:ea typeface="Open Sans"/>
                <a:cs typeface="Open Sans"/>
                <a:sym typeface="Open Sans"/>
              </a:rPr>
            </a:br>
            <a:r>
              <a:rPr lang="en-US" sz="1300" b="1" dirty="0">
                <a:solidFill>
                  <a:srgbClr val="000000"/>
                </a:solidFill>
                <a:latin typeface="Open Sans"/>
                <a:ea typeface="Open Sans"/>
                <a:cs typeface="Open Sans"/>
                <a:sym typeface="Open Sans"/>
              </a:rPr>
              <a:t>Experiment 2</a:t>
            </a:r>
            <a:r>
              <a:rPr lang="en-US" sz="1300" dirty="0">
                <a:solidFill>
                  <a:srgbClr val="000000"/>
                </a:solidFill>
                <a:latin typeface="Open Sans"/>
                <a:ea typeface="Open Sans"/>
                <a:cs typeface="Open Sans"/>
                <a:sym typeface="Open Sans"/>
              </a:rPr>
              <a:t>: </a:t>
            </a:r>
            <a:r>
              <a:rPr lang="en-US" sz="1300" u="sng" dirty="0">
                <a:solidFill>
                  <a:srgbClr val="000000"/>
                </a:solidFill>
                <a:latin typeface="Open Sans"/>
                <a:ea typeface="Open Sans"/>
                <a:cs typeface="Open Sans"/>
                <a:sym typeface="Open Sans"/>
              </a:rPr>
              <a:t>Unbleached cotton fabric</a:t>
            </a:r>
            <a:br>
              <a:rPr lang="en-US" sz="1300" dirty="0">
                <a:solidFill>
                  <a:srgbClr val="000000"/>
                </a:solidFill>
                <a:latin typeface="Open Sans"/>
                <a:ea typeface="Open Sans"/>
                <a:cs typeface="Open Sans"/>
                <a:sym typeface="Open Sans"/>
              </a:rPr>
            </a:br>
            <a:r>
              <a:rPr lang="en-US" sz="1300" b="1" dirty="0">
                <a:solidFill>
                  <a:srgbClr val="000000"/>
                </a:solidFill>
                <a:latin typeface="Open Sans"/>
                <a:ea typeface="Open Sans"/>
                <a:cs typeface="Open Sans"/>
                <a:sym typeface="Open Sans"/>
              </a:rPr>
              <a:t>Experiment 3</a:t>
            </a:r>
            <a:r>
              <a:rPr lang="en-US" sz="1300" dirty="0">
                <a:solidFill>
                  <a:srgbClr val="000000"/>
                </a:solidFill>
                <a:latin typeface="Open Sans"/>
                <a:ea typeface="Open Sans"/>
                <a:cs typeface="Open Sans"/>
                <a:sym typeface="Open Sans"/>
              </a:rPr>
              <a:t>: </a:t>
            </a:r>
            <a:r>
              <a:rPr lang="en-US" sz="1300" u="sng" dirty="0">
                <a:solidFill>
                  <a:srgbClr val="000000"/>
                </a:solidFill>
                <a:latin typeface="Open Sans"/>
                <a:ea typeface="Open Sans"/>
                <a:cs typeface="Open Sans"/>
                <a:sym typeface="Open Sans"/>
              </a:rPr>
              <a:t>White satin/silk fabric</a:t>
            </a:r>
            <a:br>
              <a:rPr lang="en-US" sz="1300" dirty="0">
                <a:solidFill>
                  <a:srgbClr val="000000"/>
                </a:solidFill>
                <a:latin typeface="Open Sans"/>
                <a:ea typeface="Open Sans"/>
                <a:cs typeface="Open Sans"/>
                <a:sym typeface="Open Sans"/>
              </a:rPr>
            </a:br>
            <a:r>
              <a:rPr lang="en-US" sz="1300" b="1" dirty="0">
                <a:solidFill>
                  <a:srgbClr val="000000"/>
                </a:solidFill>
                <a:latin typeface="Open Sans"/>
                <a:ea typeface="Open Sans"/>
                <a:cs typeface="Open Sans"/>
                <a:sym typeface="Open Sans"/>
              </a:rPr>
              <a:t>Experiment 4:</a:t>
            </a:r>
            <a:r>
              <a:rPr lang="en-US" sz="1300" dirty="0">
                <a:solidFill>
                  <a:srgbClr val="000000"/>
                </a:solidFill>
                <a:latin typeface="Open Sans"/>
                <a:ea typeface="Open Sans"/>
                <a:cs typeface="Open Sans"/>
                <a:sym typeface="Open Sans"/>
              </a:rPr>
              <a:t> </a:t>
            </a:r>
            <a:r>
              <a:rPr lang="en-US" sz="1300" u="sng" dirty="0">
                <a:solidFill>
                  <a:srgbClr val="000000"/>
                </a:solidFill>
                <a:latin typeface="Open Sans"/>
                <a:ea typeface="Open Sans"/>
                <a:cs typeface="Open Sans"/>
                <a:sym typeface="Open Sans"/>
              </a:rPr>
              <a:t>Denim fabric</a:t>
            </a:r>
            <a:endParaRPr sz="1300" dirty="0">
              <a:solidFill>
                <a:srgbClr val="000000"/>
              </a:solidFill>
              <a:latin typeface="Open Sans"/>
              <a:ea typeface="Open Sans"/>
              <a:cs typeface="Open Sans"/>
              <a:sym typeface="Open Sans"/>
            </a:endParaRPr>
          </a:p>
          <a:p>
            <a:pPr marL="0" lvl="0" indent="0" algn="l" rtl="0">
              <a:lnSpc>
                <a:spcPct val="100000"/>
              </a:lnSpc>
              <a:spcBef>
                <a:spcPts val="0"/>
              </a:spcBef>
              <a:spcAft>
                <a:spcPts val="0"/>
              </a:spcAft>
              <a:buSzPts val="2800"/>
              <a:buNone/>
            </a:pPr>
            <a:r>
              <a:rPr lang="en-US" sz="1300" b="1" dirty="0">
                <a:solidFill>
                  <a:srgbClr val="000000"/>
                </a:solidFill>
                <a:latin typeface="Open Sans"/>
                <a:ea typeface="Open Sans"/>
                <a:cs typeface="Open Sans"/>
                <a:sym typeface="Open Sans"/>
              </a:rPr>
              <a:t>Experiment 5</a:t>
            </a:r>
            <a:r>
              <a:rPr lang="en-US" sz="1300" dirty="0">
                <a:solidFill>
                  <a:srgbClr val="000000"/>
                </a:solidFill>
                <a:latin typeface="Open Sans"/>
                <a:ea typeface="Open Sans"/>
                <a:cs typeface="Open Sans"/>
                <a:sym typeface="Open Sans"/>
              </a:rPr>
              <a:t>: </a:t>
            </a:r>
            <a:r>
              <a:rPr lang="en-US" sz="1300" u="sng" dirty="0">
                <a:solidFill>
                  <a:srgbClr val="000000"/>
                </a:solidFill>
                <a:latin typeface="Open Sans"/>
                <a:ea typeface="Open Sans"/>
                <a:cs typeface="Open Sans"/>
                <a:sym typeface="Open Sans"/>
              </a:rPr>
              <a:t>Corduroy fabric</a:t>
            </a:r>
            <a:endParaRPr sz="1300" dirty="0">
              <a:solidFill>
                <a:srgbClr val="000000"/>
              </a:solidFill>
              <a:latin typeface="Open Sans"/>
              <a:ea typeface="Open Sans"/>
              <a:cs typeface="Open Sans"/>
              <a:sym typeface="Open Sans"/>
            </a:endParaRPr>
          </a:p>
        </p:txBody>
      </p:sp>
      <p:pic>
        <p:nvPicPr>
          <p:cNvPr id="92" name="Google Shape;92;p4"/>
          <p:cNvPicPr preferRelativeResize="0"/>
          <p:nvPr/>
        </p:nvPicPr>
        <p:blipFill rotWithShape="1">
          <a:blip r:embed="rId3">
            <a:alphaModFix/>
          </a:blip>
          <a:srcRect/>
          <a:stretch/>
        </p:blipFill>
        <p:spPr>
          <a:xfrm>
            <a:off x="152402" y="4651025"/>
            <a:ext cx="8839196" cy="403010"/>
          </a:xfrm>
          <a:prstGeom prst="rect">
            <a:avLst/>
          </a:prstGeom>
          <a:noFill/>
          <a:ln>
            <a:noFill/>
          </a:ln>
        </p:spPr>
      </p:pic>
      <p:pic>
        <p:nvPicPr>
          <p:cNvPr id="93" name="Google Shape;93;p4" descr="Sun Protective Clothing - The Skin Cancer Foundation"/>
          <p:cNvPicPr preferRelativeResize="0"/>
          <p:nvPr/>
        </p:nvPicPr>
        <p:blipFill rotWithShape="1">
          <a:blip r:embed="rId4">
            <a:alphaModFix/>
          </a:blip>
          <a:srcRect/>
          <a:stretch/>
        </p:blipFill>
        <p:spPr>
          <a:xfrm>
            <a:off x="7387512" y="402284"/>
            <a:ext cx="1087225" cy="1070825"/>
          </a:xfrm>
          <a:prstGeom prst="rect">
            <a:avLst/>
          </a:prstGeom>
          <a:noFill/>
          <a:ln>
            <a:noFill/>
          </a:ln>
        </p:spPr>
      </p:pic>
      <p:pic>
        <p:nvPicPr>
          <p:cNvPr id="94" name="Google Shape;94;p4"/>
          <p:cNvPicPr preferRelativeResize="0"/>
          <p:nvPr/>
        </p:nvPicPr>
        <p:blipFill rotWithShape="1">
          <a:blip r:embed="rId5">
            <a:alphaModFix/>
          </a:blip>
          <a:srcRect l="19314" r="17546"/>
          <a:stretch/>
        </p:blipFill>
        <p:spPr>
          <a:xfrm>
            <a:off x="7562711" y="1782999"/>
            <a:ext cx="1278000" cy="2621689"/>
          </a:xfrm>
          <a:prstGeom prst="rect">
            <a:avLst/>
          </a:prstGeom>
          <a:noFill/>
          <a:ln>
            <a:noFill/>
          </a:ln>
        </p:spPr>
      </p:pic>
      <p:sp>
        <p:nvSpPr>
          <p:cNvPr id="95" name="Google Shape;95;p4"/>
          <p:cNvSpPr txBox="1">
            <a:spLocks noGrp="1"/>
          </p:cNvSpPr>
          <p:nvPr>
            <p:ph type="title"/>
          </p:nvPr>
        </p:nvSpPr>
        <p:spPr>
          <a:xfrm>
            <a:off x="5020117" y="1882031"/>
            <a:ext cx="2087248" cy="2038103"/>
          </a:xfrm>
          <a:prstGeom prst="rect">
            <a:avLst/>
          </a:prstGeom>
          <a:noFill/>
          <a:ln w="1270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algn="ctr" fontAlgn="base">
              <a:buSzPts val="1000"/>
              <a:tabLst>
                <a:tab pos="457200" algn="l"/>
              </a:tabLst>
            </a:pPr>
            <a:r>
              <a:rPr lang="en-US" sz="1400" b="1" u="sng" dirty="0">
                <a:solidFill>
                  <a:srgbClr val="6091BA"/>
                </a:solidFill>
                <a:latin typeface="+mj-lt"/>
                <a:ea typeface="Open Sans"/>
                <a:cs typeface="Open Sans"/>
                <a:sym typeface="Open Sans"/>
              </a:rPr>
              <a:t>Materials </a:t>
            </a:r>
            <a:br>
              <a:rPr lang="en-US" sz="1400" b="1" dirty="0">
                <a:solidFill>
                  <a:srgbClr val="6091BA"/>
                </a:solidFill>
                <a:latin typeface="+mn-lt"/>
                <a:ea typeface="Open Sans"/>
                <a:cs typeface="Open Sans"/>
                <a:sym typeface="Open Sans"/>
              </a:rPr>
            </a:br>
            <a:r>
              <a:rPr lang="en-US" sz="1000" dirty="0">
                <a:effectLst/>
                <a:latin typeface="+mn-lt"/>
                <a:ea typeface="Times New Roman" panose="02020603050405020304" pitchFamily="18" charset="0"/>
              </a:rPr>
              <a:t>1 large box</a:t>
            </a:r>
            <a:br>
              <a:rPr lang="en-US" sz="1000" dirty="0">
                <a:effectLst/>
                <a:latin typeface="+mn-lt"/>
                <a:ea typeface="Times New Roman" panose="02020603050405020304" pitchFamily="18" charset="0"/>
              </a:rPr>
            </a:br>
            <a:r>
              <a:rPr lang="en-US" sz="1000" dirty="0">
                <a:effectLst/>
                <a:latin typeface="+mn-lt"/>
                <a:ea typeface="Times New Roman" panose="02020603050405020304" pitchFamily="18" charset="0"/>
              </a:rPr>
              <a:t>7 sheets photoluminescent paper</a:t>
            </a:r>
            <a:br>
              <a:rPr lang="en-US" sz="1000" dirty="0">
                <a:effectLst/>
                <a:latin typeface="+mn-lt"/>
                <a:ea typeface="Times New Roman" panose="02020603050405020304" pitchFamily="18" charset="0"/>
              </a:rPr>
            </a:br>
            <a:r>
              <a:rPr lang="en-US" sz="1000" dirty="0">
                <a:effectLst/>
                <a:latin typeface="+mn-lt"/>
                <a:ea typeface="Open Sans" panose="020B0606030504020204" pitchFamily="34" charset="0"/>
              </a:rPr>
              <a:t>u</a:t>
            </a:r>
            <a:r>
              <a:rPr lang="en-US" sz="1000" dirty="0">
                <a:effectLst/>
                <a:latin typeface="+mn-lt"/>
                <a:ea typeface="Times New Roman" panose="02020603050405020304" pitchFamily="18" charset="0"/>
              </a:rPr>
              <a:t>nbleached cotton fabric</a:t>
            </a:r>
            <a:br>
              <a:rPr lang="en-US" sz="1000" dirty="0">
                <a:effectLst/>
                <a:latin typeface="+mn-lt"/>
                <a:ea typeface="Times New Roman" panose="02020603050405020304" pitchFamily="18" charset="0"/>
              </a:rPr>
            </a:br>
            <a:r>
              <a:rPr lang="en-US" sz="1000" dirty="0">
                <a:effectLst/>
                <a:latin typeface="+mn-lt"/>
                <a:ea typeface="Open Sans" panose="020B0606030504020204" pitchFamily="34" charset="0"/>
              </a:rPr>
              <a:t>w</a:t>
            </a:r>
            <a:r>
              <a:rPr lang="en-US" sz="1000" dirty="0">
                <a:effectLst/>
                <a:latin typeface="+mn-lt"/>
                <a:ea typeface="Times New Roman" panose="02020603050405020304" pitchFamily="18" charset="0"/>
              </a:rPr>
              <a:t>hite satin/silk fabric</a:t>
            </a:r>
            <a:br>
              <a:rPr lang="en-US" sz="1000" dirty="0">
                <a:effectLst/>
                <a:latin typeface="+mn-lt"/>
                <a:ea typeface="Times New Roman" panose="02020603050405020304" pitchFamily="18" charset="0"/>
              </a:rPr>
            </a:br>
            <a:r>
              <a:rPr lang="en-US" sz="1000" dirty="0">
                <a:effectLst/>
                <a:latin typeface="+mn-lt"/>
                <a:ea typeface="Open Sans" panose="020B0606030504020204" pitchFamily="34" charset="0"/>
              </a:rPr>
              <a:t>d</a:t>
            </a:r>
            <a:r>
              <a:rPr lang="en-US" sz="1000" dirty="0">
                <a:effectLst/>
                <a:latin typeface="+mn-lt"/>
                <a:ea typeface="Times New Roman" panose="02020603050405020304" pitchFamily="18" charset="0"/>
              </a:rPr>
              <a:t>enim fabric</a:t>
            </a:r>
            <a:br>
              <a:rPr lang="en-US" sz="1000" dirty="0">
                <a:effectLst/>
                <a:latin typeface="+mn-lt"/>
                <a:ea typeface="Times New Roman" panose="02020603050405020304" pitchFamily="18" charset="0"/>
              </a:rPr>
            </a:br>
            <a:r>
              <a:rPr lang="en-US" sz="1000" dirty="0">
                <a:effectLst/>
                <a:latin typeface="+mn-lt"/>
                <a:ea typeface="Open Sans" panose="020B0606030504020204" pitchFamily="34" charset="0"/>
              </a:rPr>
              <a:t>c</a:t>
            </a:r>
            <a:r>
              <a:rPr lang="en-US" sz="1000" dirty="0">
                <a:effectLst/>
                <a:latin typeface="+mn-lt"/>
                <a:ea typeface="Times New Roman" panose="02020603050405020304" pitchFamily="18" charset="0"/>
              </a:rPr>
              <a:t>orduroy fabric</a:t>
            </a:r>
            <a:br>
              <a:rPr lang="en-US" sz="1000" dirty="0">
                <a:effectLst/>
                <a:latin typeface="+mn-lt"/>
                <a:ea typeface="Times New Roman" panose="02020603050405020304" pitchFamily="18" charset="0"/>
              </a:rPr>
            </a:br>
            <a:r>
              <a:rPr lang="en-US" sz="1000" dirty="0">
                <a:effectLst/>
                <a:latin typeface="+mn-lt"/>
                <a:ea typeface="Times New Roman" panose="02020603050405020304" pitchFamily="18" charset="0"/>
              </a:rPr>
              <a:t>scissor</a:t>
            </a:r>
            <a:br>
              <a:rPr lang="en-US" sz="1000" dirty="0">
                <a:effectLst/>
                <a:latin typeface="+mn-lt"/>
                <a:ea typeface="Times New Roman" panose="02020603050405020304" pitchFamily="18" charset="0"/>
              </a:rPr>
            </a:br>
            <a:r>
              <a:rPr lang="en-US" sz="1000" dirty="0">
                <a:effectLst/>
                <a:latin typeface="+mn-lt"/>
                <a:ea typeface="Times New Roman" panose="02020603050405020304" pitchFamily="18" charset="0"/>
              </a:rPr>
              <a:t>UV flashlight</a:t>
            </a:r>
            <a:br>
              <a:rPr lang="en-US" sz="1000" dirty="0">
                <a:effectLst/>
                <a:latin typeface="+mn-lt"/>
                <a:ea typeface="Times New Roman" panose="02020603050405020304" pitchFamily="18" charset="0"/>
              </a:rPr>
            </a:br>
            <a:r>
              <a:rPr lang="en-US" sz="1000" dirty="0">
                <a:effectLst/>
                <a:latin typeface="+mn-lt"/>
                <a:ea typeface="Times New Roman" panose="02020603050405020304" pitchFamily="18" charset="0"/>
              </a:rPr>
              <a:t>ruler</a:t>
            </a:r>
            <a:br>
              <a:rPr lang="en-US" sz="1000" dirty="0">
                <a:effectLst/>
                <a:latin typeface="+mn-lt"/>
                <a:ea typeface="Times New Roman" panose="02020603050405020304" pitchFamily="18" charset="0"/>
              </a:rPr>
            </a:br>
            <a:r>
              <a:rPr lang="en-US" sz="1000" dirty="0">
                <a:effectLst/>
                <a:latin typeface="+mn-lt"/>
                <a:ea typeface="Times New Roman" panose="02020603050405020304" pitchFamily="18" charset="0"/>
              </a:rPr>
              <a:t>dark marker or sharpie</a:t>
            </a:r>
            <a:br>
              <a:rPr lang="en-US" sz="1000" dirty="0">
                <a:effectLst/>
                <a:latin typeface="+mn-lt"/>
                <a:ea typeface="Times New Roman" panose="02020603050405020304" pitchFamily="18" charset="0"/>
              </a:rPr>
            </a:br>
            <a:r>
              <a:rPr lang="en-US" sz="1000" dirty="0">
                <a:effectLst/>
                <a:latin typeface="+mn-lt"/>
                <a:ea typeface="Times New Roman" panose="02020603050405020304" pitchFamily="18" charset="0"/>
              </a:rPr>
              <a:t>timer</a:t>
            </a:r>
          </a:p>
        </p:txBody>
      </p:sp>
      <p:sp>
        <p:nvSpPr>
          <p:cNvPr id="96" name="Google Shape;96;p4"/>
          <p:cNvSpPr txBox="1">
            <a:spLocks noGrp="1"/>
          </p:cNvSpPr>
          <p:nvPr>
            <p:ph type="title"/>
          </p:nvPr>
        </p:nvSpPr>
        <p:spPr>
          <a:xfrm>
            <a:off x="303289" y="2388427"/>
            <a:ext cx="4438777" cy="2125262"/>
          </a:xfrm>
          <a:prstGeom prst="rect">
            <a:avLst/>
          </a:prstGeom>
          <a:noFill/>
          <a:ln w="1270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SzPts val="2800"/>
              <a:buNone/>
            </a:pPr>
            <a:r>
              <a:rPr lang="en-US" sz="1400" b="1" u="sng" dirty="0">
                <a:solidFill>
                  <a:srgbClr val="6091BA"/>
                </a:solidFill>
                <a:latin typeface="Open Sans"/>
                <a:ea typeface="Open Sans"/>
                <a:cs typeface="Open Sans"/>
                <a:sym typeface="Open Sans"/>
              </a:rPr>
              <a:t>Design the nicest, safest beach outfit!</a:t>
            </a:r>
            <a:endParaRPr sz="1400" b="1" u="sng"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r>
              <a:rPr lang="en-US" sz="1000" dirty="0">
                <a:latin typeface="+mn-lt"/>
                <a:ea typeface="Open Sans"/>
                <a:cs typeface="Open Sans"/>
                <a:sym typeface="Open Sans"/>
              </a:rPr>
              <a:t>After completing the control experiment, your group will follow the procedure in your handout to test different fabrics. Be sure to write down your observations and measurements.</a:t>
            </a:r>
            <a:endParaRPr sz="1000" dirty="0">
              <a:latin typeface="+mn-lt"/>
              <a:ea typeface="Open Sans"/>
              <a:cs typeface="Open Sans"/>
              <a:sym typeface="Open Sans"/>
            </a:endParaRPr>
          </a:p>
          <a:p>
            <a:pPr marL="0" lvl="0" indent="0" algn="l" rtl="0">
              <a:lnSpc>
                <a:spcPct val="115000"/>
              </a:lnSpc>
              <a:spcBef>
                <a:spcPts val="0"/>
              </a:spcBef>
              <a:spcAft>
                <a:spcPts val="0"/>
              </a:spcAft>
              <a:buSzPts val="2800"/>
              <a:buNone/>
            </a:pPr>
            <a:r>
              <a:rPr lang="en-US" sz="1000" u="sng" dirty="0">
                <a:latin typeface="+mn-lt"/>
                <a:ea typeface="Open Sans"/>
                <a:cs typeface="Open Sans"/>
                <a:sym typeface="Open Sans"/>
              </a:rPr>
              <a:t>Group Roles (can be rotated)</a:t>
            </a:r>
            <a:endParaRPr sz="1000" u="sng" dirty="0">
              <a:latin typeface="+mn-lt"/>
              <a:ea typeface="Open Sans"/>
              <a:cs typeface="Open Sans"/>
              <a:sym typeface="Open Sans"/>
            </a:endParaRPr>
          </a:p>
          <a:p>
            <a:pPr marL="457200" lvl="0" indent="-285750" algn="l" rtl="0">
              <a:lnSpc>
                <a:spcPct val="115000"/>
              </a:lnSpc>
              <a:spcBef>
                <a:spcPts val="0"/>
              </a:spcBef>
              <a:spcAft>
                <a:spcPts val="0"/>
              </a:spcAft>
              <a:buSzPts val="900"/>
              <a:buFont typeface="Open Sans"/>
              <a:buAutoNum type="arabicPeriod"/>
            </a:pPr>
            <a:r>
              <a:rPr lang="en-US" sz="1000" dirty="0">
                <a:latin typeface="+mn-lt"/>
                <a:ea typeface="Open Sans"/>
                <a:cs typeface="Open Sans"/>
                <a:sym typeface="Open Sans"/>
              </a:rPr>
              <a:t>Role 1: Draw a large person-shape on the sun-sensitive paper.</a:t>
            </a:r>
            <a:endParaRPr sz="1000" dirty="0">
              <a:latin typeface="+mn-lt"/>
              <a:ea typeface="Open Sans"/>
              <a:cs typeface="Open Sans"/>
              <a:sym typeface="Open Sans"/>
            </a:endParaRPr>
          </a:p>
          <a:p>
            <a:pPr marL="457200" lvl="0" indent="-285750" algn="l" rtl="0">
              <a:lnSpc>
                <a:spcPct val="115000"/>
              </a:lnSpc>
              <a:spcBef>
                <a:spcPts val="0"/>
              </a:spcBef>
              <a:spcAft>
                <a:spcPts val="0"/>
              </a:spcAft>
              <a:buSzPts val="900"/>
              <a:buFont typeface="Open Sans"/>
              <a:buAutoNum type="arabicPeriod"/>
            </a:pPr>
            <a:r>
              <a:rPr lang="en-US" sz="1000" dirty="0">
                <a:latin typeface="+mn-lt"/>
                <a:ea typeface="Open Sans"/>
                <a:cs typeface="Open Sans"/>
                <a:sym typeface="Open Sans"/>
              </a:rPr>
              <a:t>Role 2: Design the outfit (cut the fabrics).</a:t>
            </a:r>
            <a:endParaRPr sz="1000" dirty="0">
              <a:latin typeface="+mn-lt"/>
              <a:ea typeface="Open Sans"/>
              <a:cs typeface="Open Sans"/>
              <a:sym typeface="Open Sans"/>
            </a:endParaRPr>
          </a:p>
          <a:p>
            <a:pPr marL="457200" lvl="0" indent="-285750" algn="l" rtl="0">
              <a:lnSpc>
                <a:spcPct val="115000"/>
              </a:lnSpc>
              <a:spcBef>
                <a:spcPts val="0"/>
              </a:spcBef>
              <a:spcAft>
                <a:spcPts val="0"/>
              </a:spcAft>
              <a:buSzPts val="900"/>
              <a:buFont typeface="Open Sans"/>
              <a:buAutoNum type="arabicPeriod"/>
            </a:pPr>
            <a:r>
              <a:rPr lang="en-US" sz="1000" dirty="0">
                <a:latin typeface="+mn-lt"/>
                <a:ea typeface="Open Sans"/>
                <a:cs typeface="Open Sans"/>
                <a:sym typeface="Open Sans"/>
              </a:rPr>
              <a:t>Role 3: Weigh the fabrics at the scale/keep time.</a:t>
            </a:r>
            <a:endParaRPr sz="1000" dirty="0">
              <a:latin typeface="+mn-lt"/>
              <a:ea typeface="Open Sans"/>
              <a:cs typeface="Open Sans"/>
              <a:sym typeface="Open Sans"/>
            </a:endParaRPr>
          </a:p>
          <a:p>
            <a:pPr marL="457200" lvl="0" indent="-285750" algn="l" rtl="0">
              <a:lnSpc>
                <a:spcPct val="115000"/>
              </a:lnSpc>
              <a:spcBef>
                <a:spcPts val="0"/>
              </a:spcBef>
              <a:spcAft>
                <a:spcPts val="0"/>
              </a:spcAft>
              <a:buSzPts val="900"/>
              <a:buFont typeface="Open Sans"/>
              <a:buAutoNum type="arabicPeriod"/>
            </a:pPr>
            <a:r>
              <a:rPr lang="en-US" sz="1000" dirty="0">
                <a:latin typeface="+mn-lt"/>
                <a:ea typeface="Open Sans"/>
                <a:cs typeface="Open Sans"/>
                <a:sym typeface="Open Sans"/>
              </a:rPr>
              <a:t>Role 4: Shine the UV flashlight on the person-shape for the allotted time.</a:t>
            </a:r>
            <a:endParaRPr sz="1000" dirty="0">
              <a:latin typeface="+mn-lt"/>
              <a:ea typeface="Open Sans"/>
              <a:cs typeface="Open Sans"/>
              <a:sym typeface="Open Sans"/>
            </a:endParaRPr>
          </a:p>
          <a:p>
            <a:pPr marL="457200" lvl="0" indent="-285750" algn="l" rtl="0">
              <a:lnSpc>
                <a:spcPct val="115000"/>
              </a:lnSpc>
              <a:spcBef>
                <a:spcPts val="0"/>
              </a:spcBef>
              <a:spcAft>
                <a:spcPts val="0"/>
              </a:spcAft>
              <a:buSzPts val="900"/>
              <a:buFont typeface="Open Sans"/>
              <a:buAutoNum type="arabicPeriod"/>
            </a:pPr>
            <a:r>
              <a:rPr lang="en-US" sz="1000" dirty="0">
                <a:latin typeface="+mn-lt"/>
                <a:ea typeface="Open Sans"/>
                <a:cs typeface="Open Sans"/>
                <a:sym typeface="Open Sans"/>
              </a:rPr>
              <a:t>Everyone: Record metrics and observations agreed upon by group.</a:t>
            </a:r>
            <a:endParaRPr sz="1000" dirty="0">
              <a:latin typeface="+mn-lt"/>
              <a:ea typeface="Open Sans"/>
              <a:cs typeface="Open Sans"/>
              <a:sym typeface="Open Sans"/>
            </a:endParaRPr>
          </a:p>
        </p:txBody>
      </p:sp>
      <p:sp>
        <p:nvSpPr>
          <p:cNvPr id="4" name="TextBox 3">
            <a:extLst>
              <a:ext uri="{FF2B5EF4-FFF2-40B4-BE49-F238E27FC236}">
                <a16:creationId xmlns:a16="http://schemas.microsoft.com/office/drawing/2014/main" id="{BC9F826D-387B-9763-0397-9C6A2E67AC25}"/>
              </a:ext>
            </a:extLst>
          </p:cNvPr>
          <p:cNvSpPr txBox="1"/>
          <p:nvPr/>
        </p:nvSpPr>
        <p:spPr>
          <a:xfrm>
            <a:off x="2768252" y="-1703540"/>
            <a:ext cx="184731" cy="307777"/>
          </a:xfrm>
          <a:prstGeom prst="rect">
            <a:avLst/>
          </a:prstGeom>
          <a:noFill/>
        </p:spPr>
        <p:txBody>
          <a:bodyPr wrap="none" rtlCol="0">
            <a:spAutoFit/>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5"/>
          <p:cNvSpPr txBox="1">
            <a:spLocks noGrp="1"/>
          </p:cNvSpPr>
          <p:nvPr>
            <p:ph type="title"/>
          </p:nvPr>
        </p:nvSpPr>
        <p:spPr>
          <a:xfrm>
            <a:off x="152402" y="855400"/>
            <a:ext cx="6678347" cy="3222986"/>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Post-Procedure Analysis: Which fabric works best?</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r>
              <a:rPr lang="en-US" sz="1400" b="1" u="sng" dirty="0">
                <a:solidFill>
                  <a:srgbClr val="000000"/>
                </a:solidFill>
                <a:latin typeface="Open Sans"/>
                <a:ea typeface="Open Sans"/>
                <a:cs typeface="Open Sans"/>
                <a:sym typeface="Open Sans"/>
              </a:rPr>
              <a:t>Experiment 1: Control Group</a:t>
            </a:r>
            <a:br>
              <a:rPr lang="en-US" sz="1400" dirty="0">
                <a:solidFill>
                  <a:srgbClr val="000000"/>
                </a:solidFill>
                <a:latin typeface="Open Sans"/>
                <a:ea typeface="Open Sans"/>
                <a:cs typeface="Open Sans"/>
                <a:sym typeface="Open Sans"/>
              </a:rPr>
            </a:br>
            <a:r>
              <a:rPr lang="en-US" sz="1400" dirty="0">
                <a:solidFill>
                  <a:srgbClr val="000000"/>
                </a:solidFill>
                <a:latin typeface="Open Sans"/>
                <a:ea typeface="Open Sans"/>
                <a:cs typeface="Open Sans"/>
                <a:sym typeface="Open Sans"/>
              </a:rPr>
              <a:t>Describe the penetration of UV light from the unclothed side of the paper cut-out.</a:t>
            </a:r>
            <a:br>
              <a:rPr lang="en-US" sz="1400" dirty="0">
                <a:solidFill>
                  <a:srgbClr val="000000"/>
                </a:solidFill>
                <a:latin typeface="Open Sans"/>
                <a:ea typeface="Open Sans"/>
                <a:cs typeface="Open Sans"/>
                <a:sym typeface="Open Sans"/>
              </a:rPr>
            </a:br>
            <a:br>
              <a:rPr lang="en-US" sz="1400" dirty="0">
                <a:solidFill>
                  <a:srgbClr val="000000"/>
                </a:solidFill>
                <a:latin typeface="Open Sans"/>
                <a:ea typeface="Open Sans"/>
                <a:cs typeface="Open Sans"/>
                <a:sym typeface="Open Sans"/>
              </a:rPr>
            </a:br>
            <a:r>
              <a:rPr lang="en-US" sz="1400" b="1" u="sng" dirty="0">
                <a:solidFill>
                  <a:srgbClr val="000000"/>
                </a:solidFill>
                <a:latin typeface="Open Sans"/>
                <a:ea typeface="Open Sans"/>
                <a:cs typeface="Open Sans"/>
                <a:sym typeface="Open Sans"/>
              </a:rPr>
              <a:t>Experiments 2-5</a:t>
            </a:r>
            <a:br>
              <a:rPr lang="en-US" sz="1400" b="1" u="sng" dirty="0">
                <a:solidFill>
                  <a:srgbClr val="000000"/>
                </a:solidFill>
                <a:latin typeface="Open Sans"/>
                <a:ea typeface="Open Sans"/>
                <a:cs typeface="Open Sans"/>
                <a:sym typeface="Open Sans"/>
              </a:rPr>
            </a:br>
            <a:r>
              <a:rPr lang="en-US" sz="1400" dirty="0">
                <a:solidFill>
                  <a:srgbClr val="000000"/>
                </a:solidFill>
                <a:latin typeface="Open Sans"/>
                <a:ea typeface="Open Sans"/>
                <a:cs typeface="Open Sans"/>
                <a:sym typeface="Open Sans"/>
              </a:rPr>
              <a:t>Describe the penetration of UV light versus the control penetration of UV light.</a:t>
            </a:r>
            <a:br>
              <a:rPr lang="en-US" sz="1400" dirty="0">
                <a:solidFill>
                  <a:srgbClr val="000000"/>
                </a:solidFill>
                <a:latin typeface="Open Sans"/>
                <a:ea typeface="Open Sans"/>
                <a:cs typeface="Open Sans"/>
                <a:sym typeface="Open Sans"/>
              </a:rPr>
            </a:br>
            <a:r>
              <a:rPr lang="en-US" sz="1400" dirty="0">
                <a:solidFill>
                  <a:srgbClr val="000000"/>
                </a:solidFill>
                <a:latin typeface="Open Sans"/>
                <a:ea typeface="Open Sans"/>
                <a:cs typeface="Open Sans"/>
                <a:sym typeface="Open Sans"/>
              </a:rPr>
              <a:t>1. Which fabric type would be the coolest fabric to wear to the beach?</a:t>
            </a:r>
            <a:br>
              <a:rPr lang="en-US" sz="1400" dirty="0">
                <a:solidFill>
                  <a:srgbClr val="000000"/>
                </a:solidFill>
                <a:latin typeface="Open Sans"/>
                <a:ea typeface="Open Sans"/>
                <a:cs typeface="Open Sans"/>
                <a:sym typeface="Open Sans"/>
              </a:rPr>
            </a:br>
            <a:r>
              <a:rPr lang="en-US" sz="1400" dirty="0">
                <a:solidFill>
                  <a:srgbClr val="000000"/>
                </a:solidFill>
                <a:latin typeface="Open Sans"/>
                <a:ea typeface="Open Sans"/>
                <a:cs typeface="Open Sans"/>
                <a:sym typeface="Open Sans"/>
              </a:rPr>
              <a:t>2. Which fabric type would be the best at protecting from UV radiation?</a:t>
            </a:r>
            <a:br>
              <a:rPr lang="en-US" sz="1400" dirty="0">
                <a:solidFill>
                  <a:srgbClr val="000000"/>
                </a:solidFill>
                <a:latin typeface="Open Sans"/>
                <a:ea typeface="Open Sans"/>
                <a:cs typeface="Open Sans"/>
                <a:sym typeface="Open Sans"/>
              </a:rPr>
            </a:br>
            <a:r>
              <a:rPr lang="en-US" sz="1400" dirty="0">
                <a:solidFill>
                  <a:srgbClr val="000000"/>
                </a:solidFill>
                <a:latin typeface="Open Sans"/>
                <a:ea typeface="Open Sans"/>
                <a:cs typeface="Open Sans"/>
                <a:sym typeface="Open Sans"/>
              </a:rPr>
              <a:t>3. Which fabric type would be the coolest and best UV radiation protection?</a:t>
            </a:r>
            <a:br>
              <a:rPr lang="en-US" sz="1400" dirty="0">
                <a:solidFill>
                  <a:srgbClr val="000000"/>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103" name="Google Shape;103;p5"/>
          <p:cNvPicPr preferRelativeResize="0"/>
          <p:nvPr/>
        </p:nvPicPr>
        <p:blipFill rotWithShape="1">
          <a:blip r:embed="rId3">
            <a:alphaModFix/>
          </a:blip>
          <a:srcRect/>
          <a:stretch/>
        </p:blipFill>
        <p:spPr>
          <a:xfrm>
            <a:off x="152402" y="4651025"/>
            <a:ext cx="8839196" cy="403010"/>
          </a:xfrm>
          <a:prstGeom prst="rect">
            <a:avLst/>
          </a:prstGeom>
          <a:noFill/>
          <a:ln>
            <a:noFill/>
          </a:ln>
        </p:spPr>
      </p:pic>
      <p:pic>
        <p:nvPicPr>
          <p:cNvPr id="105" name="Google Shape;105;p5" descr="Sun Safety - Fort Yuma Quechan Indian Tribe"/>
          <p:cNvPicPr preferRelativeResize="0"/>
          <p:nvPr/>
        </p:nvPicPr>
        <p:blipFill rotWithShape="1">
          <a:blip r:embed="rId4">
            <a:alphaModFix/>
          </a:blip>
          <a:srcRect/>
          <a:stretch/>
        </p:blipFill>
        <p:spPr>
          <a:xfrm>
            <a:off x="6896176" y="541047"/>
            <a:ext cx="2095421" cy="296470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TotalTime>
  <Words>444</Words>
  <Application>Microsoft Macintosh PowerPoint</Application>
  <PresentationFormat>On-screen Show (16:9)</PresentationFormat>
  <Paragraphs>30</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Open Sans</vt:lpstr>
      <vt:lpstr>Arial</vt:lpstr>
      <vt:lpstr>Calibri</vt:lpstr>
      <vt:lpstr>Simple Light</vt:lpstr>
      <vt:lpstr>PowerPoint Presentation</vt:lpstr>
      <vt:lpstr>Phenomenon What fabric provides the best (and coolest) ultraviolet (UV) radiation protection from the sun? </vt:lpstr>
      <vt:lpstr>Lesson Launch &amp; Discussion   Let’s watch the video “Sun and Skin,” and then answer the following question on your sticky note:  Besides wearing sunscreen, how can people take preventive measures against skin cancer at the beach?   Paste your sticky note on the  whiteboard.</vt:lpstr>
      <vt:lpstr>Procedure: Design Sun-Safe Outfits! Question 1: How does UV light interact with skin without protective clothing? Experiment 1: Control Group  Question 2: Does the amount of sun protection change with different clothing fabrics? Experiment 2: Unbleached cotton fabric Experiment 3: White satin/silk fabric Experiment 4: Denim fabric Experiment 5: Corduroy fabric</vt:lpstr>
      <vt:lpstr>Post-Procedure Analysis: Which fabric works best? Experiment 1: Control Group Describe the penetration of UV light from the unclothed side of the paper cut-out.  Experiments 2-5 Describe the penetration of UV light versus the control penetration of UV light. 1. Which fabric type would be the coolest fabric to wear to the beach? 2. Which fabric type would be the best at protecting from UV radiation? 3. Which fabric type would be the coolest and best UV radiation protection?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Beth McElroy</cp:lastModifiedBy>
  <cp:revision>14</cp:revision>
  <dcterms:modified xsi:type="dcterms:W3CDTF">2024-09-03T19:23:30Z</dcterms:modified>
</cp:coreProperties>
</file>