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15"/>
  </p:notesMasterIdLst>
  <p:sldIdLst>
    <p:sldId id="257" r:id="rId2"/>
    <p:sldId id="260" r:id="rId3"/>
    <p:sldId id="261" r:id="rId4"/>
    <p:sldId id="262" r:id="rId5"/>
    <p:sldId id="263" r:id="rId6"/>
    <p:sldId id="265" r:id="rId7"/>
    <p:sldId id="266" r:id="rId8"/>
    <p:sldId id="264" r:id="rId9"/>
    <p:sldId id="267" r:id="rId10"/>
    <p:sldId id="268" r:id="rId11"/>
    <p:sldId id="258" r:id="rId12"/>
    <p:sldId id="259" r:id="rId13"/>
    <p:sldId id="269" r:id="rId14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834" autoAdjust="0"/>
  </p:normalViewPr>
  <p:slideViewPr>
    <p:cSldViewPr snapToGrid="0">
      <p:cViewPr varScale="1">
        <p:scale>
          <a:sx n="78" d="100"/>
          <a:sy n="78" d="100"/>
        </p:scale>
        <p:origin x="1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51758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Making Light-Up Pop-Up Greeting Cards Presentation</a:t>
            </a:r>
          </a:p>
          <a:p>
            <a:r>
              <a:rPr lang="en-US" dirty="0" smtClean="0"/>
              <a:t>Paper </a:t>
            </a:r>
            <a:r>
              <a:rPr lang="en-US" dirty="0" smtClean="0"/>
              <a:t>Circuits Greeting Cards activity, SparkFun</a:t>
            </a:r>
            <a:r>
              <a:rPr lang="en-US" baseline="0" dirty="0" smtClean="0"/>
              <a:t> Education and TeachEngineering.org</a:t>
            </a:r>
          </a:p>
          <a:p>
            <a:r>
              <a:rPr lang="en-US" baseline="0" dirty="0" smtClean="0"/>
              <a:t>/// </a:t>
            </a:r>
          </a:p>
          <a:p>
            <a:r>
              <a:rPr lang="en-US" baseline="0" dirty="0" smtClean="0"/>
              <a:t>All image sources: SparkFun Education </a:t>
            </a:r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 BY-SA 4.0 https://learn.sparkfun.com/resources/68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05387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45840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13779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42315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6376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716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09400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3936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9637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5409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2687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28063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8261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 indent="457200">
              <a:defRPr/>
            </a:lvl2pPr>
            <a:lvl3pPr indent="914400">
              <a:defRPr/>
            </a:lvl3pPr>
            <a:lvl4pPr indent="1371600"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285750" indent="-171450"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marL="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indent="-15240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marL="742950" indent="-13335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marL="1143000" indent="-7620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marL="16002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marL="20574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marL="25146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marL="29718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marL="34290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marL="38862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endParaRPr/>
          </a:p>
        </p:txBody>
      </p:sp>
      <p:pic>
        <p:nvPicPr>
          <p:cNvPr id="31" name="Shape 3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-1037494"/>
            <a:ext cx="9144000" cy="9144000"/>
          </a:xfrm>
          <a:prstGeom prst="rect">
            <a:avLst/>
          </a:prstGeom>
        </p:spPr>
      </p:pic>
      <p:sp>
        <p:nvSpPr>
          <p:cNvPr id="32" name="Shape 32"/>
          <p:cNvSpPr txBox="1"/>
          <p:nvPr/>
        </p:nvSpPr>
        <p:spPr>
          <a:xfrm>
            <a:off x="0" y="-4550"/>
            <a:ext cx="9144000" cy="11414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lvl="0" algn="ctr" rtl="0">
              <a:buNone/>
            </a:pPr>
            <a:r>
              <a:rPr lang="en" sz="4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we’re making today:</a:t>
            </a:r>
          </a:p>
        </p:txBody>
      </p:sp>
      <p:sp>
        <p:nvSpPr>
          <p:cNvPr id="33" name="Shape 33"/>
          <p:cNvSpPr txBox="1"/>
          <p:nvPr/>
        </p:nvSpPr>
        <p:spPr>
          <a:xfrm>
            <a:off x="-25" y="5718471"/>
            <a:ext cx="9144000" cy="92296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58695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3600" b="1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Light-Up Pop-Up Greeting Cards</a:t>
            </a:r>
            <a:endParaRPr lang="en" sz="3600" b="1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Shape 17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98600" y="2051975"/>
            <a:ext cx="1790700" cy="1790700"/>
          </a:xfrm>
          <a:prstGeom prst="rect">
            <a:avLst/>
          </a:prstGeom>
        </p:spPr>
      </p:pic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457200" y="274650"/>
            <a:ext cx="5263376" cy="79152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3400" dirty="0"/>
              <a:t>Add the </a:t>
            </a:r>
            <a:r>
              <a:rPr lang="en" sz="3400" dirty="0" smtClean="0"/>
              <a:t>LilyPad Button</a:t>
            </a:r>
            <a:endParaRPr lang="en" sz="3400" dirty="0"/>
          </a:p>
        </p:txBody>
      </p:sp>
      <p:pic>
        <p:nvPicPr>
          <p:cNvPr id="172" name="Shape 17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2265775" y="2051975"/>
            <a:ext cx="1790700" cy="1790700"/>
          </a:xfrm>
          <a:prstGeom prst="rect">
            <a:avLst/>
          </a:prstGeom>
        </p:spPr>
      </p:pic>
      <p:cxnSp>
        <p:nvCxnSpPr>
          <p:cNvPr id="173" name="Shape 173"/>
          <p:cNvCxnSpPr/>
          <p:nvPr/>
        </p:nvCxnSpPr>
        <p:spPr>
          <a:xfrm flipV="1">
            <a:off x="2456130" y="3595650"/>
            <a:ext cx="641692" cy="1138200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174" name="Shape 174"/>
          <p:cNvCxnSpPr/>
          <p:nvPr/>
        </p:nvCxnSpPr>
        <p:spPr>
          <a:xfrm>
            <a:off x="1126500" y="3595650"/>
            <a:ext cx="645899" cy="1138200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</p:spPr>
      </p:cxnSp>
      <p:sp>
        <p:nvSpPr>
          <p:cNvPr id="175" name="Shape 175"/>
          <p:cNvSpPr txBox="1"/>
          <p:nvPr/>
        </p:nvSpPr>
        <p:spPr>
          <a:xfrm>
            <a:off x="975267" y="4650372"/>
            <a:ext cx="2521233" cy="600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400" dirty="0">
                <a:solidFill>
                  <a:srgbClr val="C00000"/>
                </a:solidFill>
              </a:rPr>
              <a:t>Conductive </a:t>
            </a:r>
            <a:r>
              <a:rPr lang="en" sz="2400" dirty="0" smtClean="0">
                <a:solidFill>
                  <a:srgbClr val="C00000"/>
                </a:solidFill>
              </a:rPr>
              <a:t>pads</a:t>
            </a:r>
            <a:endParaRPr lang="en" sz="2400" dirty="0">
              <a:solidFill>
                <a:srgbClr val="C00000"/>
              </a:solidFill>
            </a:endParaRPr>
          </a:p>
        </p:txBody>
      </p:sp>
      <p:pic>
        <p:nvPicPr>
          <p:cNvPr id="176" name="Shape 176"/>
          <p:cNvPicPr preferRelativeResize="0"/>
          <p:nvPr/>
        </p:nvPicPr>
        <p:blipFill rotWithShape="1">
          <a:blip r:embed="rId5"/>
          <a:srcRect l="22659" t="13116" b="5635"/>
          <a:stretch/>
        </p:blipFill>
        <p:spPr>
          <a:xfrm>
            <a:off x="4523305" y="1382751"/>
            <a:ext cx="3202121" cy="4705814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Shape 177"/>
          <p:cNvSpPr txBox="1"/>
          <p:nvPr/>
        </p:nvSpPr>
        <p:spPr>
          <a:xfrm>
            <a:off x="6590480" y="2947325"/>
            <a:ext cx="1985458" cy="276054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2400" dirty="0"/>
              <a:t>Try not to tape directly over the push </a:t>
            </a:r>
            <a:r>
              <a:rPr lang="en" sz="2400" dirty="0" smtClean="0"/>
              <a:t>button</a:t>
            </a:r>
          </a:p>
          <a:p>
            <a:pPr>
              <a:buNone/>
            </a:pPr>
            <a:endParaRPr lang="en" sz="2400" dirty="0" smtClean="0"/>
          </a:p>
          <a:p>
            <a:pPr>
              <a:buNone/>
            </a:pPr>
            <a:r>
              <a:rPr lang="en" sz="2400" dirty="0" smtClean="0"/>
              <a:t>Keep </a:t>
            </a:r>
            <a:r>
              <a:rPr lang="en" sz="2400" dirty="0"/>
              <a:t>to the </a:t>
            </a:r>
            <a:r>
              <a:rPr lang="en" sz="2400" dirty="0" smtClean="0"/>
              <a:t>pad ends</a:t>
            </a:r>
            <a:endParaRPr lang="en" sz="24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274650"/>
            <a:ext cx="8494500" cy="114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3400" dirty="0"/>
              <a:t>Folding </a:t>
            </a:r>
            <a:r>
              <a:rPr lang="en" sz="3400" dirty="0" smtClean="0"/>
              <a:t>Tips</a:t>
            </a:r>
            <a:endParaRPr lang="en" sz="3400" dirty="0"/>
          </a:p>
        </p:txBody>
      </p:sp>
      <p:pic>
        <p:nvPicPr>
          <p:cNvPr id="39" name="Shape 3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38850" y="1952971"/>
            <a:ext cx="4381500" cy="3657600"/>
          </a:xfrm>
          <a:prstGeom prst="rect">
            <a:avLst/>
          </a:prstGeom>
        </p:spPr>
      </p:pic>
      <p:sp>
        <p:nvSpPr>
          <p:cNvPr id="40" name="Shape 40"/>
          <p:cNvSpPr txBox="1"/>
          <p:nvPr/>
        </p:nvSpPr>
        <p:spPr>
          <a:xfrm>
            <a:off x="5259400" y="2067945"/>
            <a:ext cx="2981351" cy="154760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1800" dirty="0"/>
              <a:t>Cut some vellum </a:t>
            </a:r>
            <a:r>
              <a:rPr lang="en" sz="1800" dirty="0" smtClean="0"/>
              <a:t>that is a </a:t>
            </a:r>
            <a:r>
              <a:rPr lang="en" sz="1800" dirty="0"/>
              <a:t>little bigger than the hole in the heart and paste/tape </a:t>
            </a:r>
            <a:r>
              <a:rPr lang="en" sz="1800" dirty="0" smtClean="0"/>
              <a:t>it behind the opening </a:t>
            </a:r>
            <a:r>
              <a:rPr lang="en" sz="1800" dirty="0" smtClean="0">
                <a:solidFill>
                  <a:srgbClr val="C00000"/>
                </a:solidFill>
              </a:rPr>
              <a:t>before</a:t>
            </a:r>
            <a:r>
              <a:rPr lang="en" sz="1800" dirty="0" smtClean="0"/>
              <a:t> </a:t>
            </a:r>
            <a:r>
              <a:rPr lang="en" sz="1800" dirty="0"/>
              <a:t>you start </a:t>
            </a:r>
            <a:r>
              <a:rPr lang="en" sz="1800" dirty="0" smtClean="0"/>
              <a:t>folding</a:t>
            </a:r>
            <a:endParaRPr lang="en" sz="1800" dirty="0"/>
          </a:p>
        </p:txBody>
      </p:sp>
      <p:cxnSp>
        <p:nvCxnSpPr>
          <p:cNvPr id="41" name="Shape 41"/>
          <p:cNvCxnSpPr/>
          <p:nvPr/>
        </p:nvCxnSpPr>
        <p:spPr>
          <a:xfrm flipH="1">
            <a:off x="3787624" y="4434665"/>
            <a:ext cx="1395576" cy="16606"/>
          </a:xfrm>
          <a:prstGeom prst="straightConnector1">
            <a:avLst/>
          </a:prstGeom>
          <a:noFill/>
          <a:ln w="28575" cap="flat">
            <a:solidFill>
              <a:srgbClr val="C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42" name="Shape 42"/>
          <p:cNvSpPr txBox="1"/>
          <p:nvPr/>
        </p:nvSpPr>
        <p:spPr>
          <a:xfrm>
            <a:off x="5183200" y="4214247"/>
            <a:ext cx="2611502" cy="139632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800" dirty="0"/>
              <a:t>Push the bottom of the U or I letters down first and work your way up to the smaller </a:t>
            </a:r>
            <a:r>
              <a:rPr lang="en" sz="1800" dirty="0" smtClean="0"/>
              <a:t>folds</a:t>
            </a:r>
            <a:endParaRPr lang="en" sz="1800" dirty="0"/>
          </a:p>
        </p:txBody>
      </p:sp>
      <p:cxnSp>
        <p:nvCxnSpPr>
          <p:cNvPr id="43" name="Shape 43"/>
          <p:cNvCxnSpPr/>
          <p:nvPr/>
        </p:nvCxnSpPr>
        <p:spPr>
          <a:xfrm flipH="1">
            <a:off x="2418874" y="2318946"/>
            <a:ext cx="2852700" cy="1296600"/>
          </a:xfrm>
          <a:prstGeom prst="straightConnector1">
            <a:avLst/>
          </a:prstGeom>
          <a:noFill/>
          <a:ln w="28575" cap="flat">
            <a:solidFill>
              <a:srgbClr val="C00000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274650"/>
            <a:ext cx="8494500" cy="75126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3400" dirty="0"/>
              <a:t>Folding </a:t>
            </a:r>
            <a:r>
              <a:rPr lang="en" sz="3400" dirty="0" smtClean="0"/>
              <a:t>Tips</a:t>
            </a:r>
            <a:endParaRPr lang="en" sz="3400" dirty="0"/>
          </a:p>
        </p:txBody>
      </p:sp>
      <p:sp>
        <p:nvSpPr>
          <p:cNvPr id="49" name="Shape 49"/>
          <p:cNvSpPr txBox="1"/>
          <p:nvPr/>
        </p:nvSpPr>
        <p:spPr>
          <a:xfrm>
            <a:off x="360841" y="1417648"/>
            <a:ext cx="3918900" cy="114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400" dirty="0"/>
              <a:t>This template is </a:t>
            </a:r>
            <a:r>
              <a:rPr lang="en" sz="2400" dirty="0">
                <a:solidFill>
                  <a:srgbClr val="C00000"/>
                </a:solidFill>
              </a:rPr>
              <a:t>tricky</a:t>
            </a:r>
            <a:r>
              <a:rPr lang="en" sz="2400" dirty="0"/>
              <a:t> and takes some </a:t>
            </a:r>
            <a:r>
              <a:rPr lang="en" sz="2400" dirty="0">
                <a:solidFill>
                  <a:srgbClr val="C00000"/>
                </a:solidFill>
              </a:rPr>
              <a:t>patience</a:t>
            </a:r>
            <a:r>
              <a:rPr lang="en" sz="2400" dirty="0"/>
              <a:t> to </a:t>
            </a:r>
            <a:r>
              <a:rPr lang="en" sz="2400" dirty="0" smtClean="0"/>
              <a:t>fold</a:t>
            </a:r>
          </a:p>
          <a:p>
            <a:pPr lvl="0" rtl="0">
              <a:buNone/>
            </a:pPr>
            <a:endParaRPr lang="en" sz="2400" dirty="0" smtClean="0"/>
          </a:p>
          <a:p>
            <a:pPr lvl="0" rtl="0">
              <a:buNone/>
            </a:pPr>
            <a:r>
              <a:rPr lang="en" sz="2400" i="1" dirty="0" smtClean="0"/>
              <a:t>Hang </a:t>
            </a:r>
            <a:r>
              <a:rPr lang="en" sz="2400" i="1" dirty="0"/>
              <a:t>in there! </a:t>
            </a:r>
          </a:p>
        </p:txBody>
      </p:sp>
      <p:sp>
        <p:nvSpPr>
          <p:cNvPr id="50" name="Shape 50"/>
          <p:cNvSpPr txBox="1"/>
          <p:nvPr/>
        </p:nvSpPr>
        <p:spPr>
          <a:xfrm>
            <a:off x="791736" y="3791415"/>
            <a:ext cx="3370529" cy="194031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800" dirty="0"/>
              <a:t>Hold the template upside down and start with the point of the </a:t>
            </a:r>
            <a:r>
              <a:rPr lang="en" sz="1800" dirty="0" smtClean="0"/>
              <a:t>heart</a:t>
            </a:r>
          </a:p>
          <a:p>
            <a:pPr lvl="0" rtl="0">
              <a:buNone/>
            </a:pPr>
            <a:endParaRPr lang="en" sz="1800" dirty="0" smtClean="0"/>
          </a:p>
          <a:p>
            <a:pPr lvl="0" rtl="0">
              <a:buNone/>
            </a:pPr>
            <a:r>
              <a:rPr lang="en" sz="1800" dirty="0" smtClean="0"/>
              <a:t>Use </a:t>
            </a:r>
            <a:r>
              <a:rPr lang="en" sz="1800" dirty="0"/>
              <a:t>gravity to help you pull all the little folds up one by </a:t>
            </a:r>
            <a:r>
              <a:rPr lang="en" sz="1800" dirty="0" smtClean="0"/>
              <a:t>one</a:t>
            </a:r>
            <a:endParaRPr lang="en" sz="1800" dirty="0"/>
          </a:p>
        </p:txBody>
      </p:sp>
      <p:pic>
        <p:nvPicPr>
          <p:cNvPr id="51" name="Shape 5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651762" y="1333827"/>
            <a:ext cx="4371975" cy="3667125"/>
          </a:xfrm>
          <a:prstGeom prst="rect">
            <a:avLst/>
          </a:prstGeom>
        </p:spPr>
      </p:pic>
      <p:cxnSp>
        <p:nvCxnSpPr>
          <p:cNvPr id="52" name="Shape 52"/>
          <p:cNvCxnSpPr/>
          <p:nvPr/>
        </p:nvCxnSpPr>
        <p:spPr>
          <a:xfrm>
            <a:off x="3892378" y="4324865"/>
            <a:ext cx="2791087" cy="167534"/>
          </a:xfrm>
          <a:prstGeom prst="straightConnector1">
            <a:avLst/>
          </a:prstGeom>
          <a:noFill/>
          <a:ln w="28575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Shape 18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29898" y="635431"/>
            <a:ext cx="5262275" cy="5262275"/>
          </a:xfrm>
          <a:prstGeom prst="rect">
            <a:avLst/>
          </a:prstGeom>
        </p:spPr>
      </p:pic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137200" y="-65048"/>
            <a:ext cx="8907599" cy="6932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buNone/>
            </a:pPr>
            <a:r>
              <a:rPr lang="en" sz="3000" dirty="0"/>
              <a:t>Add text or </a:t>
            </a:r>
            <a:r>
              <a:rPr lang="en" sz="3000" dirty="0" smtClean="0"/>
              <a:t>a symbol </a:t>
            </a:r>
            <a:r>
              <a:rPr lang="en" sz="3000" dirty="0"/>
              <a:t>showing where to </a:t>
            </a:r>
            <a:r>
              <a:rPr lang="en" sz="3000" dirty="0" smtClean="0"/>
              <a:t>press</a:t>
            </a:r>
            <a:endParaRPr lang="en" sz="3000" dirty="0"/>
          </a:p>
        </p:txBody>
      </p:sp>
      <p:sp>
        <p:nvSpPr>
          <p:cNvPr id="184" name="Shape 184"/>
          <p:cNvSpPr txBox="1">
            <a:spLocks noGrp="1"/>
          </p:cNvSpPr>
          <p:nvPr>
            <p:ph type="title" idx="2"/>
          </p:nvPr>
        </p:nvSpPr>
        <p:spPr>
          <a:xfrm>
            <a:off x="840596" y="5979285"/>
            <a:ext cx="7500806" cy="82296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buNone/>
            </a:pPr>
            <a:r>
              <a:rPr lang="en" sz="2000" dirty="0">
                <a:latin typeface="Calibri" panose="020F0502020204030204" pitchFamily="34" charset="0"/>
              </a:rPr>
              <a:t>If you are mailing </a:t>
            </a:r>
            <a:r>
              <a:rPr lang="en" sz="2000" dirty="0" smtClean="0">
                <a:latin typeface="Calibri" panose="020F0502020204030204" pitchFamily="34" charset="0"/>
              </a:rPr>
              <a:t>your card, mark the outside envelope “</a:t>
            </a:r>
            <a:r>
              <a:rPr lang="en" sz="20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hand cancel</a:t>
            </a:r>
            <a:r>
              <a:rPr lang="en" sz="2000" dirty="0" smtClean="0">
                <a:latin typeface="Calibri" panose="020F0502020204030204" pitchFamily="34" charset="0"/>
              </a:rPr>
              <a:t>” so </a:t>
            </a:r>
            <a:r>
              <a:rPr lang="en" sz="2000" dirty="0">
                <a:latin typeface="Calibri" panose="020F0502020204030204" pitchFamily="34" charset="0"/>
              </a:rPr>
              <a:t>the LED won’t get crushed by sorting machines :)</a:t>
            </a:r>
          </a:p>
        </p:txBody>
      </p:sp>
      <p:sp>
        <p:nvSpPr>
          <p:cNvPr id="5" name="Shape 177"/>
          <p:cNvSpPr txBox="1"/>
          <p:nvPr/>
        </p:nvSpPr>
        <p:spPr>
          <a:xfrm>
            <a:off x="6278136" y="4062448"/>
            <a:ext cx="2230894" cy="5987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2400" dirty="0" smtClean="0">
                <a:solidFill>
                  <a:srgbClr val="C00000"/>
                </a:solidFill>
              </a:rPr>
              <a:t>Press here </a:t>
            </a:r>
            <a:r>
              <a:rPr lang="en" sz="2400" dirty="0" smtClean="0">
                <a:solidFill>
                  <a:srgbClr val="C00000"/>
                </a:solidFill>
                <a:sym typeface="Wingdings" panose="05000000000000000000" pitchFamily="2" charset="2"/>
              </a:rPr>
              <a:t></a:t>
            </a:r>
            <a:endParaRPr lang="en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56450" y="49512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/>
              <a:t>Basic Circuit</a:t>
            </a:r>
          </a:p>
        </p:txBody>
      </p:sp>
      <p:sp>
        <p:nvSpPr>
          <p:cNvPr id="58" name="Shape 58"/>
          <p:cNvSpPr txBox="1"/>
          <p:nvPr/>
        </p:nvSpPr>
        <p:spPr>
          <a:xfrm>
            <a:off x="1945603" y="5152755"/>
            <a:ext cx="5261313" cy="90418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342900" lvl="0" algn="ctr" rtl="0">
              <a:spcBef>
                <a:spcPts val="750"/>
              </a:spcBef>
              <a:buNone/>
            </a:pPr>
            <a:r>
              <a:rPr lang="en" sz="24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A </a:t>
            </a:r>
            <a:r>
              <a:rPr lang="en" sz="2400" b="1" dirty="0" smtClean="0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circuit</a:t>
            </a:r>
            <a:r>
              <a:rPr lang="en" sz="24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 is the </a:t>
            </a:r>
            <a:r>
              <a:rPr lang="en" sz="2400" b="1" dirty="0" smtClean="0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circular </a:t>
            </a:r>
            <a:r>
              <a:rPr lang="en" sz="2400" b="1" dirty="0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path that electricity flows </a:t>
            </a:r>
            <a:r>
              <a:rPr lang="en" sz="2400" b="1" dirty="0" smtClean="0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through</a:t>
            </a:r>
            <a:endParaRPr lang="en" sz="2400" b="1" dirty="0">
              <a:solidFill>
                <a:srgbClr val="C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9" name="Shape 5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98474" y="1534634"/>
            <a:ext cx="4181325" cy="297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Shape 60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4676925" y="1839434"/>
            <a:ext cx="4079150" cy="303582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/>
          <p:nvPr/>
        </p:nvSpPr>
        <p:spPr>
          <a:xfrm>
            <a:off x="4899050" y="1532059"/>
            <a:ext cx="3870900" cy="3456599"/>
          </a:xfrm>
          <a:prstGeom prst="rect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2" name="Shape 62"/>
          <p:cNvSpPr/>
          <p:nvPr/>
        </p:nvSpPr>
        <p:spPr>
          <a:xfrm>
            <a:off x="453687" y="1532059"/>
            <a:ext cx="3870900" cy="3456599"/>
          </a:xfrm>
          <a:prstGeom prst="rect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274664"/>
            <a:ext cx="2803358" cy="234822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r" rtl="0">
              <a:buNone/>
            </a:pPr>
            <a:r>
              <a:rPr lang="en" dirty="0" smtClean="0"/>
              <a:t>An example completed paper circuit</a:t>
            </a:r>
            <a:endParaRPr lang="en" dirty="0"/>
          </a:p>
        </p:txBody>
      </p:sp>
      <p:pic>
        <p:nvPicPr>
          <p:cNvPr id="68" name="Shape 6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404510" y="0"/>
            <a:ext cx="5739479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1158783" y="2968779"/>
            <a:ext cx="2101775" cy="178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/>
          <p:cNvPicPr preferRelativeResize="0"/>
          <p:nvPr/>
        </p:nvPicPr>
        <p:blipFill rotWithShape="1">
          <a:blip r:embed="rId5"/>
          <a:srcRect l="2358" r="3636"/>
          <a:stretch/>
        </p:blipFill>
        <p:spPr>
          <a:xfrm>
            <a:off x="168442" y="4752579"/>
            <a:ext cx="3200400" cy="184960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67"/>
          <p:cNvSpPr txBox="1">
            <a:spLocks/>
          </p:cNvSpPr>
          <p:nvPr/>
        </p:nvSpPr>
        <p:spPr>
          <a:xfrm>
            <a:off x="168229" y="2542478"/>
            <a:ext cx="1600413" cy="54768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pPr algn="r"/>
            <a:r>
              <a:rPr lang="en" sz="2400" dirty="0" smtClean="0">
                <a:solidFill>
                  <a:srgbClr val="C00000"/>
                </a:solidFill>
              </a:rPr>
              <a:t>Supplies:</a:t>
            </a:r>
            <a:endParaRPr lang="en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248975" y="149721"/>
            <a:ext cx="8229600" cy="833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About Copper Tape</a:t>
            </a:r>
          </a:p>
        </p:txBody>
      </p:sp>
      <p:sp>
        <p:nvSpPr>
          <p:cNvPr id="76" name="Shape 76"/>
          <p:cNvSpPr txBox="1"/>
          <p:nvPr/>
        </p:nvSpPr>
        <p:spPr>
          <a:xfrm>
            <a:off x="248975" y="1067776"/>
            <a:ext cx="4609199" cy="2400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400" dirty="0">
                <a:solidFill>
                  <a:srgbClr val="C00000"/>
                </a:solidFill>
              </a:rPr>
              <a:t>Pros:</a:t>
            </a:r>
          </a:p>
          <a:p>
            <a:pPr marL="457200" lvl="0" indent="-381000" rtl="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 dirty="0"/>
              <a:t>Nice and conductive!</a:t>
            </a:r>
          </a:p>
          <a:p>
            <a:pPr marL="457200" lvl="0" indent="-381000" rtl="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 dirty="0"/>
              <a:t>Peel </a:t>
            </a:r>
            <a:r>
              <a:rPr lang="en" sz="2400" dirty="0" smtClean="0"/>
              <a:t>and stick</a:t>
            </a:r>
            <a:endParaRPr lang="en" sz="2400" dirty="0"/>
          </a:p>
          <a:p>
            <a:pPr marL="457200" lvl="0" indent="-381000" rtl="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 dirty="0"/>
              <a:t>Can use conductive paint to attach components to </a:t>
            </a:r>
            <a:r>
              <a:rPr lang="en" sz="2400" dirty="0" smtClean="0"/>
              <a:t>it</a:t>
            </a:r>
            <a:endParaRPr lang="en" sz="2400" dirty="0"/>
          </a:p>
          <a:p>
            <a:pPr marL="457200" lvl="0" indent="-381000" rtl="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 dirty="0"/>
              <a:t>Can solder components to </a:t>
            </a:r>
            <a:r>
              <a:rPr lang="en" sz="2400" dirty="0" smtClean="0"/>
              <a:t>it</a:t>
            </a:r>
            <a:endParaRPr lang="en" sz="2400" dirty="0"/>
          </a:p>
          <a:p>
            <a:endParaRPr lang="en" sz="2400" dirty="0"/>
          </a:p>
        </p:txBody>
      </p:sp>
      <p:sp>
        <p:nvSpPr>
          <p:cNvPr id="77" name="Shape 77"/>
          <p:cNvSpPr txBox="1"/>
          <p:nvPr/>
        </p:nvSpPr>
        <p:spPr>
          <a:xfrm>
            <a:off x="4232700" y="3905975"/>
            <a:ext cx="4790399" cy="269554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400" dirty="0">
                <a:solidFill>
                  <a:srgbClr val="C00000"/>
                </a:solidFill>
              </a:rPr>
              <a:t>Cons:</a:t>
            </a:r>
          </a:p>
          <a:p>
            <a:pPr marL="457200" lvl="0" indent="-381000" rtl="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 dirty="0" smtClean="0"/>
              <a:t>Needs </a:t>
            </a:r>
            <a:r>
              <a:rPr lang="en" sz="2400" i="1" dirty="0"/>
              <a:t>a continuous </a:t>
            </a:r>
            <a:r>
              <a:rPr lang="en" sz="2400" i="1" dirty="0" smtClean="0"/>
              <a:t>line </a:t>
            </a:r>
            <a:r>
              <a:rPr lang="en" sz="2400" dirty="0" smtClean="0"/>
              <a:t>so you must get creative when turning corners</a:t>
            </a:r>
            <a:endParaRPr lang="en" sz="2400" dirty="0"/>
          </a:p>
          <a:p>
            <a:pPr marL="457200" lvl="0" indent="-381000" rtl="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 dirty="0"/>
              <a:t>Adhesive is NOT </a:t>
            </a:r>
            <a:r>
              <a:rPr lang="en" sz="2400" dirty="0" smtClean="0"/>
              <a:t>conductive</a:t>
            </a:r>
            <a:endParaRPr lang="en" sz="2400" dirty="0"/>
          </a:p>
          <a:p>
            <a:pPr marL="457200" lvl="0" indent="-381000" rtl="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 dirty="0"/>
              <a:t>Can have sharp edges </a:t>
            </a:r>
            <a:r>
              <a:rPr lang="en" sz="2400" dirty="0" smtClean="0"/>
              <a:t>so </a:t>
            </a:r>
            <a:r>
              <a:rPr lang="en" sz="2400" dirty="0"/>
              <a:t>be careful!</a:t>
            </a:r>
          </a:p>
          <a:p>
            <a:endParaRPr lang="en" sz="2400" dirty="0"/>
          </a:p>
        </p:txBody>
      </p:sp>
      <p:pic>
        <p:nvPicPr>
          <p:cNvPr id="78" name="Shape 7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534450" y="409425"/>
            <a:ext cx="3059250" cy="3059250"/>
          </a:xfrm>
          <a:prstGeom prst="rect">
            <a:avLst/>
          </a:prstGeom>
        </p:spPr>
      </p:pic>
      <p:pic>
        <p:nvPicPr>
          <p:cNvPr id="79" name="Shape 79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484399" y="3715450"/>
            <a:ext cx="3624374" cy="261082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/>
          <p:cNvPicPr preferRelativeResize="0"/>
          <p:nvPr/>
        </p:nvPicPr>
        <p:blipFill rotWithShape="1">
          <a:blip r:embed="rId3"/>
          <a:srcRect t="11921" b="3091"/>
          <a:stretch/>
        </p:blipFill>
        <p:spPr>
          <a:xfrm>
            <a:off x="402742" y="5607115"/>
            <a:ext cx="7914075" cy="11728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237524" y="152400"/>
            <a:ext cx="8714176" cy="61845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3400" dirty="0"/>
              <a:t>Let’s Get Started</a:t>
            </a:r>
            <a:r>
              <a:rPr lang="en" sz="3400" dirty="0" smtClean="0"/>
              <a:t>! </a:t>
            </a:r>
            <a:r>
              <a:rPr lang="en" sz="3400" dirty="0" smtClean="0">
                <a:solidFill>
                  <a:srgbClr val="C00000"/>
                </a:solidFill>
              </a:rPr>
              <a:t>Look at your template:</a:t>
            </a:r>
            <a:endParaRPr lang="en" sz="3400" dirty="0">
              <a:solidFill>
                <a:srgbClr val="C00000"/>
              </a:solidFill>
            </a:endParaRPr>
          </a:p>
        </p:txBody>
      </p:sp>
      <p:pic>
        <p:nvPicPr>
          <p:cNvPr id="87" name="Shape 87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237524" y="1107907"/>
            <a:ext cx="3791800" cy="4564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4440925" y="736056"/>
            <a:ext cx="4510775" cy="4936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/>
          <p:cNvGrpSpPr/>
          <p:nvPr/>
        </p:nvGrpSpPr>
        <p:grpSpPr>
          <a:xfrm>
            <a:off x="1625034" y="2006533"/>
            <a:ext cx="1291200" cy="674100"/>
            <a:chOff x="736958" y="2051301"/>
            <a:chExt cx="1291200" cy="674100"/>
          </a:xfrm>
        </p:grpSpPr>
        <p:sp>
          <p:nvSpPr>
            <p:cNvPr id="85" name="Shape 85"/>
            <p:cNvSpPr txBox="1"/>
            <p:nvPr/>
          </p:nvSpPr>
          <p:spPr>
            <a:xfrm>
              <a:off x="736958" y="2051301"/>
              <a:ext cx="1291200" cy="674100"/>
            </a:xfrm>
            <a:prstGeom prst="rect">
              <a:avLst/>
            </a:prstGeom>
          </p:spPr>
          <p:txBody>
            <a:bodyPr lIns="91425" tIns="91425" rIns="91425" bIns="91425" anchor="t" anchorCtr="0">
              <a:noAutofit/>
            </a:bodyPr>
            <a:lstStyle/>
            <a:p>
              <a:pPr>
                <a:buNone/>
              </a:pPr>
              <a:r>
                <a:rPr lang="en" sz="3600" dirty="0">
                  <a:solidFill>
                    <a:srgbClr val="C00000"/>
                  </a:solidFill>
                </a:rPr>
                <a:t>I    U</a:t>
              </a:r>
            </a:p>
          </p:txBody>
        </p:sp>
        <p:sp>
          <p:nvSpPr>
            <p:cNvPr id="89" name="Shape 89"/>
            <p:cNvSpPr/>
            <p:nvPr/>
          </p:nvSpPr>
          <p:spPr>
            <a:xfrm>
              <a:off x="1047683" y="2224976"/>
              <a:ext cx="348600" cy="348600"/>
            </a:xfrm>
            <a:prstGeom prst="heart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>
                <a:solidFill>
                  <a:srgbClr val="C00000"/>
                </a:solidFill>
              </a:endParaRPr>
            </a:p>
          </p:txBody>
        </p:sp>
      </p:grpSp>
      <p:sp>
        <p:nvSpPr>
          <p:cNvPr id="90" name="Shape 90"/>
          <p:cNvSpPr txBox="1"/>
          <p:nvPr/>
        </p:nvSpPr>
        <p:spPr>
          <a:xfrm>
            <a:off x="6152469" y="3435517"/>
            <a:ext cx="1263958" cy="57924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3000" dirty="0">
                <a:solidFill>
                  <a:srgbClr val="C00000"/>
                </a:solidFill>
              </a:rPr>
              <a:t>Heart</a:t>
            </a:r>
          </a:p>
        </p:txBody>
      </p:sp>
      <p:cxnSp>
        <p:nvCxnSpPr>
          <p:cNvPr id="92" name="Shape 92"/>
          <p:cNvCxnSpPr/>
          <p:nvPr/>
        </p:nvCxnSpPr>
        <p:spPr>
          <a:xfrm>
            <a:off x="4278632" y="1120109"/>
            <a:ext cx="0" cy="41148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4" name="Shape 67"/>
          <p:cNvSpPr txBox="1">
            <a:spLocks/>
          </p:cNvSpPr>
          <p:nvPr/>
        </p:nvSpPr>
        <p:spPr>
          <a:xfrm>
            <a:off x="4224173" y="5478000"/>
            <a:ext cx="4254935" cy="54768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r>
              <a:rPr lang="en" sz="2400" dirty="0" smtClean="0">
                <a:solidFill>
                  <a:srgbClr val="C00000"/>
                </a:solidFill>
                <a:sym typeface="Wingdings" panose="05000000000000000000" pitchFamily="2" charset="2"/>
              </a:rPr>
              <a:t>  </a:t>
            </a:r>
            <a:r>
              <a:rPr lang="en" sz="2400" dirty="0" smtClean="0">
                <a:solidFill>
                  <a:srgbClr val="C00000"/>
                </a:solidFill>
              </a:rPr>
              <a:t>Look for these icons</a:t>
            </a:r>
            <a:endParaRPr lang="en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/>
        </p:nvSpPr>
        <p:spPr>
          <a:xfrm>
            <a:off x="7086600" y="1792933"/>
            <a:ext cx="304799" cy="1828800"/>
          </a:xfrm>
          <a:prstGeom prst="rect">
            <a:avLst/>
          </a:prstGeom>
          <a:noFill/>
          <a:ln w="317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107" name="Shape 107"/>
          <p:cNvSpPr/>
          <p:nvPr/>
        </p:nvSpPr>
        <p:spPr>
          <a:xfrm>
            <a:off x="6705600" y="1450032"/>
            <a:ext cx="1981199" cy="3581399"/>
          </a:xfrm>
          <a:prstGeom prst="rect">
            <a:avLst/>
          </a:prstGeom>
          <a:noFill/>
          <a:ln w="317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108" name="Shape 108"/>
          <p:cNvSpPr/>
          <p:nvPr/>
        </p:nvSpPr>
        <p:spPr>
          <a:xfrm>
            <a:off x="1219200" y="1754832"/>
            <a:ext cx="304799" cy="3124199"/>
          </a:xfrm>
          <a:prstGeom prst="rect">
            <a:avLst/>
          </a:prstGeom>
          <a:noFill/>
          <a:ln w="317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109" name="Shape 109"/>
          <p:cNvSpPr/>
          <p:nvPr/>
        </p:nvSpPr>
        <p:spPr>
          <a:xfrm>
            <a:off x="1219200" y="1754832"/>
            <a:ext cx="304799" cy="1828800"/>
          </a:xfrm>
          <a:prstGeom prst="rect">
            <a:avLst/>
          </a:prstGeom>
          <a:noFill/>
          <a:ln w="31750" cap="flat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110" name="Shape 110"/>
          <p:cNvSpPr/>
          <p:nvPr/>
        </p:nvSpPr>
        <p:spPr>
          <a:xfrm>
            <a:off x="457200" y="1450032"/>
            <a:ext cx="2895600" cy="3581399"/>
          </a:xfrm>
          <a:prstGeom prst="rect">
            <a:avLst/>
          </a:prstGeom>
          <a:noFill/>
          <a:ln w="317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111" name="Shape 111"/>
          <p:cNvSpPr/>
          <p:nvPr/>
        </p:nvSpPr>
        <p:spPr>
          <a:xfrm>
            <a:off x="3733800" y="1754832"/>
            <a:ext cx="304799" cy="1828800"/>
          </a:xfrm>
          <a:prstGeom prst="rect">
            <a:avLst/>
          </a:prstGeom>
          <a:noFill/>
          <a:ln w="317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cxnSp>
        <p:nvCxnSpPr>
          <p:cNvPr id="112" name="Shape 112"/>
          <p:cNvCxnSpPr/>
          <p:nvPr/>
        </p:nvCxnSpPr>
        <p:spPr>
          <a:xfrm rot="10800000">
            <a:off x="1628775" y="3583632"/>
            <a:ext cx="685799" cy="0"/>
          </a:xfrm>
          <a:prstGeom prst="straightConnector1">
            <a:avLst/>
          </a:prstGeom>
          <a:solidFill>
            <a:srgbClr val="00B8FF"/>
          </a:solidFill>
          <a:ln w="57150" cap="flat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113" name="Shape 113"/>
          <p:cNvSpPr txBox="1"/>
          <p:nvPr/>
        </p:nvSpPr>
        <p:spPr>
          <a:xfrm>
            <a:off x="2314575" y="3352798"/>
            <a:ext cx="1143000" cy="461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2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FOLD</a:t>
            </a:r>
          </a:p>
        </p:txBody>
      </p:sp>
      <p:sp>
        <p:nvSpPr>
          <p:cNvPr id="114" name="Shape 114"/>
          <p:cNvSpPr/>
          <p:nvPr/>
        </p:nvSpPr>
        <p:spPr>
          <a:xfrm>
            <a:off x="3743325" y="2288232"/>
            <a:ext cx="304799" cy="1295400"/>
          </a:xfrm>
          <a:prstGeom prst="rect">
            <a:avLst/>
          </a:prstGeom>
          <a:noFill/>
          <a:ln w="317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cxnSp>
        <p:nvCxnSpPr>
          <p:cNvPr id="115" name="Shape 115"/>
          <p:cNvCxnSpPr/>
          <p:nvPr/>
        </p:nvCxnSpPr>
        <p:spPr>
          <a:xfrm rot="10800000" flipH="1">
            <a:off x="3743323" y="3278832"/>
            <a:ext cx="304799" cy="304799"/>
          </a:xfrm>
          <a:prstGeom prst="straightConnector1">
            <a:avLst/>
          </a:prstGeom>
          <a:solidFill>
            <a:srgbClr val="00B8FF"/>
          </a:solidFill>
          <a:ln w="31750" cap="flat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16" name="Shape 116"/>
          <p:cNvCxnSpPr/>
          <p:nvPr/>
        </p:nvCxnSpPr>
        <p:spPr>
          <a:xfrm rot="10800000">
            <a:off x="4168775" y="3278832"/>
            <a:ext cx="685799" cy="0"/>
          </a:xfrm>
          <a:prstGeom prst="straightConnector1">
            <a:avLst/>
          </a:prstGeom>
          <a:solidFill>
            <a:srgbClr val="00B8FF"/>
          </a:solidFill>
          <a:ln w="57150" cap="flat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117" name="Shape 117"/>
          <p:cNvSpPr txBox="1"/>
          <p:nvPr/>
        </p:nvSpPr>
        <p:spPr>
          <a:xfrm>
            <a:off x="4854575" y="2908299"/>
            <a:ext cx="1889100" cy="83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2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FOLD FORWARD</a:t>
            </a:r>
          </a:p>
        </p:txBody>
      </p:sp>
      <p:sp>
        <p:nvSpPr>
          <p:cNvPr id="118" name="Shape 118"/>
          <p:cNvSpPr/>
          <p:nvPr/>
        </p:nvSpPr>
        <p:spPr>
          <a:xfrm rot="5400000">
            <a:off x="7734300" y="2966412"/>
            <a:ext cx="304799" cy="990599"/>
          </a:xfrm>
          <a:prstGeom prst="rect">
            <a:avLst/>
          </a:prstGeom>
          <a:noFill/>
          <a:ln w="317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cxnSp>
        <p:nvCxnSpPr>
          <p:cNvPr id="119" name="Shape 119"/>
          <p:cNvCxnSpPr/>
          <p:nvPr/>
        </p:nvCxnSpPr>
        <p:spPr>
          <a:xfrm rot="10800000" flipH="1">
            <a:off x="7086600" y="3278832"/>
            <a:ext cx="304799" cy="304799"/>
          </a:xfrm>
          <a:prstGeom prst="straightConnector1">
            <a:avLst/>
          </a:prstGeom>
          <a:solidFill>
            <a:srgbClr val="00B8FF"/>
          </a:solidFill>
          <a:ln w="317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0" name="Shape 120"/>
          <p:cNvSpPr/>
          <p:nvPr/>
        </p:nvSpPr>
        <p:spPr>
          <a:xfrm>
            <a:off x="3352800" y="1450032"/>
            <a:ext cx="3352799" cy="3581399"/>
          </a:xfrm>
          <a:prstGeom prst="rect">
            <a:avLst/>
          </a:prstGeom>
          <a:noFill/>
          <a:ln w="317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121" name="Shape 121"/>
          <p:cNvSpPr txBox="1"/>
          <p:nvPr/>
        </p:nvSpPr>
        <p:spPr>
          <a:xfrm>
            <a:off x="6705600" y="4200435"/>
            <a:ext cx="1981199" cy="461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2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DONE!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304800" y="147425"/>
            <a:ext cx="8381999" cy="84147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dirty="0" smtClean="0"/>
              <a:t>Turning corners with the copper tape</a:t>
            </a:r>
            <a:endParaRPr lang="en" dirty="0"/>
          </a:p>
        </p:txBody>
      </p:sp>
      <p:sp>
        <p:nvSpPr>
          <p:cNvPr id="123" name="Shape 123"/>
          <p:cNvSpPr txBox="1"/>
          <p:nvPr/>
        </p:nvSpPr>
        <p:spPr>
          <a:xfrm>
            <a:off x="1025825" y="5377174"/>
            <a:ext cx="7205100" cy="95685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2400" dirty="0"/>
              <a:t>It’s okay if your fold isn’t </a:t>
            </a:r>
            <a:r>
              <a:rPr lang="en" sz="2400" dirty="0" smtClean="0"/>
              <a:t>perfect — we </a:t>
            </a:r>
            <a:r>
              <a:rPr lang="en" sz="2400" dirty="0"/>
              <a:t>just want to </a:t>
            </a:r>
            <a:r>
              <a:rPr lang="en" sz="2400" dirty="0">
                <a:solidFill>
                  <a:srgbClr val="C00000"/>
                </a:solidFill>
              </a:rPr>
              <a:t>go around the corner without the tape </a:t>
            </a:r>
            <a:r>
              <a:rPr lang="en" sz="2400" dirty="0" smtClean="0">
                <a:solidFill>
                  <a:srgbClr val="C00000"/>
                </a:solidFill>
              </a:rPr>
              <a:t>breaking</a:t>
            </a:r>
            <a:endParaRPr lang="en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/>
        </p:nvSpPr>
        <p:spPr>
          <a:xfrm>
            <a:off x="4572000" y="3431232"/>
            <a:ext cx="304799" cy="1261199"/>
          </a:xfrm>
          <a:prstGeom prst="rect">
            <a:avLst/>
          </a:prstGeom>
          <a:solidFill>
            <a:srgbClr val="ADADEB">
              <a:alpha val="69800"/>
            </a:srgbClr>
          </a:solidFill>
          <a:ln w="317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129" name="Shape 129"/>
          <p:cNvSpPr/>
          <p:nvPr/>
        </p:nvSpPr>
        <p:spPr>
          <a:xfrm>
            <a:off x="609600" y="1754832"/>
            <a:ext cx="304799" cy="1485899"/>
          </a:xfrm>
          <a:prstGeom prst="rect">
            <a:avLst/>
          </a:prstGeom>
          <a:solidFill>
            <a:srgbClr val="FFC000"/>
          </a:solidFill>
          <a:ln w="317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130" name="Shape 130"/>
          <p:cNvSpPr txBox="1"/>
          <p:nvPr/>
        </p:nvSpPr>
        <p:spPr>
          <a:xfrm>
            <a:off x="609600" y="5181600"/>
            <a:ext cx="7764966" cy="153805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800100" lvl="0" indent="-457200" rtl="0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" sz="2800" dirty="0" smtClean="0">
                <a:latin typeface="Calibri" panose="020F0502020204030204" pitchFamily="34" charset="0"/>
                <a:ea typeface="Helvetica Neue"/>
                <a:cs typeface="Helvetica Neue"/>
                <a:sym typeface="Helvetica Neue"/>
              </a:rPr>
              <a:t>Join pieces </a:t>
            </a:r>
            <a:r>
              <a:rPr lang="en" sz="2800" dirty="0">
                <a:latin typeface="Calibri" panose="020F0502020204030204" pitchFamily="34" charset="0"/>
                <a:ea typeface="Helvetica Neue"/>
                <a:cs typeface="Helvetica Neue"/>
                <a:sym typeface="Helvetica Neue"/>
              </a:rPr>
              <a:t>by touching the </a:t>
            </a:r>
            <a:r>
              <a:rPr lang="en" sz="2800" b="1" dirty="0" smtClean="0">
                <a:latin typeface="Calibri" panose="020F0502020204030204" pitchFamily="34" charset="0"/>
                <a:ea typeface="Helvetica Neue"/>
                <a:cs typeface="Helvetica Neue"/>
                <a:sym typeface="Helvetica Neue"/>
              </a:rPr>
              <a:t>TOP SIDE</a:t>
            </a:r>
            <a:r>
              <a:rPr lang="en" sz="2800" dirty="0" smtClean="0">
                <a:latin typeface="Calibri" panose="020F0502020204030204" pitchFamily="34" charset="0"/>
                <a:ea typeface="Helvetica Neue"/>
                <a:cs typeface="Helvetica Neue"/>
                <a:sym typeface="Helvetica Neue"/>
              </a:rPr>
              <a:t> of the copper tape to </a:t>
            </a:r>
            <a:r>
              <a:rPr lang="en" sz="2800" dirty="0">
                <a:latin typeface="Calibri" panose="020F0502020204030204" pitchFamily="34" charset="0"/>
                <a:ea typeface="Helvetica Neue"/>
                <a:cs typeface="Helvetica Neue"/>
                <a:sym typeface="Helvetica Neue"/>
              </a:rPr>
              <a:t>the </a:t>
            </a:r>
            <a:r>
              <a:rPr lang="en" sz="2800" b="1" dirty="0" smtClean="0">
                <a:latin typeface="Calibri" panose="020F0502020204030204" pitchFamily="34" charset="0"/>
                <a:ea typeface="Helvetica Neue"/>
                <a:cs typeface="Helvetica Neue"/>
                <a:sym typeface="Helvetica Neue"/>
              </a:rPr>
              <a:t>TOP SIDE</a:t>
            </a:r>
            <a:r>
              <a:rPr lang="en" sz="2800" dirty="0" smtClean="0">
                <a:latin typeface="Calibri" panose="020F0502020204030204" pitchFamily="34" charset="0"/>
                <a:ea typeface="Helvetica Neue"/>
                <a:cs typeface="Helvetica Neue"/>
                <a:sym typeface="Helvetica Neue"/>
              </a:rPr>
              <a:t> </a:t>
            </a:r>
            <a:r>
              <a:rPr lang="en" sz="2800" dirty="0">
                <a:latin typeface="Calibri" panose="020F0502020204030204" pitchFamily="34" charset="0"/>
                <a:ea typeface="Helvetica Neue"/>
                <a:cs typeface="Helvetica Neue"/>
                <a:sym typeface="Helvetica Neue"/>
              </a:rPr>
              <a:t>of each </a:t>
            </a:r>
            <a:r>
              <a:rPr lang="en" sz="2800" dirty="0" smtClean="0">
                <a:latin typeface="Calibri" panose="020F0502020204030204" pitchFamily="34" charset="0"/>
                <a:ea typeface="Helvetica Neue"/>
                <a:cs typeface="Helvetica Neue"/>
                <a:sym typeface="Helvetica Neue"/>
              </a:rPr>
              <a:t>section </a:t>
            </a:r>
          </a:p>
          <a:p>
            <a:pPr marL="800100" lvl="0" indent="-457200" rtl="0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" sz="2800" dirty="0" smtClean="0">
                <a:solidFill>
                  <a:srgbClr val="C00000"/>
                </a:solidFill>
                <a:latin typeface="Calibri" panose="020F0502020204030204" pitchFamily="34" charset="0"/>
                <a:ea typeface="Helvetica Neue"/>
                <a:cs typeface="Helvetica Neue"/>
                <a:sym typeface="Helvetica Neue"/>
              </a:rPr>
              <a:t>Secure </a:t>
            </a:r>
            <a:r>
              <a:rPr lang="en" sz="2800" dirty="0">
                <a:solidFill>
                  <a:srgbClr val="C00000"/>
                </a:solidFill>
                <a:latin typeface="Calibri" panose="020F0502020204030204" pitchFamily="34" charset="0"/>
                <a:ea typeface="Helvetica Neue"/>
                <a:cs typeface="Helvetica Neue"/>
                <a:sym typeface="Helvetica Neue"/>
              </a:rPr>
              <a:t>with </a:t>
            </a:r>
            <a:r>
              <a:rPr lang="en" sz="2800" dirty="0" smtClean="0">
                <a:solidFill>
                  <a:srgbClr val="C00000"/>
                </a:solidFill>
                <a:latin typeface="Calibri" panose="020F0502020204030204" pitchFamily="34" charset="0"/>
                <a:ea typeface="Helvetica Neue"/>
                <a:cs typeface="Helvetica Neue"/>
                <a:sym typeface="Helvetica Neue"/>
              </a:rPr>
              <a:t>clear tape</a:t>
            </a:r>
            <a:endParaRPr lang="en" sz="2800" dirty="0">
              <a:solidFill>
                <a:srgbClr val="C00000"/>
              </a:solidFill>
              <a:latin typeface="Calibri" panose="020F050202020403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1" name="Shape 131"/>
          <p:cNvSpPr/>
          <p:nvPr/>
        </p:nvSpPr>
        <p:spPr>
          <a:xfrm>
            <a:off x="304800" y="1450032"/>
            <a:ext cx="1295400" cy="3581399"/>
          </a:xfrm>
          <a:prstGeom prst="rect">
            <a:avLst/>
          </a:prstGeom>
          <a:noFill/>
          <a:ln w="317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132" name="Shape 132"/>
          <p:cNvSpPr/>
          <p:nvPr/>
        </p:nvSpPr>
        <p:spPr>
          <a:xfrm>
            <a:off x="1600200" y="1450032"/>
            <a:ext cx="2666999" cy="3581399"/>
          </a:xfrm>
          <a:prstGeom prst="rect">
            <a:avLst/>
          </a:prstGeom>
          <a:noFill/>
          <a:ln w="317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133" name="Shape 133"/>
          <p:cNvSpPr/>
          <p:nvPr/>
        </p:nvSpPr>
        <p:spPr>
          <a:xfrm>
            <a:off x="4267200" y="1450032"/>
            <a:ext cx="2666999" cy="3581399"/>
          </a:xfrm>
          <a:prstGeom prst="rect">
            <a:avLst/>
          </a:prstGeom>
          <a:noFill/>
          <a:ln w="317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134" name="Shape 134"/>
          <p:cNvSpPr/>
          <p:nvPr/>
        </p:nvSpPr>
        <p:spPr>
          <a:xfrm>
            <a:off x="1981200" y="1754832"/>
            <a:ext cx="304799" cy="1485899"/>
          </a:xfrm>
          <a:prstGeom prst="rect">
            <a:avLst/>
          </a:prstGeom>
          <a:solidFill>
            <a:srgbClr val="FFC000"/>
          </a:solidFill>
          <a:ln w="317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cxnSp>
        <p:nvCxnSpPr>
          <p:cNvPr id="135" name="Shape 135"/>
          <p:cNvCxnSpPr/>
          <p:nvPr/>
        </p:nvCxnSpPr>
        <p:spPr>
          <a:xfrm>
            <a:off x="4572000" y="3431232"/>
            <a:ext cx="304799" cy="0"/>
          </a:xfrm>
          <a:prstGeom prst="straightConnector1">
            <a:avLst/>
          </a:prstGeom>
          <a:solidFill>
            <a:srgbClr val="00B8FF"/>
          </a:solidFill>
          <a:ln w="31750" cap="flat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36" name="Shape 136"/>
          <p:cNvCxnSpPr/>
          <p:nvPr/>
        </p:nvCxnSpPr>
        <p:spPr>
          <a:xfrm rot="10800000">
            <a:off x="2438400" y="3444208"/>
            <a:ext cx="685799" cy="0"/>
          </a:xfrm>
          <a:prstGeom prst="straightConnector1">
            <a:avLst/>
          </a:prstGeom>
          <a:solidFill>
            <a:srgbClr val="00B8FF"/>
          </a:solidFill>
          <a:ln w="57150" cap="flat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137" name="Shape 137"/>
          <p:cNvSpPr txBox="1"/>
          <p:nvPr/>
        </p:nvSpPr>
        <p:spPr>
          <a:xfrm>
            <a:off x="3124200" y="3046213"/>
            <a:ext cx="1143000" cy="83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2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FOLD BACK</a:t>
            </a:r>
          </a:p>
        </p:txBody>
      </p:sp>
      <p:sp>
        <p:nvSpPr>
          <p:cNvPr id="138" name="Shape 138"/>
          <p:cNvSpPr/>
          <p:nvPr/>
        </p:nvSpPr>
        <p:spPr>
          <a:xfrm>
            <a:off x="4572000" y="1754832"/>
            <a:ext cx="304799" cy="1485899"/>
          </a:xfrm>
          <a:prstGeom prst="rect">
            <a:avLst/>
          </a:prstGeom>
          <a:solidFill>
            <a:srgbClr val="FFC000"/>
          </a:solidFill>
          <a:ln w="317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4572000" y="3431232"/>
            <a:ext cx="304799" cy="567599"/>
          </a:xfrm>
          <a:prstGeom prst="rect">
            <a:avLst/>
          </a:prstGeom>
          <a:solidFill>
            <a:srgbClr val="ADADEB">
              <a:alpha val="69800"/>
            </a:srgbClr>
          </a:solidFill>
          <a:ln w="317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cxnSp>
        <p:nvCxnSpPr>
          <p:cNvPr id="140" name="Shape 140"/>
          <p:cNvCxnSpPr/>
          <p:nvPr/>
        </p:nvCxnSpPr>
        <p:spPr>
          <a:xfrm>
            <a:off x="1981200" y="3431232"/>
            <a:ext cx="304799" cy="0"/>
          </a:xfrm>
          <a:prstGeom prst="straightConnector1">
            <a:avLst/>
          </a:prstGeom>
          <a:solidFill>
            <a:srgbClr val="00B8FF"/>
          </a:solidFill>
          <a:ln w="31750" cap="flat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41" name="Shape 141"/>
          <p:cNvCxnSpPr/>
          <p:nvPr/>
        </p:nvCxnSpPr>
        <p:spPr>
          <a:xfrm>
            <a:off x="4572000" y="3714958"/>
            <a:ext cx="304799" cy="0"/>
          </a:xfrm>
          <a:prstGeom prst="straightConnector1">
            <a:avLst/>
          </a:prstGeom>
          <a:solidFill>
            <a:srgbClr val="00B8FF"/>
          </a:solidFill>
          <a:ln w="31750" cap="flat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42" name="Shape 142"/>
          <p:cNvCxnSpPr/>
          <p:nvPr/>
        </p:nvCxnSpPr>
        <p:spPr>
          <a:xfrm rot="10800000">
            <a:off x="4975860" y="3709539"/>
            <a:ext cx="685799" cy="0"/>
          </a:xfrm>
          <a:prstGeom prst="straightConnector1">
            <a:avLst/>
          </a:prstGeom>
          <a:solidFill>
            <a:srgbClr val="00B8FF"/>
          </a:solidFill>
          <a:ln w="57150" cap="flat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143" name="Shape 143"/>
          <p:cNvSpPr txBox="1"/>
          <p:nvPr/>
        </p:nvSpPr>
        <p:spPr>
          <a:xfrm>
            <a:off x="5661660" y="3311544"/>
            <a:ext cx="1600199" cy="1200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2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FOLD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2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1/2 AGAIN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331469" y="3292669"/>
            <a:ext cx="1268699" cy="400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2000" b="0" i="1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BREAK</a:t>
            </a:r>
          </a:p>
        </p:txBody>
      </p:sp>
      <p:sp>
        <p:nvSpPr>
          <p:cNvPr id="145" name="Shape 145"/>
          <p:cNvSpPr/>
          <p:nvPr/>
        </p:nvSpPr>
        <p:spPr>
          <a:xfrm>
            <a:off x="7292339" y="3431232"/>
            <a:ext cx="304799" cy="1261199"/>
          </a:xfrm>
          <a:prstGeom prst="rect">
            <a:avLst/>
          </a:prstGeom>
          <a:solidFill>
            <a:srgbClr val="ADADEB">
              <a:alpha val="69800"/>
            </a:srgbClr>
          </a:solidFill>
          <a:ln w="317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146" name="Shape 146"/>
          <p:cNvSpPr/>
          <p:nvPr/>
        </p:nvSpPr>
        <p:spPr>
          <a:xfrm>
            <a:off x="7292339" y="1754832"/>
            <a:ext cx="304799" cy="1485899"/>
          </a:xfrm>
          <a:prstGeom prst="rect">
            <a:avLst/>
          </a:prstGeom>
          <a:solidFill>
            <a:srgbClr val="FFC000"/>
          </a:solidFill>
          <a:ln w="317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147" name="Shape 147"/>
          <p:cNvSpPr/>
          <p:nvPr/>
        </p:nvSpPr>
        <p:spPr>
          <a:xfrm>
            <a:off x="7292339" y="3431232"/>
            <a:ext cx="304799" cy="567599"/>
          </a:xfrm>
          <a:prstGeom prst="rect">
            <a:avLst/>
          </a:prstGeom>
          <a:solidFill>
            <a:srgbClr val="ADADEB">
              <a:alpha val="69800"/>
            </a:srgbClr>
          </a:solidFill>
          <a:ln w="317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148" name="Shape 148"/>
          <p:cNvSpPr/>
          <p:nvPr/>
        </p:nvSpPr>
        <p:spPr>
          <a:xfrm>
            <a:off x="6934200" y="1452292"/>
            <a:ext cx="1600199" cy="3581399"/>
          </a:xfrm>
          <a:prstGeom prst="rect">
            <a:avLst/>
          </a:prstGeom>
          <a:noFill/>
          <a:ln w="317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149" name="Shape 149"/>
          <p:cNvSpPr/>
          <p:nvPr/>
        </p:nvSpPr>
        <p:spPr>
          <a:xfrm>
            <a:off x="7292339" y="3159900"/>
            <a:ext cx="304799" cy="276000"/>
          </a:xfrm>
          <a:prstGeom prst="rect">
            <a:avLst/>
          </a:prstGeom>
          <a:solidFill>
            <a:srgbClr val="ADADEB">
              <a:alpha val="69800"/>
            </a:srgbClr>
          </a:solidFill>
          <a:ln w="317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150" name="Shape 150"/>
          <p:cNvSpPr/>
          <p:nvPr/>
        </p:nvSpPr>
        <p:spPr>
          <a:xfrm>
            <a:off x="1981200" y="2863780"/>
            <a:ext cx="304799" cy="1828800"/>
          </a:xfrm>
          <a:prstGeom prst="rect">
            <a:avLst/>
          </a:prstGeom>
          <a:solidFill>
            <a:srgbClr val="ADADEB">
              <a:alpha val="69800"/>
            </a:srgbClr>
          </a:solidFill>
          <a:ln w="317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pic>
        <p:nvPicPr>
          <p:cNvPr id="151" name="Shape 15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848600" y="3159900"/>
            <a:ext cx="857250" cy="866775"/>
          </a:xfrm>
          <a:prstGeom prst="rect">
            <a:avLst/>
          </a:prstGeom>
        </p:spPr>
      </p:pic>
      <p:sp>
        <p:nvSpPr>
          <p:cNvPr id="152" name="Shape 152"/>
          <p:cNvSpPr txBox="1"/>
          <p:nvPr/>
        </p:nvSpPr>
        <p:spPr>
          <a:xfrm>
            <a:off x="2426969" y="4292469"/>
            <a:ext cx="1268699" cy="70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2000" b="0" i="1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JOINING PIECE</a:t>
            </a:r>
          </a:p>
        </p:txBody>
      </p:sp>
      <p:grpSp>
        <p:nvGrpSpPr>
          <p:cNvPr id="153" name="Shape 153"/>
          <p:cNvGrpSpPr/>
          <p:nvPr/>
        </p:nvGrpSpPr>
        <p:grpSpPr>
          <a:xfrm>
            <a:off x="7139939" y="2051824"/>
            <a:ext cx="1926002" cy="1259586"/>
            <a:chOff x="7139939" y="2051824"/>
            <a:chExt cx="1926002" cy="1259586"/>
          </a:xfrm>
        </p:grpSpPr>
        <p:sp>
          <p:nvSpPr>
            <p:cNvPr id="154" name="Shape 154"/>
            <p:cNvSpPr/>
            <p:nvPr/>
          </p:nvSpPr>
          <p:spPr>
            <a:xfrm>
              <a:off x="7139939" y="3046211"/>
              <a:ext cx="609599" cy="265199"/>
            </a:xfrm>
            <a:prstGeom prst="ellipse">
              <a:avLst/>
            </a:prstGeom>
            <a:noFill/>
            <a:ln w="31750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155" name="Shape 155"/>
            <p:cNvSpPr txBox="1"/>
            <p:nvPr/>
          </p:nvSpPr>
          <p:spPr>
            <a:xfrm>
              <a:off x="7692150" y="2051824"/>
              <a:ext cx="1373791" cy="1084375"/>
            </a:xfrm>
            <a:prstGeom prst="rect">
              <a:avLst/>
            </a:prstGeom>
            <a:solidFill>
              <a:srgbClr val="FFFFFF"/>
            </a:solidFill>
            <a:ln w="1905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buNone/>
              </a:pPr>
              <a:r>
                <a:rPr lang="en" sz="1800" b="1" dirty="0"/>
                <a:t>Overlap </a:t>
              </a:r>
              <a:r>
                <a:rPr lang="en" sz="1800" b="1" dirty="0" smtClean="0"/>
                <a:t>top side </a:t>
              </a:r>
              <a:r>
                <a:rPr lang="en" sz="1800" b="1" dirty="0"/>
                <a:t>to t</a:t>
              </a:r>
              <a:r>
                <a:rPr lang="en" sz="1800" b="1" dirty="0" smtClean="0"/>
                <a:t>op side</a:t>
              </a:r>
              <a:endParaRPr lang="en" sz="1800" b="1" dirty="0"/>
            </a:p>
          </p:txBody>
        </p:sp>
      </p:grpSp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331475" y="274650"/>
            <a:ext cx="8452500" cy="78658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dirty="0"/>
              <a:t>Joining </a:t>
            </a:r>
            <a:r>
              <a:rPr lang="en" dirty="0" smtClean="0"/>
              <a:t>tape in </a:t>
            </a:r>
            <a:r>
              <a:rPr lang="en" dirty="0"/>
              <a:t>case of breaks/tears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Shape 97"/>
          <p:cNvPicPr preferRelativeResize="0"/>
          <p:nvPr/>
        </p:nvPicPr>
        <p:blipFill rotWithShape="1">
          <a:blip r:embed="rId3"/>
          <a:srcRect l="2363" t="12517" b="11892"/>
          <a:stretch/>
        </p:blipFill>
        <p:spPr>
          <a:xfrm>
            <a:off x="256477" y="3185171"/>
            <a:ext cx="8755977" cy="3412274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359424" y="229700"/>
            <a:ext cx="6304156" cy="77559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dirty="0"/>
              <a:t>Making a </a:t>
            </a:r>
            <a:r>
              <a:rPr lang="en" dirty="0" smtClean="0"/>
              <a:t>Battery Holder</a:t>
            </a:r>
            <a:endParaRPr lang="en" dirty="0"/>
          </a:p>
        </p:txBody>
      </p:sp>
      <p:pic>
        <p:nvPicPr>
          <p:cNvPr id="99" name="Shape 99"/>
          <p:cNvPicPr preferRelativeResize="0"/>
          <p:nvPr/>
        </p:nvPicPr>
        <p:blipFill rotWithShape="1">
          <a:blip r:embed="rId4"/>
          <a:srcRect t="6408" r="19683" b="10287"/>
          <a:stretch/>
        </p:blipFill>
        <p:spPr>
          <a:xfrm>
            <a:off x="4935226" y="1005291"/>
            <a:ext cx="3867832" cy="2609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462039" y="1176029"/>
            <a:ext cx="3371724" cy="2193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 txBox="1"/>
          <p:nvPr/>
        </p:nvSpPr>
        <p:spPr>
          <a:xfrm>
            <a:off x="850077" y="6021852"/>
            <a:ext cx="2595649" cy="57559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b="1" dirty="0">
                <a:latin typeface="Calibri" panose="020F0502020204030204" pitchFamily="34" charset="0"/>
              </a:rPr>
              <a:t>The side with the labels/writing is the top of the battery.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Shape 161"/>
          <p:cNvPicPr preferRelativeResize="0"/>
          <p:nvPr/>
        </p:nvPicPr>
        <p:blipFill rotWithShape="1">
          <a:blip r:embed="rId3"/>
          <a:srcRect l="5703" t="21979" r="13517"/>
          <a:stretch/>
        </p:blipFill>
        <p:spPr>
          <a:xfrm>
            <a:off x="2798956" y="298968"/>
            <a:ext cx="6155473" cy="4592651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457200" y="184276"/>
            <a:ext cx="2252546" cy="6499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3400" dirty="0"/>
              <a:t>LEDs</a:t>
            </a:r>
          </a:p>
        </p:txBody>
      </p:sp>
      <p:pic>
        <p:nvPicPr>
          <p:cNvPr id="164" name="Shape 164"/>
          <p:cNvPicPr preferRelativeResize="0"/>
          <p:nvPr/>
        </p:nvPicPr>
        <p:blipFill rotWithShape="1">
          <a:blip r:embed="rId4"/>
          <a:srcRect l="26048" r="9035"/>
          <a:stretch/>
        </p:blipFill>
        <p:spPr>
          <a:xfrm>
            <a:off x="289931" y="2119636"/>
            <a:ext cx="2163337" cy="437037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Shape 165"/>
          <p:cNvSpPr txBox="1"/>
          <p:nvPr/>
        </p:nvSpPr>
        <p:spPr>
          <a:xfrm>
            <a:off x="1973767" y="5356170"/>
            <a:ext cx="5798634" cy="113384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" sz="2000" b="1" dirty="0" smtClean="0">
                <a:latin typeface="Calibri" panose="020F0502020204030204" pitchFamily="34" charset="0"/>
              </a:rPr>
              <a:t>Use clear tape to stick </a:t>
            </a:r>
            <a:r>
              <a:rPr lang="en" sz="2000" b="1" dirty="0">
                <a:latin typeface="Calibri" panose="020F0502020204030204" pitchFamily="34" charset="0"/>
              </a:rPr>
              <a:t>the LED to </a:t>
            </a:r>
            <a:r>
              <a:rPr lang="en" sz="2000" b="1" dirty="0" smtClean="0">
                <a:latin typeface="Calibri" panose="020F0502020204030204" pitchFamily="34" charset="0"/>
              </a:rPr>
              <a:t>the copper tape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" sz="2000" b="1" dirty="0" smtClean="0">
                <a:latin typeface="Calibri" panose="020F0502020204030204" pitchFamily="34" charset="0"/>
              </a:rPr>
              <a:t>Make </a:t>
            </a:r>
            <a:r>
              <a:rPr lang="en" sz="2000" b="1" dirty="0">
                <a:latin typeface="Calibri" panose="020F0502020204030204" pitchFamily="34" charset="0"/>
              </a:rPr>
              <a:t>sure the + and - are aligned </a:t>
            </a:r>
            <a:r>
              <a:rPr lang="en" sz="2000" b="1" dirty="0" smtClean="0">
                <a:latin typeface="Calibri" panose="020F0502020204030204" pitchFamily="34" charset="0"/>
              </a:rPr>
              <a:t>correctly</a:t>
            </a:r>
            <a:endParaRPr lang="en" sz="2000"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383</Words>
  <Application>Microsoft Office PowerPoint</Application>
  <PresentationFormat>On-screen Show (4:3)</PresentationFormat>
  <Paragraphs>61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Helvetica Neue</vt:lpstr>
      <vt:lpstr>Wingdings</vt:lpstr>
      <vt:lpstr>simple-light</vt:lpstr>
      <vt:lpstr>PowerPoint Presentation</vt:lpstr>
      <vt:lpstr>Basic Circuit</vt:lpstr>
      <vt:lpstr>An example completed paper circuit</vt:lpstr>
      <vt:lpstr>About Copper Tape</vt:lpstr>
      <vt:lpstr>Let’s Get Started! Look at your template:</vt:lpstr>
      <vt:lpstr>Turning corners with the copper tape</vt:lpstr>
      <vt:lpstr>Joining tape in case of breaks/tears</vt:lpstr>
      <vt:lpstr>Making a Battery Holder</vt:lpstr>
      <vt:lpstr>LEDs</vt:lpstr>
      <vt:lpstr>Add the LilyPad Button</vt:lpstr>
      <vt:lpstr>Folding Tips</vt:lpstr>
      <vt:lpstr>Folding Tips</vt:lpstr>
      <vt:lpstr>Add text or a symbol showing where to press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Denise</dc:creator>
  <cp:lastModifiedBy>Denise</cp:lastModifiedBy>
  <cp:revision>8</cp:revision>
  <dcterms:modified xsi:type="dcterms:W3CDTF">2017-03-22T23:58:31Z</dcterms:modified>
</cp:coreProperties>
</file>