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63" r:id="rId2"/>
    <p:sldId id="261" r:id="rId3"/>
    <p:sldId id="264" r:id="rId4"/>
    <p:sldId id="257" r:id="rId5"/>
    <p:sldId id="258" r:id="rId6"/>
    <p:sldId id="259" r:id="rId7"/>
    <p:sldId id="260" r:id="rId8"/>
    <p:sldId id="266"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077" autoAdjust="0"/>
    <p:restoredTop sz="62663" autoAdjust="0"/>
  </p:normalViewPr>
  <p:slideViewPr>
    <p:cSldViewPr snapToGrid="0" snapToObjects="1">
      <p:cViewPr varScale="1">
        <p:scale>
          <a:sx n="45" d="100"/>
          <a:sy n="45" d="100"/>
        </p:scale>
        <p:origin x="528"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B9EC0F-66E6-E847-BA85-15268DD52419}" type="datetimeFigureOut">
              <a:rPr lang="en-US" smtClean="0"/>
              <a:t>5/15/2017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6724C0-8A83-894F-84E3-CF4C076F2647}" type="slidenum">
              <a:rPr lang="en-US" smtClean="0"/>
              <a:t>‹#›</a:t>
            </a:fld>
            <a:endParaRPr lang="en-US"/>
          </a:p>
        </p:txBody>
      </p:sp>
    </p:spTree>
    <p:extLst>
      <p:ext uri="{BB962C8B-B14F-4D97-AF65-F5344CB8AC3E}">
        <p14:creationId xmlns:p14="http://schemas.microsoft.com/office/powerpoint/2010/main" val="1890170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US" baseline="0" dirty="0" smtClean="0"/>
              <a:t>Edible Algae Models Presentation &gt; Edible Algae Models Activity &gt; TeachEngineering.org</a:t>
            </a:r>
          </a:p>
          <a:p>
            <a:r>
              <a:rPr lang="en-US" baseline="0" dirty="0" smtClean="0"/>
              <a:t>///</a:t>
            </a:r>
          </a:p>
          <a:p>
            <a:r>
              <a:rPr lang="en-US" baseline="0" dirty="0" smtClean="0"/>
              <a:t>Today we are going to make edible </a:t>
            </a:r>
            <a:r>
              <a:rPr lang="en-US" baseline="0" dirty="0" smtClean="0"/>
              <a:t>models of algae like </a:t>
            </a:r>
            <a:r>
              <a:rPr lang="en-US" baseline="0" dirty="0" smtClean="0"/>
              <a:t>the students you see in this photograph. The other photo is a close-up view of the </a:t>
            </a:r>
            <a:r>
              <a:rPr lang="en-US" baseline="0" dirty="0" smtClean="0"/>
              <a:t>algal </a:t>
            </a:r>
            <a:r>
              <a:rPr lang="en-US" baseline="0" dirty="0" smtClean="0"/>
              <a:t>models, which are made with water and food coloring, but we are going to use ______ </a:t>
            </a:r>
            <a:r>
              <a:rPr lang="en-US" baseline="0" dirty="0" smtClean="0"/>
              <a:t>juice</a:t>
            </a:r>
            <a:r>
              <a:rPr lang="en-US" sz="1200" kern="1200" dirty="0" smtClean="0">
                <a:solidFill>
                  <a:schemeClr val="tx1"/>
                </a:solidFill>
                <a:effectLst/>
                <a:latin typeface="+mn-lt"/>
                <a:ea typeface="+mn-ea"/>
                <a:cs typeface="+mn-cs"/>
              </a:rPr>
              <a:t> (fill in the blank with the juice type purchased).</a:t>
            </a:r>
            <a:endParaRPr lang="en-US" baseline="0" dirty="0" smtClean="0"/>
          </a:p>
          <a:p>
            <a:r>
              <a:rPr lang="en-US" i="1" baseline="0" dirty="0" smtClean="0"/>
              <a:t>Image sources:</a:t>
            </a:r>
          </a:p>
          <a:p>
            <a:r>
              <a:rPr lang="en-US" baseline="0" dirty="0" smtClean="0"/>
              <a:t>(fifth-graders doing the activity) 2016 Cristian Heredia, University of California Davis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(green </a:t>
            </a:r>
            <a:r>
              <a:rPr lang="en-US" baseline="0" dirty="0" smtClean="0"/>
              <a:t>algal </a:t>
            </a:r>
            <a:r>
              <a:rPr lang="en-US" baseline="0" dirty="0" smtClean="0"/>
              <a:t>models) 2016 Lauren </a:t>
            </a:r>
            <a:r>
              <a:rPr lang="en-US" baseline="0" dirty="0" err="1" smtClean="0"/>
              <a:t>Jabusch</a:t>
            </a:r>
            <a:r>
              <a:rPr lang="en-US" baseline="0" dirty="0" smtClean="0"/>
              <a:t> (author), University of California Davis</a:t>
            </a:r>
          </a:p>
        </p:txBody>
      </p:sp>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029907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r>
              <a:rPr lang="en-US" sz="1200" kern="1200" dirty="0" smtClean="0">
                <a:solidFill>
                  <a:schemeClr val="tx1"/>
                </a:solidFill>
                <a:effectLst/>
                <a:latin typeface="+mn-lt"/>
                <a:ea typeface="+mn-ea"/>
                <a:cs typeface="+mn-cs"/>
              </a:rPr>
              <a:t>Let’s review what we remember/know </a:t>
            </a:r>
            <a:r>
              <a:rPr lang="en-US" sz="1200" kern="1200" baseline="0" dirty="0" smtClean="0">
                <a:solidFill>
                  <a:schemeClr val="tx1"/>
                </a:solidFill>
                <a:effectLst/>
                <a:latin typeface="+mn-lt"/>
                <a:ea typeface="+mn-ea"/>
                <a:cs typeface="+mn-cs"/>
              </a:rPr>
              <a:t>about algae and biofuels. </a:t>
            </a:r>
            <a:r>
              <a:rPr lang="en-US" sz="1200" kern="1200" dirty="0" smtClean="0">
                <a:solidFill>
                  <a:schemeClr val="tx1"/>
                </a:solidFill>
                <a:effectLst/>
                <a:latin typeface="+mn-lt"/>
                <a:ea typeface="+mn-ea"/>
                <a:cs typeface="+mn-cs"/>
              </a:rPr>
              <a:t>What are</a:t>
            </a:r>
            <a:r>
              <a:rPr lang="en-US" sz="1200" kern="1200" baseline="0" dirty="0" smtClean="0">
                <a:solidFill>
                  <a:schemeClr val="tx1"/>
                </a:solidFill>
                <a:effectLst/>
                <a:latin typeface="+mn-lt"/>
                <a:ea typeface="+mn-ea"/>
                <a:cs typeface="+mn-cs"/>
              </a:rPr>
              <a:t> the names of the </a:t>
            </a:r>
            <a:r>
              <a:rPr lang="en-US" sz="1200" kern="1200" dirty="0" smtClean="0">
                <a:solidFill>
                  <a:schemeClr val="tx1"/>
                </a:solidFill>
                <a:effectLst/>
                <a:latin typeface="+mn-lt"/>
                <a:ea typeface="+mn-ea"/>
                <a:cs typeface="+mn-cs"/>
              </a:rPr>
              <a:t>three parts of algae</a:t>
            </a:r>
            <a:r>
              <a:rPr lang="en-US" sz="1200" kern="1200" baseline="0" dirty="0" smtClean="0">
                <a:solidFill>
                  <a:schemeClr val="tx1"/>
                </a:solidFill>
                <a:effectLst/>
                <a:latin typeface="+mn-lt"/>
                <a:ea typeface="+mn-ea"/>
                <a:cs typeface="+mn-cs"/>
              </a:rPr>
              <a:t> that</a:t>
            </a:r>
            <a:r>
              <a:rPr lang="en-US" sz="1200" kern="1200" dirty="0" smtClean="0">
                <a:solidFill>
                  <a:schemeClr val="tx1"/>
                </a:solidFill>
                <a:effectLst/>
                <a:latin typeface="+mn-lt"/>
                <a:ea typeface="+mn-ea"/>
                <a:cs typeface="+mn-cs"/>
              </a:rPr>
              <a:t> can be made into fuel?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Here’s a cartoon drawing of a plant cell. (click to advance animation) If we ignore the cell organelles, we see this simplified view of a plant cell. The parts of the algae that we can use to make into fuel are (click to advance) oil, (click) starch and (click) cell walls. Also remember that we need break apart the cell walls to</a:t>
            </a:r>
            <a:r>
              <a:rPr lang="en-US" sz="1200" kern="1200" baseline="0" dirty="0" smtClean="0">
                <a:solidFill>
                  <a:schemeClr val="tx1"/>
                </a:solidFill>
                <a:effectLst/>
                <a:latin typeface="+mn-lt"/>
                <a:ea typeface="+mn-ea"/>
                <a:cs typeface="+mn-cs"/>
              </a:rPr>
              <a:t> get to the oils and starch,</a:t>
            </a:r>
            <a:r>
              <a:rPr lang="en-US" sz="1200" kern="1200" dirty="0" smtClean="0">
                <a:solidFill>
                  <a:schemeClr val="tx1"/>
                </a:solidFill>
                <a:effectLst/>
                <a:latin typeface="+mn-lt"/>
                <a:ea typeface="+mn-ea"/>
                <a:cs typeface="+mn-cs"/>
              </a:rPr>
              <a:t> plus we can use the broken-down cell walls for fuel, too. (Teacher</a:t>
            </a:r>
            <a:r>
              <a:rPr lang="en-US" sz="1200" kern="1200" baseline="0" dirty="0" smtClean="0">
                <a:solidFill>
                  <a:schemeClr val="tx1"/>
                </a:solidFill>
                <a:effectLst/>
                <a:latin typeface="+mn-lt"/>
                <a:ea typeface="+mn-ea"/>
                <a:cs typeface="+mn-cs"/>
              </a:rPr>
              <a:t> n</a:t>
            </a:r>
            <a:r>
              <a:rPr lang="en-US" sz="1200" kern="1200" dirty="0" smtClean="0">
                <a:solidFill>
                  <a:schemeClr val="tx1"/>
                </a:solidFill>
                <a:effectLst/>
                <a:latin typeface="+mn-lt"/>
                <a:ea typeface="+mn-ea"/>
                <a:cs typeface="+mn-cs"/>
              </a:rPr>
              <a:t>ote: The depicted plant cell is shown with adjacent cells; algae can be single-celled or multicellular.)</a:t>
            </a:r>
          </a:p>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Image source:</a:t>
            </a:r>
          </a:p>
          <a:p>
            <a:r>
              <a:rPr lang="en-US" sz="1200" kern="1200" dirty="0" smtClean="0">
                <a:solidFill>
                  <a:schemeClr val="tx1"/>
                </a:solidFill>
                <a:effectLst/>
                <a:latin typeface="+mn-lt"/>
                <a:ea typeface="+mn-ea"/>
                <a:cs typeface="+mn-cs"/>
              </a:rPr>
              <a:t>(cell</a:t>
            </a:r>
            <a:r>
              <a:rPr lang="en-US" sz="1200" kern="1200" baseline="0" dirty="0" smtClean="0">
                <a:solidFill>
                  <a:schemeClr val="tx1"/>
                </a:solidFill>
                <a:effectLst/>
                <a:latin typeface="+mn-lt"/>
                <a:ea typeface="+mn-ea"/>
                <a:cs typeface="+mn-cs"/>
              </a:rPr>
              <a:t> diagram; cell wall is green) 2009 </a:t>
            </a:r>
            <a:r>
              <a:rPr lang="en-US" sz="1200" kern="1200" baseline="0" dirty="0" err="1" smtClean="0">
                <a:solidFill>
                  <a:schemeClr val="tx1"/>
                </a:solidFill>
                <a:effectLst/>
                <a:latin typeface="+mn-lt"/>
                <a:ea typeface="+mn-ea"/>
                <a:cs typeface="+mn-cs"/>
              </a:rPr>
              <a:t>LadyofHats</a:t>
            </a:r>
            <a:r>
              <a:rPr lang="en-US" sz="1200" kern="1200" baseline="0" dirty="0" smtClean="0">
                <a:solidFill>
                  <a:schemeClr val="tx1"/>
                </a:solidFill>
                <a:effectLst/>
                <a:latin typeface="+mn-lt"/>
                <a:ea typeface="+mn-ea"/>
                <a:cs typeface="+mn-cs"/>
              </a:rPr>
              <a:t>, Wikimedia Commons https://commons.wikimedia.org/wiki/File:Eukaryota_cell_strucutre.PNG </a:t>
            </a:r>
            <a:endParaRPr lang="en-US" sz="1200" kern="1200" dirty="0" smtClean="0">
              <a:solidFill>
                <a:schemeClr val="tx1"/>
              </a:solidFill>
              <a:effectLst/>
              <a:latin typeface="+mn-lt"/>
              <a:ea typeface="+mn-ea"/>
              <a:cs typeface="+mn-cs"/>
            </a:endParaRPr>
          </a:p>
          <a:p>
            <a:pPr>
              <a:spcBef>
                <a:spcPts val="0"/>
              </a:spcBef>
              <a:buNone/>
            </a:pPr>
            <a:endParaRPr dirty="0"/>
          </a:p>
        </p:txBody>
      </p:sp>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046217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Who remembers the definition for a cell wall? Talk with your neighbor about the definition of a cell wall. (Wait a few minutes.) The definition the cell wall is (click to reveal answer) a structure made of sugar that surrounds and protects the cell, and (click to reveal answer) its sugars can be used to make more biofuel. Biological engineers study </a:t>
            </a:r>
            <a:r>
              <a:rPr lang="en-US" sz="1200" kern="1200" dirty="0" smtClean="0">
                <a:solidFill>
                  <a:schemeClr val="tx1"/>
                </a:solidFill>
                <a:effectLst/>
                <a:latin typeface="+mn-lt"/>
                <a:ea typeface="+mn-ea"/>
                <a:cs typeface="+mn-cs"/>
              </a:rPr>
              <a:t>algae to </a:t>
            </a:r>
            <a:r>
              <a:rPr lang="en-US" sz="1200" kern="1200" dirty="0" smtClean="0">
                <a:solidFill>
                  <a:schemeClr val="tx1"/>
                </a:solidFill>
                <a:effectLst/>
                <a:latin typeface="+mn-lt"/>
                <a:ea typeface="+mn-ea"/>
                <a:cs typeface="+mn-cs"/>
              </a:rPr>
              <a:t>find ways </a:t>
            </a:r>
            <a:r>
              <a:rPr lang="en-US" sz="1200" kern="1200" dirty="0" smtClean="0">
                <a:solidFill>
                  <a:schemeClr val="tx1"/>
                </a:solidFill>
                <a:effectLst/>
                <a:latin typeface="+mn-lt"/>
                <a:ea typeface="+mn-ea"/>
                <a:cs typeface="+mn-cs"/>
              </a:rPr>
              <a:t>to more </a:t>
            </a:r>
            <a:r>
              <a:rPr lang="en-US" sz="1200" kern="1200" dirty="0" smtClean="0">
                <a:solidFill>
                  <a:schemeClr val="tx1"/>
                </a:solidFill>
                <a:effectLst/>
                <a:latin typeface="+mn-lt"/>
                <a:ea typeface="+mn-ea"/>
                <a:cs typeface="+mn-cs"/>
              </a:rPr>
              <a:t>easily make biofuel by opening </a:t>
            </a:r>
            <a:r>
              <a:rPr lang="en-US" sz="1200" kern="1200" dirty="0" smtClean="0">
                <a:solidFill>
                  <a:schemeClr val="tx1"/>
                </a:solidFill>
                <a:effectLst/>
                <a:latin typeface="+mn-lt"/>
                <a:ea typeface="+mn-ea"/>
                <a:cs typeface="+mn-cs"/>
              </a:rPr>
              <a:t>its </a:t>
            </a:r>
            <a:r>
              <a:rPr lang="en-US" sz="1200" kern="1200" dirty="0" smtClean="0">
                <a:solidFill>
                  <a:schemeClr val="tx1"/>
                </a:solidFill>
                <a:effectLst/>
                <a:latin typeface="+mn-lt"/>
                <a:ea typeface="+mn-ea"/>
                <a:cs typeface="+mn-cs"/>
              </a:rPr>
              <a:t>cell </a:t>
            </a:r>
            <a:r>
              <a:rPr lang="en-US" sz="1200" kern="1200" dirty="0" smtClean="0">
                <a:solidFill>
                  <a:schemeClr val="tx1"/>
                </a:solidFill>
                <a:effectLst/>
                <a:latin typeface="+mn-lt"/>
                <a:ea typeface="+mn-ea"/>
                <a:cs typeface="+mn-cs"/>
              </a:rPr>
              <a:t>walls </a:t>
            </a:r>
            <a:r>
              <a:rPr lang="en-US" sz="1200" kern="1200" dirty="0" smtClean="0">
                <a:solidFill>
                  <a:schemeClr val="tx1"/>
                </a:solidFill>
                <a:effectLst/>
                <a:latin typeface="+mn-lt"/>
                <a:ea typeface="+mn-ea"/>
                <a:cs typeface="+mn-cs"/>
              </a:rPr>
              <a:t>to get to the oil and starch, and by recycling the sugars of the cell wall into biofuel.</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Image source:</a:t>
            </a:r>
          </a:p>
          <a:p>
            <a:r>
              <a:rPr lang="en-US" sz="1200" kern="1200" dirty="0" smtClean="0">
                <a:solidFill>
                  <a:schemeClr val="tx1"/>
                </a:solidFill>
                <a:effectLst/>
                <a:latin typeface="+mn-lt"/>
                <a:ea typeface="+mn-ea"/>
                <a:cs typeface="+mn-cs"/>
              </a:rPr>
              <a:t>(cell</a:t>
            </a:r>
            <a:r>
              <a:rPr lang="en-US" sz="1200" kern="1200" baseline="0" dirty="0" smtClean="0">
                <a:solidFill>
                  <a:schemeClr val="tx1"/>
                </a:solidFill>
                <a:effectLst/>
                <a:latin typeface="+mn-lt"/>
                <a:ea typeface="+mn-ea"/>
                <a:cs typeface="+mn-cs"/>
              </a:rPr>
              <a:t> diagram; cell wall is green) 2009 </a:t>
            </a:r>
            <a:r>
              <a:rPr lang="en-US" sz="1200" kern="1200" baseline="0" dirty="0" err="1" smtClean="0">
                <a:solidFill>
                  <a:schemeClr val="tx1"/>
                </a:solidFill>
                <a:effectLst/>
                <a:latin typeface="+mn-lt"/>
                <a:ea typeface="+mn-ea"/>
                <a:cs typeface="+mn-cs"/>
              </a:rPr>
              <a:t>LadyofHats</a:t>
            </a:r>
            <a:r>
              <a:rPr lang="en-US" sz="1200" kern="1200" baseline="0" dirty="0" smtClean="0">
                <a:solidFill>
                  <a:schemeClr val="tx1"/>
                </a:solidFill>
                <a:effectLst/>
                <a:latin typeface="+mn-lt"/>
                <a:ea typeface="+mn-ea"/>
                <a:cs typeface="+mn-cs"/>
              </a:rPr>
              <a:t>, Wikimedia Commons https://commons.wikimedia.org/wiki/File:Eukaryota_cell_strucutre.PNG </a:t>
            </a:r>
            <a:endParaRPr lang="en-US" sz="1200" kern="1200" dirty="0" smtClean="0">
              <a:solidFill>
                <a:schemeClr val="tx1"/>
              </a:solidFill>
              <a:effectLst/>
              <a:latin typeface="+mn-lt"/>
              <a:ea typeface="+mn-ea"/>
              <a:cs typeface="+mn-cs"/>
            </a:endParaRPr>
          </a:p>
        </p:txBody>
      </p:sp>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286702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58" name="Shape 25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kern="1200" dirty="0" smtClean="0">
                <a:solidFill>
                  <a:schemeClr val="tx1"/>
                </a:solidFill>
                <a:effectLst/>
                <a:latin typeface="+mn-lt"/>
                <a:ea typeface="+mn-ea"/>
                <a:cs typeface="+mn-cs"/>
              </a:rPr>
              <a:t>Today,</a:t>
            </a:r>
            <a:r>
              <a:rPr lang="en-US" sz="1200" kern="1200" baseline="0" dirty="0" smtClean="0">
                <a:solidFill>
                  <a:schemeClr val="tx1"/>
                </a:solidFill>
                <a:effectLst/>
                <a:latin typeface="+mn-lt"/>
                <a:ea typeface="+mn-ea"/>
                <a:cs typeface="+mn-cs"/>
              </a:rPr>
              <a:t> we are going to build models of </a:t>
            </a:r>
            <a:r>
              <a:rPr lang="en-US" sz="1200" kern="1200" baseline="0" dirty="0" smtClean="0">
                <a:solidFill>
                  <a:schemeClr val="tx1"/>
                </a:solidFill>
                <a:effectLst/>
                <a:latin typeface="+mn-lt"/>
                <a:ea typeface="+mn-ea"/>
                <a:cs typeface="+mn-cs"/>
              </a:rPr>
              <a:t>algal </a:t>
            </a:r>
            <a:r>
              <a:rPr lang="en-US" sz="1200" kern="1200" baseline="0" dirty="0" smtClean="0">
                <a:solidFill>
                  <a:schemeClr val="tx1"/>
                </a:solidFill>
                <a:effectLst/>
                <a:latin typeface="+mn-lt"/>
                <a:ea typeface="+mn-ea"/>
                <a:cs typeface="+mn-cs"/>
              </a:rPr>
              <a:t>cells. We will be able to touch and feel the cell walls in our models.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See how the cell wall of the </a:t>
            </a:r>
            <a:r>
              <a:rPr lang="en-US" sz="1200" kern="1200" dirty="0" smtClean="0">
                <a:solidFill>
                  <a:schemeClr val="tx1"/>
                </a:solidFill>
                <a:effectLst/>
                <a:latin typeface="+mn-lt"/>
                <a:ea typeface="+mn-ea"/>
                <a:cs typeface="+mn-cs"/>
              </a:rPr>
              <a:t>algal </a:t>
            </a:r>
            <a:r>
              <a:rPr lang="en-US" sz="1200" kern="1200" dirty="0" smtClean="0">
                <a:solidFill>
                  <a:schemeClr val="tx1"/>
                </a:solidFill>
                <a:effectLst/>
                <a:latin typeface="+mn-lt"/>
                <a:ea typeface="+mn-ea"/>
                <a:cs typeface="+mn-cs"/>
              </a:rPr>
              <a:t>model protects the cell’s interior? That protection is important for </a:t>
            </a: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cells to live. Because the cell wall is such a tough</a:t>
            </a:r>
            <a:r>
              <a:rPr lang="en-US" sz="1200" kern="1200" baseline="0" dirty="0" smtClean="0">
                <a:solidFill>
                  <a:schemeClr val="tx1"/>
                </a:solidFill>
                <a:effectLst/>
                <a:latin typeface="+mn-lt"/>
                <a:ea typeface="+mn-ea"/>
                <a:cs typeface="+mn-cs"/>
              </a:rPr>
              <a:t> materials to break down, bi</a:t>
            </a:r>
            <a:r>
              <a:rPr lang="en-US" sz="1200" kern="1200" dirty="0" smtClean="0">
                <a:solidFill>
                  <a:schemeClr val="tx1"/>
                </a:solidFill>
                <a:effectLst/>
                <a:latin typeface="+mn-lt"/>
                <a:ea typeface="+mn-ea"/>
                <a:cs typeface="+mn-cs"/>
              </a:rPr>
              <a:t>ological engineers spend lots of time researching it.</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Image source: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(fingers w model) 2016 Lauren </a:t>
            </a:r>
            <a:r>
              <a:rPr lang="en-US" baseline="0" dirty="0" err="1" smtClean="0"/>
              <a:t>Jabusch</a:t>
            </a:r>
            <a:r>
              <a:rPr lang="en-US" baseline="0" dirty="0" smtClean="0"/>
              <a:t> (author), University of California Davis</a:t>
            </a:r>
            <a:endParaRPr lang="en-US" i="1" dirty="0" smtClean="0"/>
          </a:p>
        </p:txBody>
      </p:sp>
      <p:sp>
        <p:nvSpPr>
          <p:cNvPr id="259" name="Shape 25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374574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44" name="Shape 34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None/>
            </a:pPr>
            <a:r>
              <a:rPr lang="en-US" sz="1800" b="0" i="0" u="none" strike="noStrike" cap="none" baseline="0" dirty="0" smtClean="0"/>
              <a:t>What are polymers? Here are a few clues. (click to advance) First, this is a monomer. What does the prefix mono mean? </a:t>
            </a:r>
            <a:r>
              <a:rPr lang="en-US" sz="1800" b="1" i="0" u="none" strike="noStrike" cap="none" baseline="0" dirty="0" smtClean="0"/>
              <a:t>One</a:t>
            </a:r>
            <a:r>
              <a:rPr lang="en-US" sz="1800" b="0" i="0" u="none" strike="noStrike" cap="none" baseline="0" dirty="0" smtClean="0"/>
              <a:t>. (click) Next, we have a dimer. What does the drawing show? </a:t>
            </a:r>
            <a:r>
              <a:rPr lang="en-US" sz="1800" b="1" i="0" u="none" strike="noStrike" cap="none" baseline="0" dirty="0" smtClean="0"/>
              <a:t>The prefix “di” means two. </a:t>
            </a:r>
            <a:r>
              <a:rPr lang="en-US" sz="1800" b="0" i="0" u="none" strike="noStrike" cap="none" baseline="0" dirty="0" smtClean="0"/>
              <a:t>(click) Finally, we have a polymer. Discuss with your group or neighbor what you think polymer means.</a:t>
            </a:r>
            <a:endParaRPr sz="1800" b="0" i="0" u="none" strike="noStrike" cap="none" baseline="0" dirty="0"/>
          </a:p>
        </p:txBody>
      </p:sp>
      <p:sp>
        <p:nvSpPr>
          <p:cNvPr id="345" name="Shape 34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388038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is a</a:t>
            </a:r>
            <a:r>
              <a:rPr lang="en-US" baseline="0" dirty="0" smtClean="0"/>
              <a:t> scientific definition for a polymer. (click to reveal answer) A polymer is a large chemical made of many repeating parts. Just like we reviewed in the last slide, the prefix </a:t>
            </a:r>
            <a:r>
              <a:rPr lang="en-US" b="1" baseline="0" dirty="0" smtClean="0"/>
              <a:t>poly</a:t>
            </a:r>
            <a:r>
              <a:rPr lang="en-US" baseline="0" dirty="0" smtClean="0"/>
              <a:t> means many and </a:t>
            </a:r>
            <a:r>
              <a:rPr lang="en-US" b="1" baseline="0" dirty="0" err="1" smtClean="0"/>
              <a:t>mers</a:t>
            </a:r>
            <a:r>
              <a:rPr lang="en-US" baseline="0" dirty="0" smtClean="0"/>
              <a:t> are small, repeating pieces. (click to advance) Some examples include the cell wall, DNA, protein, and LEGO pieces. Can you think of any other examples? (Possible examples: Beads on a necklace, plastic molecules, etc.)</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Image sources: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(DNA graphic)</a:t>
            </a:r>
            <a:r>
              <a:rPr lang="en-US" baseline="0" dirty="0" smtClean="0"/>
              <a:t> 2007 </a:t>
            </a:r>
            <a:r>
              <a:rPr lang="en-US" dirty="0" err="1" smtClean="0"/>
              <a:t>Zephyris</a:t>
            </a:r>
            <a:r>
              <a:rPr lang="en-US" dirty="0" smtClean="0"/>
              <a:t>,</a:t>
            </a:r>
            <a:r>
              <a:rPr lang="en-US" baseline="0" dirty="0" smtClean="0"/>
              <a:t> Wikimedia Commons GNUFD v1.2+ https://commons.wikimedia.org/wiki/File:Benzopyrene_DNA_adduct_1JDG.png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CC</a:t>
            </a:r>
            <a:r>
              <a:rPr lang="en-US" baseline="0" dirty="0" smtClean="0"/>
              <a:t> BY</a:t>
            </a:r>
            <a:r>
              <a:rPr lang="en-US" dirty="0" smtClean="0"/>
              <a:t>-SA 3.0</a:t>
            </a:r>
          </a:p>
          <a:p>
            <a:r>
              <a:rPr lang="en-US" dirty="0" smtClean="0"/>
              <a:t>(LEGO pieces)</a:t>
            </a:r>
            <a:r>
              <a:rPr lang="en-US" baseline="0" dirty="0" smtClean="0"/>
              <a:t> 2007 Alan Chia, Wikimedia Commons CC BY-SA 2.0 https://commons.wikimedia.org/wiki/File:Benzopyrene_DNA_adduct_1JDG.png</a:t>
            </a:r>
            <a:endParaRPr dirty="0"/>
          </a:p>
        </p:txBody>
      </p:sp>
      <p:sp>
        <p:nvSpPr>
          <p:cNvPr id="357" name="Shape 3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935588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64" name="Shape 36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None/>
            </a:pPr>
            <a:r>
              <a:rPr lang="en-US" sz="1200" kern="1200" dirty="0" smtClean="0">
                <a:solidFill>
                  <a:schemeClr val="tx1"/>
                </a:solidFill>
                <a:effectLst/>
                <a:latin typeface="+mn-lt"/>
                <a:ea typeface="+mn-ea"/>
                <a:cs typeface="+mn-cs"/>
              </a:rPr>
              <a:t>Here is some background information on the materials we are using today to make edible cell models. (click to advance). (c</a:t>
            </a:r>
            <a:r>
              <a:rPr lang="en-US" sz="1800" b="0" i="0" u="none" strike="noStrike" cap="none" baseline="0" dirty="0" smtClean="0"/>
              <a:t>lick to advance twice to show all the background information on the activity)</a:t>
            </a:r>
            <a:endParaRPr sz="1800" b="0" i="0" u="none" strike="noStrike" cap="none" baseline="0" dirty="0"/>
          </a:p>
        </p:txBody>
      </p:sp>
      <p:sp>
        <p:nvSpPr>
          <p:cNvPr id="365" name="Shape 3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178064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64" name="Shape 36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rtl="0">
              <a:spcBef>
                <a:spcPts val="0"/>
              </a:spcBef>
              <a:buNone/>
            </a:pPr>
            <a:r>
              <a:rPr lang="en-US" sz="1800" b="0" i="0" u="none" strike="noStrike" cap="none" baseline="0" dirty="0" smtClean="0"/>
              <a:t>This slide lists the steps for making the algae juice sphere models. Let’s go over the steps. (click to advance three times to display </a:t>
            </a:r>
            <a:r>
              <a:rPr lang="en-US" sz="1800" b="0" i="0" u="none" strike="noStrike" cap="none" baseline="0" dirty="0" smtClean="0"/>
              <a:t>the steps)</a:t>
            </a:r>
            <a:endParaRPr sz="1800" b="0" i="0" u="none" strike="noStrike" cap="none" baseline="0" dirty="0"/>
          </a:p>
        </p:txBody>
      </p:sp>
      <p:sp>
        <p:nvSpPr>
          <p:cNvPr id="365" name="Shape 3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768084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Teacher note: After all groups have finished the algae model-making activity and completed the worksheet, watch the nine- and six-second videos on this slide. Facilitate a class discussion, as described in the Assessment section. Consider going over the worksheet questions/answers</a:t>
            </a:r>
            <a:r>
              <a:rPr lang="en-US" sz="1200" kern="1200" baseline="0" dirty="0" smtClean="0">
                <a:solidFill>
                  <a:schemeClr val="tx1"/>
                </a:solidFill>
                <a:effectLst/>
                <a:latin typeface="+mn-lt"/>
                <a:ea typeface="+mn-ea"/>
                <a:cs typeface="+mn-cs"/>
              </a:rPr>
              <a:t> as a class.</a:t>
            </a:r>
            <a:r>
              <a:rPr lang="en-US" sz="1200" kern="1200" dirty="0" smtClean="0">
                <a:solidFill>
                  <a:schemeClr val="tx1"/>
                </a:solidFill>
                <a:effectLst/>
                <a:latin typeface="+mn-lt"/>
                <a:ea typeface="+mn-ea"/>
                <a:cs typeface="+mn-cs"/>
              </a:rPr>
              <a:t>)</a:t>
            </a:r>
          </a:p>
          <a:p>
            <a:r>
              <a:rPr lang="en-US" i="1" baseline="0" dirty="0" smtClean="0"/>
              <a:t>Video sources: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(green </a:t>
            </a:r>
            <a:r>
              <a:rPr lang="en-US" baseline="0" dirty="0" smtClean="0"/>
              <a:t>algal </a:t>
            </a:r>
            <a:r>
              <a:rPr lang="en-US" baseline="0" dirty="0" smtClean="0"/>
              <a:t>models) 2016 Lauren </a:t>
            </a:r>
            <a:r>
              <a:rPr lang="en-US" baseline="0" dirty="0" err="1" smtClean="0"/>
              <a:t>Jabusch</a:t>
            </a:r>
            <a:r>
              <a:rPr lang="en-US" baseline="0" dirty="0" smtClean="0"/>
              <a:t> (author), University of California Davis</a:t>
            </a:r>
          </a:p>
        </p:txBody>
      </p:sp>
      <p:sp>
        <p:nvSpPr>
          <p:cNvPr id="4" name="Slide Number Placeholder 3"/>
          <p:cNvSpPr>
            <a:spLocks noGrp="1"/>
          </p:cNvSpPr>
          <p:nvPr>
            <p:ph type="sldNum" sz="quarter" idx="10"/>
          </p:nvPr>
        </p:nvSpPr>
        <p:spPr/>
        <p:txBody>
          <a:bodyPr/>
          <a:lstStyle/>
          <a:p>
            <a:fld id="{AC6724C0-8A83-894F-84E3-CF4C076F2647}" type="slidenum">
              <a:rPr lang="en-US" smtClean="0"/>
              <a:t>9</a:t>
            </a:fld>
            <a:endParaRPr lang="en-US"/>
          </a:p>
        </p:txBody>
      </p:sp>
    </p:spTree>
    <p:extLst>
      <p:ext uri="{BB962C8B-B14F-4D97-AF65-F5344CB8AC3E}">
        <p14:creationId xmlns:p14="http://schemas.microsoft.com/office/powerpoint/2010/main" val="344517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7C776E4-BC2C-5947-A7D7-581757157A89}"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33045-D706-3F41-AF63-6E6D739511E1}" type="slidenum">
              <a:rPr lang="en-US" smtClean="0"/>
              <a:t>‹#›</a:t>
            </a:fld>
            <a:endParaRPr lang="en-US"/>
          </a:p>
        </p:txBody>
      </p:sp>
    </p:spTree>
    <p:extLst>
      <p:ext uri="{BB962C8B-B14F-4D97-AF65-F5344CB8AC3E}">
        <p14:creationId xmlns:p14="http://schemas.microsoft.com/office/powerpoint/2010/main" val="3556428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C776E4-BC2C-5947-A7D7-581757157A89}"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33045-D706-3F41-AF63-6E6D739511E1}" type="slidenum">
              <a:rPr lang="en-US" smtClean="0"/>
              <a:t>‹#›</a:t>
            </a:fld>
            <a:endParaRPr lang="en-US"/>
          </a:p>
        </p:txBody>
      </p:sp>
    </p:spTree>
    <p:extLst>
      <p:ext uri="{BB962C8B-B14F-4D97-AF65-F5344CB8AC3E}">
        <p14:creationId xmlns:p14="http://schemas.microsoft.com/office/powerpoint/2010/main" val="4245883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C776E4-BC2C-5947-A7D7-581757157A89}"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33045-D706-3F41-AF63-6E6D739511E1}" type="slidenum">
              <a:rPr lang="en-US" smtClean="0"/>
              <a:t>‹#›</a:t>
            </a:fld>
            <a:endParaRPr lang="en-US"/>
          </a:p>
        </p:txBody>
      </p:sp>
    </p:spTree>
    <p:extLst>
      <p:ext uri="{BB962C8B-B14F-4D97-AF65-F5344CB8AC3E}">
        <p14:creationId xmlns:p14="http://schemas.microsoft.com/office/powerpoint/2010/main" val="4088617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C776E4-BC2C-5947-A7D7-581757157A89}"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33045-D706-3F41-AF63-6E6D739511E1}" type="slidenum">
              <a:rPr lang="en-US" smtClean="0"/>
              <a:t>‹#›</a:t>
            </a:fld>
            <a:endParaRPr lang="en-US"/>
          </a:p>
        </p:txBody>
      </p:sp>
    </p:spTree>
    <p:extLst>
      <p:ext uri="{BB962C8B-B14F-4D97-AF65-F5344CB8AC3E}">
        <p14:creationId xmlns:p14="http://schemas.microsoft.com/office/powerpoint/2010/main" val="3237896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7C776E4-BC2C-5947-A7D7-581757157A89}"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33045-D706-3F41-AF63-6E6D739511E1}" type="slidenum">
              <a:rPr lang="en-US" smtClean="0"/>
              <a:t>‹#›</a:t>
            </a:fld>
            <a:endParaRPr lang="en-US"/>
          </a:p>
        </p:txBody>
      </p:sp>
    </p:spTree>
    <p:extLst>
      <p:ext uri="{BB962C8B-B14F-4D97-AF65-F5344CB8AC3E}">
        <p14:creationId xmlns:p14="http://schemas.microsoft.com/office/powerpoint/2010/main" val="3983915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7C776E4-BC2C-5947-A7D7-581757157A89}"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33045-D706-3F41-AF63-6E6D739511E1}" type="slidenum">
              <a:rPr lang="en-US" smtClean="0"/>
              <a:t>‹#›</a:t>
            </a:fld>
            <a:endParaRPr lang="en-US"/>
          </a:p>
        </p:txBody>
      </p:sp>
    </p:spTree>
    <p:extLst>
      <p:ext uri="{BB962C8B-B14F-4D97-AF65-F5344CB8AC3E}">
        <p14:creationId xmlns:p14="http://schemas.microsoft.com/office/powerpoint/2010/main" val="825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C776E4-BC2C-5947-A7D7-581757157A89}" type="datetimeFigureOut">
              <a:rPr lang="en-US" smtClean="0"/>
              <a:t>5/15/2017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C33045-D706-3F41-AF63-6E6D739511E1}" type="slidenum">
              <a:rPr lang="en-US" smtClean="0"/>
              <a:t>‹#›</a:t>
            </a:fld>
            <a:endParaRPr lang="en-US"/>
          </a:p>
        </p:txBody>
      </p:sp>
    </p:spTree>
    <p:extLst>
      <p:ext uri="{BB962C8B-B14F-4D97-AF65-F5344CB8AC3E}">
        <p14:creationId xmlns:p14="http://schemas.microsoft.com/office/powerpoint/2010/main" val="1723039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C776E4-BC2C-5947-A7D7-581757157A89}" type="datetimeFigureOut">
              <a:rPr lang="en-US" smtClean="0"/>
              <a:t>5/15/2017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C33045-D706-3F41-AF63-6E6D739511E1}" type="slidenum">
              <a:rPr lang="en-US" smtClean="0"/>
              <a:t>‹#›</a:t>
            </a:fld>
            <a:endParaRPr lang="en-US"/>
          </a:p>
        </p:txBody>
      </p:sp>
    </p:spTree>
    <p:extLst>
      <p:ext uri="{BB962C8B-B14F-4D97-AF65-F5344CB8AC3E}">
        <p14:creationId xmlns:p14="http://schemas.microsoft.com/office/powerpoint/2010/main" val="3691542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776E4-BC2C-5947-A7D7-581757157A89}" type="datetimeFigureOut">
              <a:rPr lang="en-US" smtClean="0"/>
              <a:t>5/15/2017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C33045-D706-3F41-AF63-6E6D739511E1}" type="slidenum">
              <a:rPr lang="en-US" smtClean="0"/>
              <a:t>‹#›</a:t>
            </a:fld>
            <a:endParaRPr lang="en-US"/>
          </a:p>
        </p:txBody>
      </p:sp>
    </p:spTree>
    <p:extLst>
      <p:ext uri="{BB962C8B-B14F-4D97-AF65-F5344CB8AC3E}">
        <p14:creationId xmlns:p14="http://schemas.microsoft.com/office/powerpoint/2010/main" val="3080370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C776E4-BC2C-5947-A7D7-581757157A89}"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33045-D706-3F41-AF63-6E6D739511E1}" type="slidenum">
              <a:rPr lang="en-US" smtClean="0"/>
              <a:t>‹#›</a:t>
            </a:fld>
            <a:endParaRPr lang="en-US"/>
          </a:p>
        </p:txBody>
      </p:sp>
    </p:spTree>
    <p:extLst>
      <p:ext uri="{BB962C8B-B14F-4D97-AF65-F5344CB8AC3E}">
        <p14:creationId xmlns:p14="http://schemas.microsoft.com/office/powerpoint/2010/main" val="1369190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C776E4-BC2C-5947-A7D7-581757157A89}"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33045-D706-3F41-AF63-6E6D739511E1}" type="slidenum">
              <a:rPr lang="en-US" smtClean="0"/>
              <a:t>‹#›</a:t>
            </a:fld>
            <a:endParaRPr lang="en-US"/>
          </a:p>
        </p:txBody>
      </p:sp>
    </p:spTree>
    <p:extLst>
      <p:ext uri="{BB962C8B-B14F-4D97-AF65-F5344CB8AC3E}">
        <p14:creationId xmlns:p14="http://schemas.microsoft.com/office/powerpoint/2010/main" val="4273227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99">
            <a:alpha val="7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776E4-BC2C-5947-A7D7-581757157A89}" type="datetimeFigureOut">
              <a:rPr lang="en-US" smtClean="0"/>
              <a:t>5/15/2017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33045-D706-3F41-AF63-6E6D739511E1}" type="slidenum">
              <a:rPr lang="en-US" smtClean="0"/>
              <a:t>‹#›</a:t>
            </a:fld>
            <a:endParaRPr lang="en-US"/>
          </a:p>
        </p:txBody>
      </p:sp>
    </p:spTree>
    <p:extLst>
      <p:ext uri="{BB962C8B-B14F-4D97-AF65-F5344CB8AC3E}">
        <p14:creationId xmlns:p14="http://schemas.microsoft.com/office/powerpoint/2010/main" val="7756010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media" Target="../media/media2.mp4"/><Relationship Id="rId7" Type="http://schemas.openxmlformats.org/officeDocument/2006/relationships/image" Target="../media/image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video" Target="../media/media2.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ctrTitle"/>
          </p:nvPr>
        </p:nvSpPr>
        <p:spPr>
          <a:xfrm>
            <a:off x="457201" y="442916"/>
            <a:ext cx="3251306" cy="2860913"/>
          </a:xfrm>
          <a:prstGeom prst="rect">
            <a:avLst/>
          </a:prstGeom>
          <a:noFill/>
          <a:ln>
            <a:noFill/>
          </a:ln>
        </p:spPr>
        <p:txBody>
          <a:bodyPr vert="horz" lIns="91425" tIns="45700" rIns="91425" bIns="45700" rtlCol="0" anchor="ctr" anchorCtr="0">
            <a:noAutofit/>
          </a:bodyPr>
          <a:lstStyle/>
          <a:p>
            <a:pPr algn="r"/>
            <a:r>
              <a:rPr lang="en-US" sz="6600" b="1" dirty="0">
                <a:solidFill>
                  <a:schemeClr val="accent6"/>
                </a:solidFill>
              </a:rPr>
              <a:t>Edible Algae Models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568" y="3316906"/>
            <a:ext cx="6259566" cy="331254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8008" y="713407"/>
            <a:ext cx="4848225" cy="2895600"/>
          </a:xfrm>
          <a:prstGeom prst="rect">
            <a:avLst/>
          </a:prstGeom>
        </p:spPr>
      </p:pic>
    </p:spTree>
    <p:extLst>
      <p:ext uri="{BB962C8B-B14F-4D97-AF65-F5344CB8AC3E}">
        <p14:creationId xmlns:p14="http://schemas.microsoft.com/office/powerpoint/2010/main" val="1376365578"/>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278296" y="274637"/>
            <a:ext cx="8547652" cy="1143000"/>
          </a:xfrm>
          <a:prstGeom prst="rect">
            <a:avLst/>
          </a:prstGeom>
          <a:noFill/>
          <a:ln>
            <a:noFill/>
          </a:ln>
        </p:spPr>
        <p:txBody>
          <a:bodyPr vert="horz" lIns="91425" tIns="45700" rIns="91425" bIns="45700" rtlCol="0" anchor="ctr" anchorCtr="0">
            <a:noAutofit/>
          </a:bodyPr>
          <a:lstStyle/>
          <a:p>
            <a:pPr algn="ctr">
              <a:spcBef>
                <a:spcPts val="0"/>
              </a:spcBef>
              <a:buClr>
                <a:schemeClr val="dk1"/>
              </a:buClr>
              <a:buSzPct val="25000"/>
            </a:pPr>
            <a:r>
              <a:rPr lang="en-US" sz="3950" b="1" dirty="0">
                <a:solidFill>
                  <a:schemeClr val="accent6"/>
                </a:solidFill>
                <a:latin typeface="Calibri"/>
                <a:ea typeface="Calibri"/>
                <a:cs typeface="Calibri"/>
                <a:sym typeface="Calibri"/>
              </a:rPr>
              <a:t>Review: </a:t>
            </a:r>
            <a:r>
              <a:rPr lang="en-US" sz="3950" dirty="0">
                <a:solidFill>
                  <a:schemeClr val="dk1"/>
                </a:solidFill>
                <a:latin typeface="Calibri"/>
                <a:ea typeface="Calibri"/>
                <a:cs typeface="Calibri"/>
                <a:sym typeface="Calibri"/>
              </a:rPr>
              <a:t>What are the </a:t>
            </a:r>
            <a:r>
              <a:rPr lang="en-US" sz="3950" dirty="0" smtClean="0">
                <a:solidFill>
                  <a:schemeClr val="dk1"/>
                </a:solidFill>
                <a:latin typeface="Calibri"/>
                <a:ea typeface="Calibri"/>
                <a:cs typeface="Calibri"/>
                <a:sym typeface="Calibri"/>
              </a:rPr>
              <a:t>three </a:t>
            </a:r>
            <a:r>
              <a:rPr lang="en-US" sz="3950" dirty="0">
                <a:solidFill>
                  <a:schemeClr val="dk1"/>
                </a:solidFill>
                <a:latin typeface="Calibri"/>
                <a:ea typeface="Calibri"/>
                <a:cs typeface="Calibri"/>
                <a:sym typeface="Calibri"/>
              </a:rPr>
              <a:t>parts of algae we can make into fuel?</a:t>
            </a:r>
          </a:p>
        </p:txBody>
      </p:sp>
      <p:grpSp>
        <p:nvGrpSpPr>
          <p:cNvPr id="4" name="Group 3"/>
          <p:cNvGrpSpPr/>
          <p:nvPr/>
        </p:nvGrpSpPr>
        <p:grpSpPr>
          <a:xfrm>
            <a:off x="1797123" y="1334004"/>
            <a:ext cx="5379006" cy="4145544"/>
            <a:chOff x="5137344" y="849399"/>
            <a:chExt cx="5379006" cy="4145544"/>
          </a:xfrm>
        </p:grpSpPr>
        <p:sp>
          <p:nvSpPr>
            <p:cNvPr id="2" name="Rectangle 1"/>
            <p:cNvSpPr/>
            <p:nvPr/>
          </p:nvSpPr>
          <p:spPr>
            <a:xfrm>
              <a:off x="6355423" y="1410204"/>
              <a:ext cx="2626833" cy="2630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3">
              <a:extLst>
                <a:ext uri="{BEBA8EAE-BF5A-486C-A8C5-ECC9F3942E4B}">
                  <a14:imgProps xmlns:a14="http://schemas.microsoft.com/office/drawing/2010/main">
                    <a14:imgLayer r:embed="rId4">
                      <a14:imgEffect>
                        <a14:backgroundRemoval t="4027" b="96868" l="2069" r="93966">
                          <a14:backgroundMark x1="26034" y1="37136" x2="27069" y2="51902"/>
                          <a14:backgroundMark x1="27414" y1="54139" x2="32931" y2="67114"/>
                          <a14:backgroundMark x1="41724" y1="71588" x2="55000" y2="64206"/>
                          <a14:backgroundMark x1="55172" y1="63758" x2="67931" y2="56600"/>
                          <a14:backgroundMark x1="45345" y1="35570" x2="45345" y2="35570"/>
                          <a14:backgroundMark x1="48103" y1="36689" x2="48103" y2="36689"/>
                          <a14:backgroundMark x1="26379" y1="29978" x2="48448" y2="21700"/>
                          <a14:backgroundMark x1="65172" y1="25503" x2="68966" y2="51902"/>
                        </a14:backgroundRemoval>
                      </a14:imgEffect>
                    </a14:imgLayer>
                  </a14:imgProps>
                </a:ext>
                <a:ext uri="{28A0092B-C50C-407E-A947-70E740481C1C}">
                  <a14:useLocalDpi xmlns:a14="http://schemas.microsoft.com/office/drawing/2010/main" val="0"/>
                </a:ext>
              </a:extLst>
            </a:blip>
            <a:stretch>
              <a:fillRect/>
            </a:stretch>
          </p:blipFill>
          <p:spPr>
            <a:xfrm>
              <a:off x="5137344" y="849399"/>
              <a:ext cx="5379006" cy="4145544"/>
            </a:xfrm>
            <a:prstGeom prst="rect">
              <a:avLst/>
            </a:prstGeom>
          </p:spPr>
        </p:pic>
      </p:grpSp>
      <p:sp>
        <p:nvSpPr>
          <p:cNvPr id="191" name="Shape 191"/>
          <p:cNvSpPr/>
          <p:nvPr/>
        </p:nvSpPr>
        <p:spPr>
          <a:xfrm>
            <a:off x="5162741" y="2695629"/>
            <a:ext cx="192907" cy="197708"/>
          </a:xfrm>
          <a:prstGeom prst="ellipse">
            <a:avLst/>
          </a:prstGeom>
          <a:gradFill>
            <a:gsLst>
              <a:gs pos="0">
                <a:srgbClr val="3E7FCE"/>
              </a:gs>
              <a:gs pos="100000">
                <a:srgbClr val="BFDCFF"/>
              </a:gs>
            </a:gsLst>
            <a:lin ang="16200000"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93" name="Shape 193"/>
          <p:cNvSpPr/>
          <p:nvPr/>
        </p:nvSpPr>
        <p:spPr>
          <a:xfrm>
            <a:off x="5061141" y="2927052"/>
            <a:ext cx="192907" cy="197708"/>
          </a:xfrm>
          <a:prstGeom prst="ellipse">
            <a:avLst/>
          </a:prstGeom>
          <a:gradFill>
            <a:gsLst>
              <a:gs pos="0">
                <a:srgbClr val="3E7FCE"/>
              </a:gs>
              <a:gs pos="100000">
                <a:srgbClr val="BFDCFF"/>
              </a:gs>
            </a:gsLst>
            <a:lin ang="16200000"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94" name="Shape 194"/>
          <p:cNvSpPr/>
          <p:nvPr/>
        </p:nvSpPr>
        <p:spPr>
          <a:xfrm>
            <a:off x="5408275" y="2763363"/>
            <a:ext cx="192907" cy="197708"/>
          </a:xfrm>
          <a:prstGeom prst="ellipse">
            <a:avLst/>
          </a:prstGeom>
          <a:gradFill>
            <a:gsLst>
              <a:gs pos="0">
                <a:srgbClr val="3E7FCE"/>
              </a:gs>
              <a:gs pos="100000">
                <a:srgbClr val="BFDCFF"/>
              </a:gs>
            </a:gsLst>
            <a:lin ang="16200000"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95" name="Shape 195"/>
          <p:cNvSpPr/>
          <p:nvPr/>
        </p:nvSpPr>
        <p:spPr>
          <a:xfrm>
            <a:off x="5111941" y="3192341"/>
            <a:ext cx="192907" cy="197708"/>
          </a:xfrm>
          <a:prstGeom prst="ellipse">
            <a:avLst/>
          </a:prstGeom>
          <a:gradFill>
            <a:gsLst>
              <a:gs pos="0">
                <a:srgbClr val="3E7FCE"/>
              </a:gs>
              <a:gs pos="100000">
                <a:srgbClr val="BFDCFF"/>
              </a:gs>
            </a:gsLst>
            <a:lin ang="16200000"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96" name="Shape 196"/>
          <p:cNvSpPr/>
          <p:nvPr/>
        </p:nvSpPr>
        <p:spPr>
          <a:xfrm>
            <a:off x="5374409" y="3000429"/>
            <a:ext cx="192907" cy="197708"/>
          </a:xfrm>
          <a:prstGeom prst="ellipse">
            <a:avLst/>
          </a:prstGeom>
          <a:gradFill>
            <a:gsLst>
              <a:gs pos="0">
                <a:srgbClr val="3E7FCE"/>
              </a:gs>
              <a:gs pos="100000">
                <a:srgbClr val="BFDCFF"/>
              </a:gs>
            </a:gsLst>
            <a:lin ang="16200000"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97" name="Shape 197"/>
          <p:cNvSpPr/>
          <p:nvPr/>
        </p:nvSpPr>
        <p:spPr>
          <a:xfrm>
            <a:off x="5374409" y="3257252"/>
            <a:ext cx="192907" cy="197708"/>
          </a:xfrm>
          <a:prstGeom prst="ellipse">
            <a:avLst/>
          </a:prstGeom>
          <a:gradFill>
            <a:gsLst>
              <a:gs pos="0">
                <a:srgbClr val="3E7FCE"/>
              </a:gs>
              <a:gs pos="100000">
                <a:srgbClr val="BFDCFF"/>
              </a:gs>
            </a:gsLst>
            <a:lin ang="16200000"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98" name="Shape 198"/>
          <p:cNvSpPr/>
          <p:nvPr/>
        </p:nvSpPr>
        <p:spPr>
          <a:xfrm>
            <a:off x="5061141" y="3483029"/>
            <a:ext cx="192907" cy="197708"/>
          </a:xfrm>
          <a:prstGeom prst="ellipse">
            <a:avLst/>
          </a:prstGeom>
          <a:gradFill>
            <a:gsLst>
              <a:gs pos="0">
                <a:srgbClr val="3E7FCE"/>
              </a:gs>
              <a:gs pos="100000">
                <a:srgbClr val="BFDCFF"/>
              </a:gs>
            </a:gsLst>
            <a:lin ang="16200000"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199" name="Shape 199"/>
          <p:cNvSpPr/>
          <p:nvPr/>
        </p:nvSpPr>
        <p:spPr>
          <a:xfrm>
            <a:off x="4849475" y="3545118"/>
            <a:ext cx="192907" cy="197708"/>
          </a:xfrm>
          <a:prstGeom prst="ellipse">
            <a:avLst/>
          </a:prstGeom>
          <a:gradFill>
            <a:gsLst>
              <a:gs pos="0">
                <a:srgbClr val="3E7FCE"/>
              </a:gs>
              <a:gs pos="100000">
                <a:srgbClr val="BFDCFF"/>
              </a:gs>
            </a:gsLst>
            <a:lin ang="16200000"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200" name="Shape 200"/>
          <p:cNvSpPr/>
          <p:nvPr/>
        </p:nvSpPr>
        <p:spPr>
          <a:xfrm>
            <a:off x="5217775" y="3658007"/>
            <a:ext cx="192907" cy="197708"/>
          </a:xfrm>
          <a:prstGeom prst="ellipse">
            <a:avLst/>
          </a:prstGeom>
          <a:gradFill>
            <a:gsLst>
              <a:gs pos="0">
                <a:srgbClr val="3E7FCE"/>
              </a:gs>
              <a:gs pos="100000">
                <a:srgbClr val="BFDCFF"/>
              </a:gs>
            </a:gsLst>
            <a:lin ang="16200000"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201" name="Shape 201"/>
          <p:cNvSpPr/>
          <p:nvPr/>
        </p:nvSpPr>
        <p:spPr>
          <a:xfrm>
            <a:off x="3511896" y="2463299"/>
            <a:ext cx="1234608" cy="835312"/>
          </a:xfrm>
          <a:prstGeom prst="cloud">
            <a:avLst/>
          </a:prstGeom>
          <a:gradFill>
            <a:gsLst>
              <a:gs pos="0">
                <a:schemeClr val="lt1"/>
              </a:gs>
              <a:gs pos="7000">
                <a:schemeClr val="lt1"/>
              </a:gs>
              <a:gs pos="99000">
                <a:srgbClr val="DAD16A"/>
              </a:gs>
              <a:gs pos="100000">
                <a:srgbClr val="DAD16A"/>
              </a:gs>
            </a:gsLst>
            <a:path path="circle">
              <a:fillToRect l="50000" t="50000" r="50000" b="50000"/>
            </a:path>
            <a:tileRect/>
          </a:gradFill>
          <a:ln w="9525" cap="flat">
            <a:solidFill>
              <a:srgbClr val="E3D86E"/>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202" name="Shape 202"/>
          <p:cNvSpPr txBox="1"/>
          <p:nvPr/>
        </p:nvSpPr>
        <p:spPr>
          <a:xfrm>
            <a:off x="6581691" y="5036247"/>
            <a:ext cx="2344380" cy="966988"/>
          </a:xfrm>
          <a:prstGeom prst="rect">
            <a:avLst/>
          </a:prstGeom>
          <a:noFill/>
          <a:ln>
            <a:noFill/>
          </a:ln>
        </p:spPr>
        <p:txBody>
          <a:bodyPr lIns="91425" tIns="45700" rIns="91425" bIns="45700" anchor="t" anchorCtr="0">
            <a:noAutofit/>
          </a:bodyPr>
          <a:lstStyle/>
          <a:p>
            <a:pPr>
              <a:buSzPct val="25000"/>
            </a:pPr>
            <a:r>
              <a:rPr lang="en-US" sz="3200" dirty="0">
                <a:solidFill>
                  <a:schemeClr val="dk1"/>
                </a:solidFill>
                <a:latin typeface="Calibri"/>
                <a:ea typeface="Calibri"/>
                <a:cs typeface="Calibri"/>
                <a:sym typeface="Calibri"/>
              </a:rPr>
              <a:t>Starch </a:t>
            </a:r>
          </a:p>
          <a:p>
            <a:pPr>
              <a:buSzPct val="25000"/>
            </a:pPr>
            <a:r>
              <a:rPr lang="en-US" sz="2400" dirty="0">
                <a:solidFill>
                  <a:schemeClr val="dk1"/>
                </a:solidFill>
                <a:latin typeface="Calibri"/>
                <a:ea typeface="Calibri"/>
                <a:cs typeface="Calibri"/>
                <a:sym typeface="Calibri"/>
              </a:rPr>
              <a:t>(made of sugar)</a:t>
            </a:r>
          </a:p>
        </p:txBody>
      </p:sp>
      <p:cxnSp>
        <p:nvCxnSpPr>
          <p:cNvPr id="203" name="Shape 203"/>
          <p:cNvCxnSpPr>
            <a:stCxn id="202" idx="1"/>
            <a:endCxn id="197" idx="7"/>
          </p:cNvCxnSpPr>
          <p:nvPr/>
        </p:nvCxnSpPr>
        <p:spPr>
          <a:xfrm flipH="1" flipV="1">
            <a:off x="5539065" y="3286206"/>
            <a:ext cx="1042626" cy="2233535"/>
          </a:xfrm>
          <a:prstGeom prst="straightConnector1">
            <a:avLst/>
          </a:prstGeom>
          <a:noFill/>
          <a:ln w="57150" cap="flat">
            <a:solidFill>
              <a:srgbClr val="FF0000"/>
            </a:solidFill>
            <a:prstDash val="solid"/>
            <a:round/>
            <a:headEnd type="none" w="med" len="med"/>
            <a:tailEnd type="stealth" w="lg" len="lg"/>
          </a:ln>
        </p:spPr>
      </p:cxnSp>
      <p:sp>
        <p:nvSpPr>
          <p:cNvPr id="204" name="Shape 204"/>
          <p:cNvSpPr txBox="1"/>
          <p:nvPr/>
        </p:nvSpPr>
        <p:spPr>
          <a:xfrm>
            <a:off x="1074081" y="1856050"/>
            <a:ext cx="871371" cy="607249"/>
          </a:xfrm>
          <a:prstGeom prst="rect">
            <a:avLst/>
          </a:prstGeom>
          <a:noFill/>
          <a:ln>
            <a:noFill/>
          </a:ln>
        </p:spPr>
        <p:txBody>
          <a:bodyPr lIns="91425" tIns="45700" rIns="91425" bIns="45700" anchor="t" anchorCtr="0">
            <a:noAutofit/>
          </a:bodyPr>
          <a:lstStyle/>
          <a:p>
            <a:pPr>
              <a:buSzPct val="25000"/>
            </a:pPr>
            <a:r>
              <a:rPr lang="en-US" sz="3200" dirty="0">
                <a:solidFill>
                  <a:schemeClr val="dk1"/>
                </a:solidFill>
                <a:latin typeface="Calibri"/>
                <a:ea typeface="Calibri"/>
                <a:cs typeface="Calibri"/>
                <a:sym typeface="Calibri"/>
              </a:rPr>
              <a:t>Oil</a:t>
            </a:r>
          </a:p>
        </p:txBody>
      </p:sp>
      <p:cxnSp>
        <p:nvCxnSpPr>
          <p:cNvPr id="205" name="Shape 205"/>
          <p:cNvCxnSpPr/>
          <p:nvPr/>
        </p:nvCxnSpPr>
        <p:spPr>
          <a:xfrm>
            <a:off x="1785629" y="2170857"/>
            <a:ext cx="1915285" cy="592506"/>
          </a:xfrm>
          <a:prstGeom prst="straightConnector1">
            <a:avLst/>
          </a:prstGeom>
          <a:noFill/>
          <a:ln w="57150" cap="flat">
            <a:solidFill>
              <a:srgbClr val="FF0000"/>
            </a:solidFill>
            <a:prstDash val="solid"/>
            <a:round/>
            <a:headEnd type="none" w="med" len="med"/>
            <a:tailEnd type="stealth" w="lg" len="lg"/>
          </a:ln>
        </p:spPr>
      </p:cxnSp>
      <p:sp>
        <p:nvSpPr>
          <p:cNvPr id="206" name="Shape 206"/>
          <p:cNvSpPr txBox="1"/>
          <p:nvPr/>
        </p:nvSpPr>
        <p:spPr>
          <a:xfrm>
            <a:off x="720975" y="5321431"/>
            <a:ext cx="2152299" cy="911337"/>
          </a:xfrm>
          <a:prstGeom prst="rect">
            <a:avLst/>
          </a:prstGeom>
          <a:noFill/>
          <a:ln>
            <a:noFill/>
          </a:ln>
        </p:spPr>
        <p:txBody>
          <a:bodyPr lIns="91425" tIns="45700" rIns="91425" bIns="45700" anchor="t" anchorCtr="0">
            <a:noAutofit/>
          </a:bodyPr>
          <a:lstStyle/>
          <a:p>
            <a:pPr>
              <a:buSzPct val="25000"/>
            </a:pPr>
            <a:r>
              <a:rPr lang="en-US" sz="3200" dirty="0">
                <a:solidFill>
                  <a:schemeClr val="dk1"/>
                </a:solidFill>
                <a:latin typeface="Calibri"/>
                <a:ea typeface="Calibri"/>
                <a:cs typeface="Calibri"/>
                <a:sym typeface="Calibri"/>
              </a:rPr>
              <a:t>Cell wall </a:t>
            </a:r>
          </a:p>
          <a:p>
            <a:pPr>
              <a:buSzPct val="25000"/>
            </a:pPr>
            <a:r>
              <a:rPr lang="en-US" sz="2400" dirty="0">
                <a:solidFill>
                  <a:schemeClr val="dk1"/>
                </a:solidFill>
                <a:latin typeface="Calibri"/>
                <a:ea typeface="Calibri"/>
                <a:cs typeface="Calibri"/>
                <a:sym typeface="Calibri"/>
              </a:rPr>
              <a:t>(made of sugar)</a:t>
            </a:r>
          </a:p>
        </p:txBody>
      </p:sp>
      <p:cxnSp>
        <p:nvCxnSpPr>
          <p:cNvPr id="207" name="Shape 207"/>
          <p:cNvCxnSpPr/>
          <p:nvPr/>
        </p:nvCxnSpPr>
        <p:spPr>
          <a:xfrm flipV="1">
            <a:off x="2374875" y="4559340"/>
            <a:ext cx="1042946" cy="953814"/>
          </a:xfrm>
          <a:prstGeom prst="straightConnector1">
            <a:avLst/>
          </a:prstGeom>
          <a:noFill/>
          <a:ln w="57150" cap="flat">
            <a:solidFill>
              <a:srgbClr val="FF0000"/>
            </a:solidFill>
            <a:prstDash val="solid"/>
            <a:round/>
            <a:headEnd type="none" w="med" len="med"/>
            <a:tailEnd type="stealth" w="lg" len="lg"/>
          </a:ln>
        </p:spPr>
      </p:cxnSp>
    </p:spTree>
    <p:extLst>
      <p:ext uri="{BB962C8B-B14F-4D97-AF65-F5344CB8AC3E}">
        <p14:creationId xmlns:p14="http://schemas.microsoft.com/office/powerpoint/2010/main" val="109584494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1"/>
                                        <p:tgtEl>
                                          <p:spTgt spid="204"/>
                                        </p:tgtEl>
                                      </p:cBhvr>
                                    </p:animEffect>
                                  </p:childTnLst>
                                </p:cTn>
                              </p:par>
                              <p:par>
                                <p:cTn id="8" presetID="10" presetClass="entr" presetSubtype="0" fill="hold" nodeType="withEffect">
                                  <p:stCondLst>
                                    <p:cond delay="0"/>
                                  </p:stCondLst>
                                  <p:childTnLst>
                                    <p:set>
                                      <p:cBhvr>
                                        <p:cTn id="9" dur="1" fill="hold">
                                          <p:stCondLst>
                                            <p:cond delay="0"/>
                                          </p:stCondLst>
                                        </p:cTn>
                                        <p:tgtEl>
                                          <p:spTgt spid="205"/>
                                        </p:tgtEl>
                                        <p:attrNameLst>
                                          <p:attrName>style.visibility</p:attrName>
                                        </p:attrNameLst>
                                      </p:cBhvr>
                                      <p:to>
                                        <p:strVal val="visible"/>
                                      </p:to>
                                    </p:set>
                                    <p:animEffect transition="in" filter="fade">
                                      <p:cBhvr>
                                        <p:cTn id="10" dur="1"/>
                                        <p:tgtEl>
                                          <p:spTgt spid="205"/>
                                        </p:tgtEl>
                                      </p:cBhvr>
                                    </p:animEffect>
                                  </p:childTnLst>
                                </p:cTn>
                              </p:par>
                              <p:par>
                                <p:cTn id="11" presetID="10" presetClass="entr" presetSubtype="0" fill="hold" nodeType="withEffect">
                                  <p:stCondLst>
                                    <p:cond delay="0"/>
                                  </p:stCondLst>
                                  <p:childTnLst>
                                    <p:set>
                                      <p:cBhvr>
                                        <p:cTn id="12" dur="1" fill="hold">
                                          <p:stCondLst>
                                            <p:cond delay="0"/>
                                          </p:stCondLst>
                                        </p:cTn>
                                        <p:tgtEl>
                                          <p:spTgt spid="201"/>
                                        </p:tgtEl>
                                        <p:attrNameLst>
                                          <p:attrName>style.visibility</p:attrName>
                                        </p:attrNameLst>
                                      </p:cBhvr>
                                      <p:to>
                                        <p:strVal val="visible"/>
                                      </p:to>
                                    </p:set>
                                    <p:animEffect transition="in" filter="fade">
                                      <p:cBhvr>
                                        <p:cTn id="13" dur="1"/>
                                        <p:tgtEl>
                                          <p:spTgt spid="20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1"/>
                                        </p:tgtEl>
                                        <p:attrNameLst>
                                          <p:attrName>style.visibility</p:attrName>
                                        </p:attrNameLst>
                                      </p:cBhvr>
                                      <p:to>
                                        <p:strVal val="visible"/>
                                      </p:to>
                                    </p:set>
                                    <p:animEffect transition="in" filter="fade">
                                      <p:cBhvr>
                                        <p:cTn id="18" dur="1"/>
                                        <p:tgtEl>
                                          <p:spTgt spid="191"/>
                                        </p:tgtEl>
                                      </p:cBhvr>
                                    </p:animEffect>
                                  </p:childTnLst>
                                </p:cTn>
                              </p:par>
                              <p:par>
                                <p:cTn id="19" presetID="10" presetClass="entr" presetSubtype="0" fill="hold" nodeType="withEffect">
                                  <p:stCondLst>
                                    <p:cond delay="0"/>
                                  </p:stCondLst>
                                  <p:childTnLst>
                                    <p:set>
                                      <p:cBhvr>
                                        <p:cTn id="20" dur="1" fill="hold">
                                          <p:stCondLst>
                                            <p:cond delay="0"/>
                                          </p:stCondLst>
                                        </p:cTn>
                                        <p:tgtEl>
                                          <p:spTgt spid="193"/>
                                        </p:tgtEl>
                                        <p:attrNameLst>
                                          <p:attrName>style.visibility</p:attrName>
                                        </p:attrNameLst>
                                      </p:cBhvr>
                                      <p:to>
                                        <p:strVal val="visible"/>
                                      </p:to>
                                    </p:set>
                                    <p:animEffect transition="in" filter="fade">
                                      <p:cBhvr>
                                        <p:cTn id="21" dur="1"/>
                                        <p:tgtEl>
                                          <p:spTgt spid="193"/>
                                        </p:tgtEl>
                                      </p:cBhvr>
                                    </p:animEffect>
                                  </p:childTnLst>
                                </p:cTn>
                              </p:par>
                              <p:par>
                                <p:cTn id="22" presetID="10" presetClass="entr" presetSubtype="0" fill="hold" nodeType="withEffect">
                                  <p:stCondLst>
                                    <p:cond delay="0"/>
                                  </p:stCondLst>
                                  <p:childTnLst>
                                    <p:set>
                                      <p:cBhvr>
                                        <p:cTn id="23" dur="1" fill="hold">
                                          <p:stCondLst>
                                            <p:cond delay="0"/>
                                          </p:stCondLst>
                                        </p:cTn>
                                        <p:tgtEl>
                                          <p:spTgt spid="194"/>
                                        </p:tgtEl>
                                        <p:attrNameLst>
                                          <p:attrName>style.visibility</p:attrName>
                                        </p:attrNameLst>
                                      </p:cBhvr>
                                      <p:to>
                                        <p:strVal val="visible"/>
                                      </p:to>
                                    </p:set>
                                    <p:animEffect transition="in" filter="fade">
                                      <p:cBhvr>
                                        <p:cTn id="24" dur="1"/>
                                        <p:tgtEl>
                                          <p:spTgt spid="194"/>
                                        </p:tgtEl>
                                      </p:cBhvr>
                                    </p:animEffect>
                                  </p:childTnLst>
                                </p:cTn>
                              </p:par>
                              <p:par>
                                <p:cTn id="25" presetID="10" presetClass="entr" presetSubtype="0" fill="hold" nodeType="withEffect">
                                  <p:stCondLst>
                                    <p:cond delay="0"/>
                                  </p:stCondLst>
                                  <p:childTnLst>
                                    <p:set>
                                      <p:cBhvr>
                                        <p:cTn id="26" dur="1" fill="hold">
                                          <p:stCondLst>
                                            <p:cond delay="0"/>
                                          </p:stCondLst>
                                        </p:cTn>
                                        <p:tgtEl>
                                          <p:spTgt spid="195"/>
                                        </p:tgtEl>
                                        <p:attrNameLst>
                                          <p:attrName>style.visibility</p:attrName>
                                        </p:attrNameLst>
                                      </p:cBhvr>
                                      <p:to>
                                        <p:strVal val="visible"/>
                                      </p:to>
                                    </p:set>
                                    <p:animEffect transition="in" filter="fade">
                                      <p:cBhvr>
                                        <p:cTn id="27" dur="1"/>
                                        <p:tgtEl>
                                          <p:spTgt spid="195"/>
                                        </p:tgtEl>
                                      </p:cBhvr>
                                    </p:animEffect>
                                  </p:childTnLst>
                                </p:cTn>
                              </p:par>
                              <p:par>
                                <p:cTn id="28" presetID="10" presetClass="entr" presetSubtype="0" fill="hold" nodeType="withEffect">
                                  <p:stCondLst>
                                    <p:cond delay="0"/>
                                  </p:stCondLst>
                                  <p:childTnLst>
                                    <p:set>
                                      <p:cBhvr>
                                        <p:cTn id="29" dur="1" fill="hold">
                                          <p:stCondLst>
                                            <p:cond delay="0"/>
                                          </p:stCondLst>
                                        </p:cTn>
                                        <p:tgtEl>
                                          <p:spTgt spid="196"/>
                                        </p:tgtEl>
                                        <p:attrNameLst>
                                          <p:attrName>style.visibility</p:attrName>
                                        </p:attrNameLst>
                                      </p:cBhvr>
                                      <p:to>
                                        <p:strVal val="visible"/>
                                      </p:to>
                                    </p:set>
                                    <p:animEffect transition="in" filter="fade">
                                      <p:cBhvr>
                                        <p:cTn id="30" dur="1"/>
                                        <p:tgtEl>
                                          <p:spTgt spid="196"/>
                                        </p:tgtEl>
                                      </p:cBhvr>
                                    </p:animEffect>
                                  </p:childTnLst>
                                </p:cTn>
                              </p:par>
                              <p:par>
                                <p:cTn id="31" presetID="10" presetClass="entr" presetSubtype="0" fill="hold" nodeType="withEffect">
                                  <p:stCondLst>
                                    <p:cond delay="0"/>
                                  </p:stCondLst>
                                  <p:childTnLst>
                                    <p:set>
                                      <p:cBhvr>
                                        <p:cTn id="32" dur="1" fill="hold">
                                          <p:stCondLst>
                                            <p:cond delay="0"/>
                                          </p:stCondLst>
                                        </p:cTn>
                                        <p:tgtEl>
                                          <p:spTgt spid="197"/>
                                        </p:tgtEl>
                                        <p:attrNameLst>
                                          <p:attrName>style.visibility</p:attrName>
                                        </p:attrNameLst>
                                      </p:cBhvr>
                                      <p:to>
                                        <p:strVal val="visible"/>
                                      </p:to>
                                    </p:set>
                                    <p:animEffect transition="in" filter="fade">
                                      <p:cBhvr>
                                        <p:cTn id="33" dur="1"/>
                                        <p:tgtEl>
                                          <p:spTgt spid="197"/>
                                        </p:tgtEl>
                                      </p:cBhvr>
                                    </p:animEffect>
                                  </p:childTnLst>
                                </p:cTn>
                              </p:par>
                              <p:par>
                                <p:cTn id="34" presetID="10" presetClass="entr" presetSubtype="0" fill="hold" nodeType="withEffect">
                                  <p:stCondLst>
                                    <p:cond delay="0"/>
                                  </p:stCondLst>
                                  <p:childTnLst>
                                    <p:set>
                                      <p:cBhvr>
                                        <p:cTn id="35" dur="1" fill="hold">
                                          <p:stCondLst>
                                            <p:cond delay="0"/>
                                          </p:stCondLst>
                                        </p:cTn>
                                        <p:tgtEl>
                                          <p:spTgt spid="198"/>
                                        </p:tgtEl>
                                        <p:attrNameLst>
                                          <p:attrName>style.visibility</p:attrName>
                                        </p:attrNameLst>
                                      </p:cBhvr>
                                      <p:to>
                                        <p:strVal val="visible"/>
                                      </p:to>
                                    </p:set>
                                    <p:animEffect transition="in" filter="fade">
                                      <p:cBhvr>
                                        <p:cTn id="36" dur="1"/>
                                        <p:tgtEl>
                                          <p:spTgt spid="198"/>
                                        </p:tgtEl>
                                      </p:cBhvr>
                                    </p:animEffect>
                                  </p:childTnLst>
                                </p:cTn>
                              </p:par>
                              <p:par>
                                <p:cTn id="37" presetID="10" presetClass="entr" presetSubtype="0" fill="hold" nodeType="withEffect">
                                  <p:stCondLst>
                                    <p:cond delay="0"/>
                                  </p:stCondLst>
                                  <p:childTnLst>
                                    <p:set>
                                      <p:cBhvr>
                                        <p:cTn id="38" dur="1" fill="hold">
                                          <p:stCondLst>
                                            <p:cond delay="0"/>
                                          </p:stCondLst>
                                        </p:cTn>
                                        <p:tgtEl>
                                          <p:spTgt spid="199"/>
                                        </p:tgtEl>
                                        <p:attrNameLst>
                                          <p:attrName>style.visibility</p:attrName>
                                        </p:attrNameLst>
                                      </p:cBhvr>
                                      <p:to>
                                        <p:strVal val="visible"/>
                                      </p:to>
                                    </p:set>
                                    <p:animEffect transition="in" filter="fade">
                                      <p:cBhvr>
                                        <p:cTn id="39" dur="1"/>
                                        <p:tgtEl>
                                          <p:spTgt spid="199"/>
                                        </p:tgtEl>
                                      </p:cBhvr>
                                    </p:animEffect>
                                  </p:childTnLst>
                                </p:cTn>
                              </p:par>
                              <p:par>
                                <p:cTn id="40" presetID="10" presetClass="entr" presetSubtype="0" fill="hold" nodeType="withEffect">
                                  <p:stCondLst>
                                    <p:cond delay="0"/>
                                  </p:stCondLst>
                                  <p:childTnLst>
                                    <p:set>
                                      <p:cBhvr>
                                        <p:cTn id="41" dur="1" fill="hold">
                                          <p:stCondLst>
                                            <p:cond delay="0"/>
                                          </p:stCondLst>
                                        </p:cTn>
                                        <p:tgtEl>
                                          <p:spTgt spid="200"/>
                                        </p:tgtEl>
                                        <p:attrNameLst>
                                          <p:attrName>style.visibility</p:attrName>
                                        </p:attrNameLst>
                                      </p:cBhvr>
                                      <p:to>
                                        <p:strVal val="visible"/>
                                      </p:to>
                                    </p:set>
                                    <p:animEffect transition="in" filter="fade">
                                      <p:cBhvr>
                                        <p:cTn id="42" dur="1"/>
                                        <p:tgtEl>
                                          <p:spTgt spid="200"/>
                                        </p:tgtEl>
                                      </p:cBhvr>
                                    </p:animEffect>
                                  </p:childTnLst>
                                </p:cTn>
                              </p:par>
                              <p:par>
                                <p:cTn id="43" presetID="10" presetClass="entr" presetSubtype="0" fill="hold" nodeType="withEffect">
                                  <p:stCondLst>
                                    <p:cond delay="0"/>
                                  </p:stCondLst>
                                  <p:childTnLst>
                                    <p:set>
                                      <p:cBhvr>
                                        <p:cTn id="44" dur="1" fill="hold">
                                          <p:stCondLst>
                                            <p:cond delay="0"/>
                                          </p:stCondLst>
                                        </p:cTn>
                                        <p:tgtEl>
                                          <p:spTgt spid="202"/>
                                        </p:tgtEl>
                                        <p:attrNameLst>
                                          <p:attrName>style.visibility</p:attrName>
                                        </p:attrNameLst>
                                      </p:cBhvr>
                                      <p:to>
                                        <p:strVal val="visible"/>
                                      </p:to>
                                    </p:set>
                                    <p:animEffect transition="in" filter="fade">
                                      <p:cBhvr>
                                        <p:cTn id="45" dur="1"/>
                                        <p:tgtEl>
                                          <p:spTgt spid="202"/>
                                        </p:tgtEl>
                                      </p:cBhvr>
                                    </p:animEffect>
                                  </p:childTnLst>
                                </p:cTn>
                              </p:par>
                              <p:par>
                                <p:cTn id="46" presetID="10" presetClass="entr" presetSubtype="0" fill="hold" nodeType="withEffect">
                                  <p:stCondLst>
                                    <p:cond delay="0"/>
                                  </p:stCondLst>
                                  <p:childTnLst>
                                    <p:set>
                                      <p:cBhvr>
                                        <p:cTn id="47" dur="1" fill="hold">
                                          <p:stCondLst>
                                            <p:cond delay="0"/>
                                          </p:stCondLst>
                                        </p:cTn>
                                        <p:tgtEl>
                                          <p:spTgt spid="203"/>
                                        </p:tgtEl>
                                        <p:attrNameLst>
                                          <p:attrName>style.visibility</p:attrName>
                                        </p:attrNameLst>
                                      </p:cBhvr>
                                      <p:to>
                                        <p:strVal val="visible"/>
                                      </p:to>
                                    </p:set>
                                    <p:animEffect transition="in" filter="fade">
                                      <p:cBhvr>
                                        <p:cTn id="48" dur="1"/>
                                        <p:tgtEl>
                                          <p:spTgt spid="20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06"/>
                                        </p:tgtEl>
                                        <p:attrNameLst>
                                          <p:attrName>style.visibility</p:attrName>
                                        </p:attrNameLst>
                                      </p:cBhvr>
                                      <p:to>
                                        <p:strVal val="visible"/>
                                      </p:to>
                                    </p:set>
                                    <p:animEffect transition="in" filter="fade">
                                      <p:cBhvr>
                                        <p:cTn id="53" dur="1"/>
                                        <p:tgtEl>
                                          <p:spTgt spid="206"/>
                                        </p:tgtEl>
                                      </p:cBhvr>
                                    </p:animEffect>
                                  </p:childTnLst>
                                </p:cTn>
                              </p:par>
                              <p:par>
                                <p:cTn id="54" presetID="10" presetClass="entr" presetSubtype="0" fill="hold" nodeType="withEffect">
                                  <p:stCondLst>
                                    <p:cond delay="0"/>
                                  </p:stCondLst>
                                  <p:childTnLst>
                                    <p:set>
                                      <p:cBhvr>
                                        <p:cTn id="55" dur="1" fill="hold">
                                          <p:stCondLst>
                                            <p:cond delay="0"/>
                                          </p:stCondLst>
                                        </p:cTn>
                                        <p:tgtEl>
                                          <p:spTgt spid="207"/>
                                        </p:tgtEl>
                                        <p:attrNameLst>
                                          <p:attrName>style.visibility</p:attrName>
                                        </p:attrNameLst>
                                      </p:cBhvr>
                                      <p:to>
                                        <p:strVal val="visible"/>
                                      </p:to>
                                    </p:set>
                                    <p:animEffect transition="in" filter="fade">
                                      <p:cBhvr>
                                        <p:cTn id="56" dur="1"/>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p:nvPr/>
        </p:nvSpPr>
        <p:spPr>
          <a:xfrm>
            <a:off x="1126434" y="1139688"/>
            <a:ext cx="1734194" cy="546206"/>
          </a:xfrm>
          <a:prstGeom prst="rect">
            <a:avLst/>
          </a:prstGeom>
          <a:noFill/>
          <a:ln>
            <a:noFill/>
          </a:ln>
        </p:spPr>
        <p:txBody>
          <a:bodyPr lIns="91425" tIns="45700" rIns="91425" bIns="45700" anchor="t" anchorCtr="0">
            <a:noAutofit/>
          </a:bodyPr>
          <a:lstStyle/>
          <a:p>
            <a:pPr algn="ctr">
              <a:buSzPct val="25000"/>
            </a:pPr>
            <a:r>
              <a:rPr lang="en-US" sz="2800" dirty="0">
                <a:solidFill>
                  <a:schemeClr val="dk1"/>
                </a:solidFill>
                <a:latin typeface="Handwriting - Dakota"/>
                <a:ea typeface="Shadows Into Light Two"/>
                <a:cs typeface="Handwriting - Dakota"/>
                <a:sym typeface="Shadows Into Light Two"/>
              </a:rPr>
              <a:t>Cell wall</a:t>
            </a:r>
          </a:p>
        </p:txBody>
      </p:sp>
      <p:cxnSp>
        <p:nvCxnSpPr>
          <p:cNvPr id="214" name="Shape 214"/>
          <p:cNvCxnSpPr/>
          <p:nvPr/>
        </p:nvCxnSpPr>
        <p:spPr>
          <a:xfrm>
            <a:off x="2937067" y="620375"/>
            <a:ext cx="20699" cy="1737360"/>
          </a:xfrm>
          <a:prstGeom prst="straightConnector1">
            <a:avLst/>
          </a:prstGeom>
          <a:noFill/>
          <a:ln w="9525" cap="flat">
            <a:solidFill>
              <a:schemeClr val="dk1"/>
            </a:solidFill>
            <a:prstDash val="solid"/>
            <a:round/>
            <a:headEnd type="none" w="med" len="med"/>
            <a:tailEnd type="none" w="med" len="med"/>
          </a:ln>
        </p:spPr>
      </p:cxnSp>
      <p:sp>
        <p:nvSpPr>
          <p:cNvPr id="215" name="Shape 215"/>
          <p:cNvSpPr/>
          <p:nvPr/>
        </p:nvSpPr>
        <p:spPr>
          <a:xfrm>
            <a:off x="1028700" y="400078"/>
            <a:ext cx="7086600" cy="2163876"/>
          </a:xfrm>
          <a:prstGeom prst="rect">
            <a:avLst/>
          </a:prstGeom>
          <a:noFill/>
          <a:ln w="38100" cap="flat" cmpd="sng">
            <a:solidFill>
              <a:srgbClr val="FFC000"/>
            </a:solidFill>
            <a:prstDash val="solid"/>
            <a:round/>
            <a:headEnd type="none" w="med" len="med"/>
            <a:tailEnd type="none" w="med" len="med"/>
          </a:ln>
        </p:spPr>
        <p:txBody>
          <a:bodyPr lIns="91425" tIns="45700" rIns="91425" bIns="45700" anchor="ctr" anchorCtr="0">
            <a:noAutofit/>
          </a:bodyPr>
          <a:lstStyle/>
          <a:p>
            <a:pPr algn="ctr"/>
            <a:endParaRPr>
              <a:solidFill>
                <a:srgbClr val="FFFF00"/>
              </a:solidFill>
              <a:latin typeface="Handwriting - Dakota"/>
              <a:ea typeface="Calibri"/>
              <a:cs typeface="Handwriting - Dakota"/>
              <a:sym typeface="Calibri"/>
            </a:endParaRPr>
          </a:p>
        </p:txBody>
      </p:sp>
      <p:sp>
        <p:nvSpPr>
          <p:cNvPr id="216" name="Shape 216"/>
          <p:cNvSpPr txBox="1"/>
          <p:nvPr/>
        </p:nvSpPr>
        <p:spPr>
          <a:xfrm>
            <a:off x="3125666" y="599645"/>
            <a:ext cx="4485868" cy="1099147"/>
          </a:xfrm>
          <a:prstGeom prst="rect">
            <a:avLst/>
          </a:prstGeom>
          <a:noFill/>
          <a:ln>
            <a:noFill/>
          </a:ln>
        </p:spPr>
        <p:txBody>
          <a:bodyPr lIns="91425" tIns="45700" rIns="91425" bIns="45700" anchor="t" anchorCtr="0">
            <a:noAutofit/>
          </a:bodyPr>
          <a:lstStyle/>
          <a:p>
            <a:pPr>
              <a:buSzPct val="25000"/>
            </a:pPr>
            <a:r>
              <a:rPr lang="en-US" sz="2400" dirty="0">
                <a:solidFill>
                  <a:schemeClr val="dk1"/>
                </a:solidFill>
                <a:latin typeface="Handwriting - Dakota"/>
                <a:ea typeface="Shadows Into Light Two"/>
                <a:cs typeface="Handwriting - Dakota"/>
                <a:sym typeface="Shadows Into Light Two"/>
              </a:rPr>
              <a:t>A structure made of sugar that surrounds and protects the cell</a:t>
            </a:r>
          </a:p>
        </p:txBody>
      </p:sp>
      <p:sp>
        <p:nvSpPr>
          <p:cNvPr id="221" name="Shape 221"/>
          <p:cNvSpPr txBox="1"/>
          <p:nvPr/>
        </p:nvSpPr>
        <p:spPr>
          <a:xfrm>
            <a:off x="3125666" y="1539766"/>
            <a:ext cx="4348974" cy="817969"/>
          </a:xfrm>
          <a:prstGeom prst="rect">
            <a:avLst/>
          </a:prstGeom>
          <a:noFill/>
          <a:ln>
            <a:noFill/>
          </a:ln>
        </p:spPr>
        <p:txBody>
          <a:bodyPr lIns="91425" tIns="45700" rIns="91425" bIns="45700" anchor="t" anchorCtr="0">
            <a:noAutofit/>
          </a:bodyPr>
          <a:lstStyle/>
          <a:p>
            <a:pPr>
              <a:buSzPct val="25000"/>
            </a:pPr>
            <a:r>
              <a:rPr lang="en-US" sz="2400" dirty="0">
                <a:solidFill>
                  <a:schemeClr val="dk1"/>
                </a:solidFill>
                <a:latin typeface="Handwriting - Dakota"/>
                <a:ea typeface="Shadows Into Light Two"/>
                <a:cs typeface="Handwriting - Dakota"/>
                <a:sym typeface="Shadows Into Light Two"/>
              </a:rPr>
              <a:t>The sugars can be used to make more biofuel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0738" y="3587589"/>
            <a:ext cx="3941279" cy="3037503"/>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434" y="2751927"/>
            <a:ext cx="5025583" cy="3873165"/>
          </a:xfrm>
          <a:prstGeom prst="rect">
            <a:avLst/>
          </a:prstGeom>
        </p:spPr>
      </p:pic>
      <p:sp>
        <p:nvSpPr>
          <p:cNvPr id="4" name="Rectangle 3"/>
          <p:cNvSpPr/>
          <p:nvPr/>
        </p:nvSpPr>
        <p:spPr>
          <a:xfrm>
            <a:off x="6367855" y="2695193"/>
            <a:ext cx="1747445" cy="700192"/>
          </a:xfrm>
          <a:prstGeom prst="rect">
            <a:avLst/>
          </a:prstGeom>
        </p:spPr>
        <p:txBody>
          <a:bodyPr wrap="square">
            <a:spAutoFit/>
          </a:bodyPr>
          <a:lstStyle/>
          <a:p>
            <a:r>
              <a:rPr lang="en-US" sz="3950" b="1" dirty="0">
                <a:solidFill>
                  <a:schemeClr val="accent6"/>
                </a:solidFill>
                <a:latin typeface="Calibri"/>
                <a:ea typeface="Calibri"/>
                <a:cs typeface="Calibri"/>
              </a:rPr>
              <a:t>Review</a:t>
            </a:r>
          </a:p>
        </p:txBody>
      </p:sp>
    </p:spTree>
    <p:extLst>
      <p:ext uri="{BB962C8B-B14F-4D97-AF65-F5344CB8AC3E}">
        <p14:creationId xmlns:p14="http://schemas.microsoft.com/office/powerpoint/2010/main" val="121954368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p:bldP spid="2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idx="1"/>
          </p:nvPr>
        </p:nvSpPr>
        <p:spPr>
          <a:xfrm>
            <a:off x="4770782" y="1590262"/>
            <a:ext cx="3916017" cy="3803374"/>
          </a:xfrm>
          <a:prstGeom prst="rect">
            <a:avLst/>
          </a:prstGeom>
          <a:noFill/>
          <a:ln>
            <a:noFill/>
          </a:ln>
        </p:spPr>
        <p:txBody>
          <a:bodyPr vert="horz" lIns="91425" tIns="45700" rIns="91425" bIns="45700" rtlCol="0" anchor="t" anchorCtr="0">
            <a:noAutofit/>
          </a:bodyPr>
          <a:lstStyle/>
          <a:p>
            <a:pPr marL="0" indent="0">
              <a:spcBef>
                <a:spcPts val="0"/>
              </a:spcBef>
              <a:buClr>
                <a:schemeClr val="dk1"/>
              </a:buClr>
              <a:buSzPct val="25000"/>
              <a:buNone/>
            </a:pPr>
            <a:r>
              <a:rPr lang="en-US" sz="3600" dirty="0">
                <a:solidFill>
                  <a:schemeClr val="dk1"/>
                </a:solidFill>
                <a:latin typeface="Calibri"/>
                <a:ea typeface="Calibri"/>
                <a:cs typeface="Calibri"/>
                <a:sym typeface="Calibri"/>
              </a:rPr>
              <a:t>To mimic the cell wall and </a:t>
            </a:r>
            <a:r>
              <a:rPr lang="en-US" sz="3600" dirty="0" smtClean="0">
                <a:solidFill>
                  <a:schemeClr val="dk1"/>
                </a:solidFill>
                <a:latin typeface="Calibri"/>
                <a:ea typeface="Calibri"/>
                <a:cs typeface="Calibri"/>
                <a:sym typeface="Calibri"/>
              </a:rPr>
              <a:t>“goodies” </a:t>
            </a:r>
            <a:r>
              <a:rPr lang="en-US" sz="3600" dirty="0">
                <a:solidFill>
                  <a:schemeClr val="dk1"/>
                </a:solidFill>
                <a:latin typeface="Calibri"/>
                <a:ea typeface="Calibri"/>
                <a:cs typeface="Calibri"/>
                <a:sym typeface="Calibri"/>
              </a:rPr>
              <a:t>inside the cell (lipid and starch), we are going to make sphere of juice </a:t>
            </a:r>
            <a:r>
              <a:rPr lang="en-US" sz="3600" dirty="0" smtClean="0">
                <a:solidFill>
                  <a:schemeClr val="dk1"/>
                </a:solidFill>
                <a:latin typeface="Calibri"/>
                <a:ea typeface="Calibri"/>
                <a:cs typeface="Calibri"/>
                <a:sym typeface="Calibri"/>
              </a:rPr>
              <a:t>that we </a:t>
            </a:r>
            <a:r>
              <a:rPr lang="en-US" sz="3600" dirty="0">
                <a:solidFill>
                  <a:schemeClr val="dk1"/>
                </a:solidFill>
                <a:latin typeface="Calibri"/>
                <a:ea typeface="Calibri"/>
                <a:cs typeface="Calibri"/>
                <a:sym typeface="Calibri"/>
              </a:rPr>
              <a:t>can </a:t>
            </a:r>
            <a:r>
              <a:rPr lang="en-US" sz="3600" dirty="0" smtClean="0">
                <a:solidFill>
                  <a:schemeClr val="dk1"/>
                </a:solidFill>
                <a:latin typeface="Calibri"/>
                <a:ea typeface="Calibri"/>
                <a:cs typeface="Calibri"/>
                <a:sym typeface="Calibri"/>
              </a:rPr>
              <a:t>eat</a:t>
            </a:r>
            <a:endParaRPr lang="en-US" sz="3600" dirty="0">
              <a:solidFill>
                <a:schemeClr val="dk1"/>
              </a:solidFill>
              <a:latin typeface="Calibri"/>
              <a:ea typeface="Calibri"/>
              <a:cs typeface="Calibri"/>
              <a:sym typeface="Calibri"/>
            </a:endParaRPr>
          </a:p>
        </p:txBody>
      </p:sp>
      <p:pic>
        <p:nvPicPr>
          <p:cNvPr id="4" name="Picture 3" descr="\\APPLEONIA\Appleonia\Denise laptop LIVE\3a ucd-1811 Algae Tiny Plants with Big Energy Potential lesson-act\ucd-1811 Edible Algae Models ACTIVITY\images &amp; videos\ucd-1811-algae-edible-image2.jpg"/>
          <p:cNvPicPr/>
          <p:nvPr/>
        </p:nvPicPr>
        <p:blipFill>
          <a:blip r:embed="rId3">
            <a:extLst>
              <a:ext uri="{28A0092B-C50C-407E-A947-70E740481C1C}">
                <a14:useLocalDpi xmlns:a14="http://schemas.microsoft.com/office/drawing/2010/main" val="0"/>
              </a:ext>
            </a:extLst>
          </a:blip>
          <a:srcRect/>
          <a:stretch>
            <a:fillRect/>
          </a:stretch>
        </p:blipFill>
        <p:spPr bwMode="auto">
          <a:xfrm>
            <a:off x="433667" y="1478663"/>
            <a:ext cx="4153509" cy="4153509"/>
          </a:xfrm>
          <a:prstGeom prst="rect">
            <a:avLst/>
          </a:prstGeom>
          <a:noFill/>
          <a:ln>
            <a:noFill/>
          </a:ln>
        </p:spPr>
      </p:pic>
    </p:spTree>
    <p:extLst>
      <p:ext uri="{BB962C8B-B14F-4D97-AF65-F5344CB8AC3E}">
        <p14:creationId xmlns:p14="http://schemas.microsoft.com/office/powerpoint/2010/main" val="803294602"/>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idx="1"/>
          </p:nvPr>
        </p:nvSpPr>
        <p:spPr>
          <a:xfrm>
            <a:off x="457200" y="357810"/>
            <a:ext cx="8408504" cy="1027740"/>
          </a:xfrm>
          <a:prstGeom prst="rect">
            <a:avLst/>
          </a:prstGeom>
          <a:noFill/>
          <a:ln>
            <a:noFill/>
          </a:ln>
        </p:spPr>
        <p:txBody>
          <a:bodyPr vert="horz" lIns="91425" tIns="45700" rIns="91425" bIns="45700" rtlCol="0" anchor="t" anchorCtr="0">
            <a:noAutofit/>
          </a:bodyPr>
          <a:lstStyle/>
          <a:p>
            <a:pPr marL="0" indent="0">
              <a:spcBef>
                <a:spcPts val="0"/>
              </a:spcBef>
              <a:buClr>
                <a:schemeClr val="dk1"/>
              </a:buClr>
              <a:buSzPct val="25000"/>
              <a:buNone/>
            </a:pPr>
            <a:r>
              <a:rPr lang="en-US" sz="3200" dirty="0">
                <a:solidFill>
                  <a:schemeClr val="dk1"/>
                </a:solidFill>
                <a:latin typeface="Calibri"/>
                <a:ea typeface="Calibri"/>
                <a:cs typeface="Calibri"/>
                <a:sym typeface="Calibri"/>
              </a:rPr>
              <a:t>Just like the cell wall, the surface of the juice sphere is made of a </a:t>
            </a:r>
            <a:r>
              <a:rPr lang="en-US" sz="3200" dirty="0" smtClean="0">
                <a:solidFill>
                  <a:schemeClr val="dk1"/>
                </a:solidFill>
                <a:latin typeface="Calibri"/>
                <a:ea typeface="Calibri"/>
                <a:cs typeface="Calibri"/>
                <a:sym typeface="Calibri"/>
              </a:rPr>
              <a:t>polymer</a:t>
            </a:r>
            <a:endParaRPr lang="en-US" sz="3200" dirty="0">
              <a:solidFill>
                <a:schemeClr val="dk1"/>
              </a:solidFill>
              <a:latin typeface="Calibri"/>
              <a:ea typeface="Calibri"/>
              <a:cs typeface="Calibri"/>
              <a:sym typeface="Calibri"/>
            </a:endParaRPr>
          </a:p>
        </p:txBody>
      </p:sp>
      <p:sp>
        <p:nvSpPr>
          <p:cNvPr id="262" name="Shape 262"/>
          <p:cNvSpPr txBox="1"/>
          <p:nvPr/>
        </p:nvSpPr>
        <p:spPr>
          <a:xfrm>
            <a:off x="609600" y="1724684"/>
            <a:ext cx="3149700" cy="554099"/>
          </a:xfrm>
          <a:prstGeom prst="rect">
            <a:avLst/>
          </a:prstGeom>
          <a:noFill/>
          <a:ln>
            <a:noFill/>
          </a:ln>
        </p:spPr>
        <p:txBody>
          <a:bodyPr lIns="91425" tIns="45700" rIns="91425" bIns="45700" anchor="t" anchorCtr="0">
            <a:noAutofit/>
          </a:bodyPr>
          <a:lstStyle/>
          <a:p>
            <a:pPr>
              <a:buSzPct val="25000"/>
            </a:pPr>
            <a:r>
              <a:rPr lang="en-US" sz="3000" dirty="0">
                <a:solidFill>
                  <a:schemeClr val="dk1"/>
                </a:solidFill>
                <a:latin typeface="Calibri"/>
                <a:ea typeface="Calibri"/>
                <a:cs typeface="Calibri"/>
                <a:sym typeface="Calibri"/>
              </a:rPr>
              <a:t>This is a </a:t>
            </a:r>
            <a:r>
              <a:rPr lang="en-US" sz="3000" b="1" dirty="0">
                <a:solidFill>
                  <a:schemeClr val="dk1"/>
                </a:solidFill>
                <a:latin typeface="Calibri"/>
                <a:ea typeface="Calibri"/>
                <a:cs typeface="Calibri"/>
                <a:sym typeface="Calibri"/>
              </a:rPr>
              <a:t>mono</a:t>
            </a:r>
            <a:r>
              <a:rPr lang="en-US" sz="3000" dirty="0">
                <a:solidFill>
                  <a:schemeClr val="dk1"/>
                </a:solidFill>
                <a:latin typeface="Calibri"/>
                <a:ea typeface="Calibri"/>
                <a:cs typeface="Calibri"/>
                <a:sym typeface="Calibri"/>
              </a:rPr>
              <a:t>mer</a:t>
            </a:r>
          </a:p>
        </p:txBody>
      </p:sp>
      <p:sp>
        <p:nvSpPr>
          <p:cNvPr id="263" name="Shape 263"/>
          <p:cNvSpPr/>
          <p:nvPr/>
        </p:nvSpPr>
        <p:spPr>
          <a:xfrm>
            <a:off x="3826931" y="1820848"/>
            <a:ext cx="457200" cy="423300"/>
          </a:xfrm>
          <a:prstGeom prst="ellipse">
            <a:avLst/>
          </a:prstGeom>
          <a:gradFill>
            <a:gsLst>
              <a:gs pos="0">
                <a:srgbClr val="3E7FCE"/>
              </a:gs>
              <a:gs pos="100000">
                <a:srgbClr val="BFDCFF"/>
              </a:gs>
            </a:gsLst>
            <a:lin ang="16200037"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264" name="Shape 264"/>
          <p:cNvSpPr txBox="1"/>
          <p:nvPr/>
        </p:nvSpPr>
        <p:spPr>
          <a:xfrm>
            <a:off x="609600" y="2805107"/>
            <a:ext cx="2862470" cy="554099"/>
          </a:xfrm>
          <a:prstGeom prst="rect">
            <a:avLst/>
          </a:prstGeom>
          <a:noFill/>
          <a:ln>
            <a:noFill/>
          </a:ln>
        </p:spPr>
        <p:txBody>
          <a:bodyPr lIns="91425" tIns="45700" rIns="91425" bIns="45700" anchor="t" anchorCtr="0">
            <a:noAutofit/>
          </a:bodyPr>
          <a:lstStyle/>
          <a:p>
            <a:pPr>
              <a:buSzPct val="25000"/>
            </a:pPr>
            <a:r>
              <a:rPr lang="en-US" sz="3000" dirty="0">
                <a:solidFill>
                  <a:schemeClr val="dk1"/>
                </a:solidFill>
                <a:latin typeface="Calibri"/>
                <a:ea typeface="Calibri"/>
                <a:cs typeface="Calibri"/>
                <a:sym typeface="Calibri"/>
              </a:rPr>
              <a:t>This is a </a:t>
            </a:r>
            <a:r>
              <a:rPr lang="en-US" sz="3000" b="1" dirty="0">
                <a:solidFill>
                  <a:schemeClr val="dk1"/>
                </a:solidFill>
                <a:latin typeface="Calibri"/>
                <a:ea typeface="Calibri"/>
                <a:cs typeface="Calibri"/>
                <a:sym typeface="Calibri"/>
              </a:rPr>
              <a:t>di</a:t>
            </a:r>
            <a:r>
              <a:rPr lang="en-US" sz="3000" dirty="0">
                <a:solidFill>
                  <a:schemeClr val="dk1"/>
                </a:solidFill>
                <a:latin typeface="Calibri"/>
                <a:ea typeface="Calibri"/>
                <a:cs typeface="Calibri"/>
                <a:sym typeface="Calibri"/>
              </a:rPr>
              <a:t>mer</a:t>
            </a:r>
          </a:p>
        </p:txBody>
      </p:sp>
      <p:grpSp>
        <p:nvGrpSpPr>
          <p:cNvPr id="4" name="Group 3"/>
          <p:cNvGrpSpPr/>
          <p:nvPr/>
        </p:nvGrpSpPr>
        <p:grpSpPr>
          <a:xfrm>
            <a:off x="3826931" y="2900308"/>
            <a:ext cx="1143000" cy="423300"/>
            <a:chOff x="4498929" y="2903800"/>
            <a:chExt cx="1143000" cy="423300"/>
          </a:xfrm>
        </p:grpSpPr>
        <p:sp>
          <p:nvSpPr>
            <p:cNvPr id="265" name="Shape 265"/>
            <p:cNvSpPr/>
            <p:nvPr/>
          </p:nvSpPr>
          <p:spPr>
            <a:xfrm>
              <a:off x="4498929" y="2903800"/>
              <a:ext cx="457200" cy="423300"/>
            </a:xfrm>
            <a:prstGeom prst="ellipse">
              <a:avLst/>
            </a:prstGeom>
            <a:gradFill>
              <a:gsLst>
                <a:gs pos="0">
                  <a:srgbClr val="3E7FCE"/>
                </a:gs>
                <a:gs pos="100000">
                  <a:srgbClr val="BFDCFF"/>
                </a:gs>
              </a:gsLst>
              <a:lin ang="16200037"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266" name="Shape 266"/>
            <p:cNvSpPr/>
            <p:nvPr/>
          </p:nvSpPr>
          <p:spPr>
            <a:xfrm>
              <a:off x="5184729" y="2903800"/>
              <a:ext cx="457200" cy="423300"/>
            </a:xfrm>
            <a:prstGeom prst="ellipse">
              <a:avLst/>
            </a:prstGeom>
            <a:gradFill>
              <a:gsLst>
                <a:gs pos="0">
                  <a:srgbClr val="3E7FCE"/>
                </a:gs>
                <a:gs pos="100000">
                  <a:srgbClr val="BFDCFF"/>
                </a:gs>
              </a:gsLst>
              <a:lin ang="16200037"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cxnSp>
          <p:nvCxnSpPr>
            <p:cNvPr id="267" name="Shape 267"/>
            <p:cNvCxnSpPr>
              <a:stCxn id="266" idx="2"/>
              <a:endCxn id="265" idx="6"/>
            </p:cNvCxnSpPr>
            <p:nvPr/>
          </p:nvCxnSpPr>
          <p:spPr>
            <a:xfrm rot="10800000">
              <a:off x="4956129" y="3115450"/>
              <a:ext cx="228600" cy="0"/>
            </a:xfrm>
            <a:prstGeom prst="straightConnector1">
              <a:avLst/>
            </a:prstGeom>
            <a:noFill/>
            <a:ln w="25400" cap="flat">
              <a:solidFill>
                <a:schemeClr val="accent1"/>
              </a:solidFill>
              <a:prstDash val="solid"/>
              <a:round/>
              <a:headEnd type="none" w="med" len="med"/>
              <a:tailEnd type="none" w="med" len="med"/>
            </a:ln>
          </p:spPr>
        </p:cxnSp>
      </p:grpSp>
      <p:sp>
        <p:nvSpPr>
          <p:cNvPr id="268" name="Shape 268"/>
          <p:cNvSpPr txBox="1"/>
          <p:nvPr/>
        </p:nvSpPr>
        <p:spPr>
          <a:xfrm>
            <a:off x="609600" y="3885530"/>
            <a:ext cx="3149700" cy="554099"/>
          </a:xfrm>
          <a:prstGeom prst="rect">
            <a:avLst/>
          </a:prstGeom>
          <a:noFill/>
          <a:ln>
            <a:noFill/>
          </a:ln>
        </p:spPr>
        <p:txBody>
          <a:bodyPr lIns="91425" tIns="45700" rIns="91425" bIns="45700" anchor="t" anchorCtr="0">
            <a:noAutofit/>
          </a:bodyPr>
          <a:lstStyle/>
          <a:p>
            <a:pPr>
              <a:buSzPct val="25000"/>
            </a:pPr>
            <a:r>
              <a:rPr lang="en-US" sz="3000" dirty="0">
                <a:solidFill>
                  <a:schemeClr val="dk1"/>
                </a:solidFill>
                <a:latin typeface="Calibri"/>
                <a:ea typeface="Calibri"/>
                <a:cs typeface="Calibri"/>
                <a:sym typeface="Calibri"/>
              </a:rPr>
              <a:t>This is a </a:t>
            </a:r>
            <a:r>
              <a:rPr lang="en-US" sz="3000" b="1" dirty="0">
                <a:solidFill>
                  <a:schemeClr val="dk1"/>
                </a:solidFill>
                <a:latin typeface="Calibri"/>
                <a:ea typeface="Calibri"/>
                <a:cs typeface="Calibri"/>
                <a:sym typeface="Calibri"/>
              </a:rPr>
              <a:t>poly</a:t>
            </a:r>
            <a:r>
              <a:rPr lang="en-US" sz="3000" dirty="0">
                <a:solidFill>
                  <a:schemeClr val="dk1"/>
                </a:solidFill>
                <a:latin typeface="Calibri"/>
                <a:ea typeface="Calibri"/>
                <a:cs typeface="Calibri"/>
                <a:sym typeface="Calibri"/>
              </a:rPr>
              <a:t>mer</a:t>
            </a:r>
          </a:p>
        </p:txBody>
      </p:sp>
      <p:grpSp>
        <p:nvGrpSpPr>
          <p:cNvPr id="3" name="Group 2"/>
          <p:cNvGrpSpPr/>
          <p:nvPr/>
        </p:nvGrpSpPr>
        <p:grpSpPr>
          <a:xfrm>
            <a:off x="3826931" y="4034932"/>
            <a:ext cx="4351876" cy="2342964"/>
            <a:chOff x="4182533" y="4638596"/>
            <a:chExt cx="4351876" cy="2342964"/>
          </a:xfrm>
        </p:grpSpPr>
        <p:sp>
          <p:nvSpPr>
            <p:cNvPr id="269" name="Shape 269"/>
            <p:cNvSpPr/>
            <p:nvPr/>
          </p:nvSpPr>
          <p:spPr>
            <a:xfrm>
              <a:off x="4182533" y="5312264"/>
              <a:ext cx="457200" cy="423300"/>
            </a:xfrm>
            <a:prstGeom prst="ellipse">
              <a:avLst/>
            </a:prstGeom>
            <a:gradFill>
              <a:gsLst>
                <a:gs pos="0">
                  <a:srgbClr val="3E7FCE"/>
                </a:gs>
                <a:gs pos="100000">
                  <a:srgbClr val="BFDCFF"/>
                </a:gs>
              </a:gsLst>
              <a:lin ang="16200037"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270" name="Shape 270"/>
            <p:cNvSpPr/>
            <p:nvPr/>
          </p:nvSpPr>
          <p:spPr>
            <a:xfrm>
              <a:off x="4868333" y="5312264"/>
              <a:ext cx="457200" cy="423300"/>
            </a:xfrm>
            <a:prstGeom prst="ellipse">
              <a:avLst/>
            </a:prstGeom>
            <a:gradFill>
              <a:gsLst>
                <a:gs pos="0">
                  <a:srgbClr val="3E7FCE"/>
                </a:gs>
                <a:gs pos="100000">
                  <a:srgbClr val="BFDCFF"/>
                </a:gs>
              </a:gsLst>
              <a:lin ang="16200037"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cxnSp>
          <p:nvCxnSpPr>
            <p:cNvPr id="271" name="Shape 271"/>
            <p:cNvCxnSpPr>
              <a:stCxn id="270" idx="2"/>
            </p:cNvCxnSpPr>
            <p:nvPr/>
          </p:nvCxnSpPr>
          <p:spPr>
            <a:xfrm rot="10800000">
              <a:off x="4639733" y="5523914"/>
              <a:ext cx="228600" cy="0"/>
            </a:xfrm>
            <a:prstGeom prst="straightConnector1">
              <a:avLst/>
            </a:prstGeom>
            <a:noFill/>
            <a:ln w="25400" cap="flat">
              <a:solidFill>
                <a:schemeClr val="accent1"/>
              </a:solidFill>
              <a:prstDash val="solid"/>
              <a:round/>
              <a:headEnd type="none" w="med" len="med"/>
              <a:tailEnd type="none" w="med" len="med"/>
            </a:ln>
          </p:spPr>
        </p:cxnSp>
        <p:sp>
          <p:nvSpPr>
            <p:cNvPr id="272" name="Shape 272"/>
            <p:cNvSpPr/>
            <p:nvPr/>
          </p:nvSpPr>
          <p:spPr>
            <a:xfrm>
              <a:off x="5537201" y="5332864"/>
              <a:ext cx="457200" cy="423300"/>
            </a:xfrm>
            <a:prstGeom prst="ellipse">
              <a:avLst/>
            </a:prstGeom>
            <a:gradFill>
              <a:gsLst>
                <a:gs pos="0">
                  <a:srgbClr val="3E7FCE"/>
                </a:gs>
                <a:gs pos="100000">
                  <a:srgbClr val="BFDCFF"/>
                </a:gs>
              </a:gsLst>
              <a:lin ang="16200037"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cxnSp>
          <p:nvCxnSpPr>
            <p:cNvPr id="273" name="Shape 273"/>
            <p:cNvCxnSpPr>
              <a:stCxn id="272" idx="2"/>
            </p:cNvCxnSpPr>
            <p:nvPr/>
          </p:nvCxnSpPr>
          <p:spPr>
            <a:xfrm rot="10800000">
              <a:off x="5308601" y="5544514"/>
              <a:ext cx="228600" cy="0"/>
            </a:xfrm>
            <a:prstGeom prst="straightConnector1">
              <a:avLst/>
            </a:prstGeom>
            <a:noFill/>
            <a:ln w="25400" cap="flat">
              <a:solidFill>
                <a:schemeClr val="accent1"/>
              </a:solidFill>
              <a:prstDash val="solid"/>
              <a:round/>
              <a:headEnd type="none" w="med" len="med"/>
              <a:tailEnd type="none" w="med" len="med"/>
            </a:ln>
          </p:spPr>
        </p:cxnSp>
        <p:sp>
          <p:nvSpPr>
            <p:cNvPr id="274" name="Shape 274"/>
            <p:cNvSpPr/>
            <p:nvPr/>
          </p:nvSpPr>
          <p:spPr>
            <a:xfrm>
              <a:off x="6146801" y="5332864"/>
              <a:ext cx="457200" cy="423300"/>
            </a:xfrm>
            <a:prstGeom prst="ellipse">
              <a:avLst/>
            </a:prstGeom>
            <a:gradFill>
              <a:gsLst>
                <a:gs pos="0">
                  <a:srgbClr val="3E7FCE"/>
                </a:gs>
                <a:gs pos="100000">
                  <a:srgbClr val="BFDCFF"/>
                </a:gs>
              </a:gsLst>
              <a:lin ang="16200037"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cxnSp>
          <p:nvCxnSpPr>
            <p:cNvPr id="275" name="Shape 275"/>
            <p:cNvCxnSpPr>
              <a:stCxn id="274" idx="2"/>
            </p:cNvCxnSpPr>
            <p:nvPr/>
          </p:nvCxnSpPr>
          <p:spPr>
            <a:xfrm rot="10800000">
              <a:off x="5918201" y="5544514"/>
              <a:ext cx="228600" cy="0"/>
            </a:xfrm>
            <a:prstGeom prst="straightConnector1">
              <a:avLst/>
            </a:prstGeom>
            <a:noFill/>
            <a:ln w="25400" cap="flat">
              <a:solidFill>
                <a:schemeClr val="accent1"/>
              </a:solidFill>
              <a:prstDash val="solid"/>
              <a:round/>
              <a:headEnd type="none" w="med" len="med"/>
              <a:tailEnd type="none" w="med" len="med"/>
            </a:ln>
          </p:spPr>
        </p:cxnSp>
        <p:sp>
          <p:nvSpPr>
            <p:cNvPr id="276" name="Shape 276"/>
            <p:cNvSpPr/>
            <p:nvPr/>
          </p:nvSpPr>
          <p:spPr>
            <a:xfrm>
              <a:off x="4868333" y="4638596"/>
              <a:ext cx="457200" cy="423300"/>
            </a:xfrm>
            <a:prstGeom prst="ellipse">
              <a:avLst/>
            </a:prstGeom>
            <a:gradFill>
              <a:gsLst>
                <a:gs pos="0">
                  <a:srgbClr val="3E7FCE"/>
                </a:gs>
                <a:gs pos="100000">
                  <a:srgbClr val="BFDCFF"/>
                </a:gs>
              </a:gsLst>
              <a:lin ang="16200037"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cxnSp>
          <p:nvCxnSpPr>
            <p:cNvPr id="277" name="Shape 277"/>
            <p:cNvCxnSpPr>
              <a:stCxn id="276" idx="2"/>
            </p:cNvCxnSpPr>
            <p:nvPr/>
          </p:nvCxnSpPr>
          <p:spPr>
            <a:xfrm rot="10800000">
              <a:off x="4639733" y="4850246"/>
              <a:ext cx="228600" cy="0"/>
            </a:xfrm>
            <a:prstGeom prst="straightConnector1">
              <a:avLst/>
            </a:prstGeom>
            <a:noFill/>
            <a:ln w="25400" cap="flat">
              <a:solidFill>
                <a:schemeClr val="accent1"/>
              </a:solidFill>
              <a:prstDash val="solid"/>
              <a:round/>
              <a:headEnd type="none" w="med" len="med"/>
              <a:tailEnd type="none" w="med" len="med"/>
            </a:ln>
          </p:spPr>
        </p:cxnSp>
        <p:sp>
          <p:nvSpPr>
            <p:cNvPr id="278" name="Shape 278"/>
            <p:cNvSpPr/>
            <p:nvPr/>
          </p:nvSpPr>
          <p:spPr>
            <a:xfrm>
              <a:off x="5537201" y="4638596"/>
              <a:ext cx="457200" cy="423300"/>
            </a:xfrm>
            <a:prstGeom prst="ellipse">
              <a:avLst/>
            </a:prstGeom>
            <a:gradFill>
              <a:gsLst>
                <a:gs pos="0">
                  <a:srgbClr val="3E7FCE"/>
                </a:gs>
                <a:gs pos="100000">
                  <a:srgbClr val="BFDCFF"/>
                </a:gs>
              </a:gsLst>
              <a:lin ang="16200037"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cxnSp>
          <p:nvCxnSpPr>
            <p:cNvPr id="279" name="Shape 279"/>
            <p:cNvCxnSpPr>
              <a:stCxn id="278" idx="2"/>
            </p:cNvCxnSpPr>
            <p:nvPr/>
          </p:nvCxnSpPr>
          <p:spPr>
            <a:xfrm rot="10800000">
              <a:off x="5308601" y="4850246"/>
              <a:ext cx="228600" cy="0"/>
            </a:xfrm>
            <a:prstGeom prst="straightConnector1">
              <a:avLst/>
            </a:prstGeom>
            <a:noFill/>
            <a:ln w="25400" cap="flat">
              <a:solidFill>
                <a:schemeClr val="accent1"/>
              </a:solidFill>
              <a:prstDash val="solid"/>
              <a:round/>
              <a:headEnd type="none" w="med" len="med"/>
              <a:tailEnd type="none" w="med" len="med"/>
            </a:ln>
          </p:spPr>
        </p:cxnSp>
        <p:sp>
          <p:nvSpPr>
            <p:cNvPr id="280" name="Shape 280"/>
            <p:cNvSpPr/>
            <p:nvPr/>
          </p:nvSpPr>
          <p:spPr>
            <a:xfrm>
              <a:off x="6146801" y="4645928"/>
              <a:ext cx="457200" cy="423300"/>
            </a:xfrm>
            <a:prstGeom prst="ellipse">
              <a:avLst/>
            </a:prstGeom>
            <a:gradFill>
              <a:gsLst>
                <a:gs pos="0">
                  <a:srgbClr val="3E7FCE"/>
                </a:gs>
                <a:gs pos="100000">
                  <a:srgbClr val="BFDCFF"/>
                </a:gs>
              </a:gsLst>
              <a:lin ang="16200037"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cxnSp>
          <p:nvCxnSpPr>
            <p:cNvPr id="281" name="Shape 281"/>
            <p:cNvCxnSpPr>
              <a:stCxn id="280" idx="2"/>
            </p:cNvCxnSpPr>
            <p:nvPr/>
          </p:nvCxnSpPr>
          <p:spPr>
            <a:xfrm rot="10800000">
              <a:off x="5918201" y="4857578"/>
              <a:ext cx="228600" cy="0"/>
            </a:xfrm>
            <a:prstGeom prst="straightConnector1">
              <a:avLst/>
            </a:prstGeom>
            <a:noFill/>
            <a:ln w="25400" cap="flat">
              <a:solidFill>
                <a:schemeClr val="accent1"/>
              </a:solidFill>
              <a:prstDash val="solid"/>
              <a:round/>
              <a:headEnd type="none" w="med" len="med"/>
              <a:tailEnd type="none" w="med" len="med"/>
            </a:ln>
          </p:spPr>
        </p:cxnSp>
        <p:cxnSp>
          <p:nvCxnSpPr>
            <p:cNvPr id="282" name="Shape 282"/>
            <p:cNvCxnSpPr>
              <a:stCxn id="270" idx="0"/>
              <a:endCxn id="276" idx="4"/>
            </p:cNvCxnSpPr>
            <p:nvPr/>
          </p:nvCxnSpPr>
          <p:spPr>
            <a:xfrm rot="10800000">
              <a:off x="5096933" y="5061764"/>
              <a:ext cx="0" cy="250500"/>
            </a:xfrm>
            <a:prstGeom prst="straightConnector1">
              <a:avLst/>
            </a:prstGeom>
            <a:noFill/>
            <a:ln w="25400" cap="flat">
              <a:solidFill>
                <a:schemeClr val="accent1"/>
              </a:solidFill>
              <a:prstDash val="solid"/>
              <a:round/>
              <a:headEnd type="none" w="med" len="med"/>
              <a:tailEnd type="none" w="med" len="med"/>
            </a:ln>
          </p:spPr>
        </p:cxnSp>
        <p:cxnSp>
          <p:nvCxnSpPr>
            <p:cNvPr id="283" name="Shape 283"/>
            <p:cNvCxnSpPr/>
            <p:nvPr/>
          </p:nvCxnSpPr>
          <p:spPr>
            <a:xfrm rot="10800000">
              <a:off x="5740400" y="5056567"/>
              <a:ext cx="0" cy="250200"/>
            </a:xfrm>
            <a:prstGeom prst="straightConnector1">
              <a:avLst/>
            </a:prstGeom>
            <a:noFill/>
            <a:ln w="25400" cap="flat">
              <a:solidFill>
                <a:schemeClr val="accent1"/>
              </a:solidFill>
              <a:prstDash val="solid"/>
              <a:round/>
              <a:headEnd type="none" w="med" len="med"/>
              <a:tailEnd type="none" w="med" len="med"/>
            </a:ln>
          </p:spPr>
        </p:cxnSp>
        <p:cxnSp>
          <p:nvCxnSpPr>
            <p:cNvPr id="284" name="Shape 284"/>
            <p:cNvCxnSpPr/>
            <p:nvPr/>
          </p:nvCxnSpPr>
          <p:spPr>
            <a:xfrm rot="10800000">
              <a:off x="6460069" y="5073499"/>
              <a:ext cx="0" cy="250200"/>
            </a:xfrm>
            <a:prstGeom prst="straightConnector1">
              <a:avLst/>
            </a:prstGeom>
            <a:noFill/>
            <a:ln w="25400" cap="flat">
              <a:solidFill>
                <a:schemeClr val="accent1"/>
              </a:solidFill>
              <a:prstDash val="solid"/>
              <a:round/>
              <a:headEnd type="none" w="med" len="med"/>
              <a:tailEnd type="none" w="med" len="med"/>
            </a:ln>
          </p:spPr>
        </p:cxnSp>
        <p:sp>
          <p:nvSpPr>
            <p:cNvPr id="285" name="Shape 285"/>
            <p:cNvSpPr/>
            <p:nvPr/>
          </p:nvSpPr>
          <p:spPr>
            <a:xfrm>
              <a:off x="4182533" y="4650032"/>
              <a:ext cx="457200" cy="423300"/>
            </a:xfrm>
            <a:prstGeom prst="ellipse">
              <a:avLst/>
            </a:prstGeom>
            <a:gradFill>
              <a:gsLst>
                <a:gs pos="0">
                  <a:srgbClr val="3E7FCE"/>
                </a:gs>
                <a:gs pos="100000">
                  <a:srgbClr val="BFDCFF"/>
                </a:gs>
              </a:gsLst>
              <a:lin ang="16200037"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cxnSp>
          <p:nvCxnSpPr>
            <p:cNvPr id="286" name="Shape 286"/>
            <p:cNvCxnSpPr/>
            <p:nvPr/>
          </p:nvCxnSpPr>
          <p:spPr>
            <a:xfrm rot="10800000">
              <a:off x="4351869" y="5073499"/>
              <a:ext cx="0" cy="250200"/>
            </a:xfrm>
            <a:prstGeom prst="straightConnector1">
              <a:avLst/>
            </a:prstGeom>
            <a:noFill/>
            <a:ln w="25400" cap="flat">
              <a:solidFill>
                <a:schemeClr val="accent1"/>
              </a:solidFill>
              <a:prstDash val="solid"/>
              <a:round/>
              <a:headEnd type="none" w="med" len="med"/>
              <a:tailEnd type="none" w="med" len="med"/>
            </a:ln>
          </p:spPr>
        </p:cxnSp>
        <p:sp>
          <p:nvSpPr>
            <p:cNvPr id="287" name="Shape 287"/>
            <p:cNvSpPr/>
            <p:nvPr/>
          </p:nvSpPr>
          <p:spPr>
            <a:xfrm>
              <a:off x="4191001" y="5933998"/>
              <a:ext cx="457200" cy="423300"/>
            </a:xfrm>
            <a:prstGeom prst="ellipse">
              <a:avLst/>
            </a:prstGeom>
            <a:gradFill>
              <a:gsLst>
                <a:gs pos="0">
                  <a:srgbClr val="3E7FCE"/>
                </a:gs>
                <a:gs pos="100000">
                  <a:srgbClr val="BFDCFF"/>
                </a:gs>
              </a:gsLst>
              <a:lin ang="16200037"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288" name="Shape 288"/>
            <p:cNvSpPr/>
            <p:nvPr/>
          </p:nvSpPr>
          <p:spPr>
            <a:xfrm>
              <a:off x="4876801" y="5933998"/>
              <a:ext cx="457200" cy="423300"/>
            </a:xfrm>
            <a:prstGeom prst="ellipse">
              <a:avLst/>
            </a:prstGeom>
            <a:gradFill>
              <a:gsLst>
                <a:gs pos="0">
                  <a:srgbClr val="3E7FCE"/>
                </a:gs>
                <a:gs pos="100000">
                  <a:srgbClr val="BFDCFF"/>
                </a:gs>
              </a:gsLst>
              <a:lin ang="16200037"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cxnSp>
          <p:nvCxnSpPr>
            <p:cNvPr id="289" name="Shape 289"/>
            <p:cNvCxnSpPr>
              <a:stCxn id="288" idx="2"/>
            </p:cNvCxnSpPr>
            <p:nvPr/>
          </p:nvCxnSpPr>
          <p:spPr>
            <a:xfrm rot="10800000">
              <a:off x="4648201" y="6145648"/>
              <a:ext cx="228600" cy="0"/>
            </a:xfrm>
            <a:prstGeom prst="straightConnector1">
              <a:avLst/>
            </a:prstGeom>
            <a:noFill/>
            <a:ln w="25400" cap="flat">
              <a:solidFill>
                <a:schemeClr val="accent1"/>
              </a:solidFill>
              <a:prstDash val="solid"/>
              <a:round/>
              <a:headEnd type="none" w="med" len="med"/>
              <a:tailEnd type="none" w="med" len="med"/>
            </a:ln>
          </p:spPr>
        </p:cxnSp>
        <p:sp>
          <p:nvSpPr>
            <p:cNvPr id="290" name="Shape 290"/>
            <p:cNvSpPr/>
            <p:nvPr/>
          </p:nvSpPr>
          <p:spPr>
            <a:xfrm>
              <a:off x="5545669" y="5954596"/>
              <a:ext cx="457200" cy="423300"/>
            </a:xfrm>
            <a:prstGeom prst="ellipse">
              <a:avLst/>
            </a:prstGeom>
            <a:gradFill>
              <a:gsLst>
                <a:gs pos="0">
                  <a:srgbClr val="3E7FCE"/>
                </a:gs>
                <a:gs pos="100000">
                  <a:srgbClr val="BFDCFF"/>
                </a:gs>
              </a:gsLst>
              <a:lin ang="16200037"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cxnSp>
          <p:nvCxnSpPr>
            <p:cNvPr id="291" name="Shape 291"/>
            <p:cNvCxnSpPr>
              <a:stCxn id="290" idx="2"/>
            </p:cNvCxnSpPr>
            <p:nvPr/>
          </p:nvCxnSpPr>
          <p:spPr>
            <a:xfrm rot="10800000">
              <a:off x="5317069" y="6166246"/>
              <a:ext cx="228600" cy="0"/>
            </a:xfrm>
            <a:prstGeom prst="straightConnector1">
              <a:avLst/>
            </a:prstGeom>
            <a:noFill/>
            <a:ln w="25400" cap="flat">
              <a:solidFill>
                <a:schemeClr val="accent1"/>
              </a:solidFill>
              <a:prstDash val="solid"/>
              <a:round/>
              <a:headEnd type="none" w="med" len="med"/>
              <a:tailEnd type="none" w="med" len="med"/>
            </a:ln>
          </p:spPr>
        </p:cxnSp>
        <p:sp>
          <p:nvSpPr>
            <p:cNvPr id="292" name="Shape 292"/>
            <p:cNvSpPr/>
            <p:nvPr/>
          </p:nvSpPr>
          <p:spPr>
            <a:xfrm>
              <a:off x="6155269" y="5954596"/>
              <a:ext cx="457200" cy="423300"/>
            </a:xfrm>
            <a:prstGeom prst="ellipse">
              <a:avLst/>
            </a:prstGeom>
            <a:gradFill>
              <a:gsLst>
                <a:gs pos="0">
                  <a:srgbClr val="3E7FCE"/>
                </a:gs>
                <a:gs pos="100000">
                  <a:srgbClr val="BFDCFF"/>
                </a:gs>
              </a:gsLst>
              <a:lin ang="16200037"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cxnSp>
          <p:nvCxnSpPr>
            <p:cNvPr id="293" name="Shape 293"/>
            <p:cNvCxnSpPr>
              <a:stCxn id="292" idx="2"/>
            </p:cNvCxnSpPr>
            <p:nvPr/>
          </p:nvCxnSpPr>
          <p:spPr>
            <a:xfrm rot="10800000">
              <a:off x="5926669" y="6166246"/>
              <a:ext cx="228600" cy="0"/>
            </a:xfrm>
            <a:prstGeom prst="straightConnector1">
              <a:avLst/>
            </a:prstGeom>
            <a:noFill/>
            <a:ln w="25400" cap="flat">
              <a:solidFill>
                <a:schemeClr val="accent1"/>
              </a:solidFill>
              <a:prstDash val="solid"/>
              <a:round/>
              <a:headEnd type="none" w="med" len="med"/>
              <a:tailEnd type="none" w="med" len="med"/>
            </a:ln>
          </p:spPr>
        </p:cxnSp>
        <p:cxnSp>
          <p:nvCxnSpPr>
            <p:cNvPr id="294" name="Shape 294"/>
            <p:cNvCxnSpPr>
              <a:stCxn id="288" idx="0"/>
            </p:cNvCxnSpPr>
            <p:nvPr/>
          </p:nvCxnSpPr>
          <p:spPr>
            <a:xfrm rot="10800000">
              <a:off x="5105401" y="5683798"/>
              <a:ext cx="0" cy="250200"/>
            </a:xfrm>
            <a:prstGeom prst="straightConnector1">
              <a:avLst/>
            </a:prstGeom>
            <a:noFill/>
            <a:ln w="25400" cap="flat">
              <a:solidFill>
                <a:schemeClr val="accent1"/>
              </a:solidFill>
              <a:prstDash val="solid"/>
              <a:round/>
              <a:headEnd type="none" w="med" len="med"/>
              <a:tailEnd type="none" w="med" len="med"/>
            </a:ln>
          </p:spPr>
        </p:cxnSp>
        <p:cxnSp>
          <p:nvCxnSpPr>
            <p:cNvPr id="295" name="Shape 295"/>
            <p:cNvCxnSpPr/>
            <p:nvPr/>
          </p:nvCxnSpPr>
          <p:spPr>
            <a:xfrm rot="10800000">
              <a:off x="5748867" y="5678299"/>
              <a:ext cx="0" cy="250200"/>
            </a:xfrm>
            <a:prstGeom prst="straightConnector1">
              <a:avLst/>
            </a:prstGeom>
            <a:noFill/>
            <a:ln w="25400" cap="flat">
              <a:solidFill>
                <a:schemeClr val="accent1"/>
              </a:solidFill>
              <a:prstDash val="solid"/>
              <a:round/>
              <a:headEnd type="none" w="med" len="med"/>
              <a:tailEnd type="none" w="med" len="med"/>
            </a:ln>
          </p:spPr>
        </p:cxnSp>
        <p:cxnSp>
          <p:nvCxnSpPr>
            <p:cNvPr id="296" name="Shape 296"/>
            <p:cNvCxnSpPr/>
            <p:nvPr/>
          </p:nvCxnSpPr>
          <p:spPr>
            <a:xfrm rot="10800000">
              <a:off x="6468537" y="5695232"/>
              <a:ext cx="0" cy="250200"/>
            </a:xfrm>
            <a:prstGeom prst="straightConnector1">
              <a:avLst/>
            </a:prstGeom>
            <a:noFill/>
            <a:ln w="25400" cap="flat">
              <a:solidFill>
                <a:schemeClr val="accent1"/>
              </a:solidFill>
              <a:prstDash val="solid"/>
              <a:round/>
              <a:headEnd type="none" w="med" len="med"/>
              <a:tailEnd type="none" w="med" len="med"/>
            </a:ln>
          </p:spPr>
        </p:cxnSp>
        <p:cxnSp>
          <p:nvCxnSpPr>
            <p:cNvPr id="297" name="Shape 297"/>
            <p:cNvCxnSpPr/>
            <p:nvPr/>
          </p:nvCxnSpPr>
          <p:spPr>
            <a:xfrm rot="10800000">
              <a:off x="4360337" y="5695232"/>
              <a:ext cx="0" cy="250200"/>
            </a:xfrm>
            <a:prstGeom prst="straightConnector1">
              <a:avLst/>
            </a:prstGeom>
            <a:noFill/>
            <a:ln w="25400" cap="flat">
              <a:solidFill>
                <a:schemeClr val="accent1"/>
              </a:solidFill>
              <a:prstDash val="solid"/>
              <a:round/>
              <a:headEnd type="none" w="med" len="med"/>
              <a:tailEnd type="none" w="med" len="med"/>
            </a:ln>
          </p:spPr>
        </p:cxnSp>
        <p:sp>
          <p:nvSpPr>
            <p:cNvPr id="298" name="Shape 298"/>
            <p:cNvSpPr/>
            <p:nvPr/>
          </p:nvSpPr>
          <p:spPr>
            <a:xfrm>
              <a:off x="6790272" y="5312264"/>
              <a:ext cx="457200" cy="423300"/>
            </a:xfrm>
            <a:prstGeom prst="ellipse">
              <a:avLst/>
            </a:prstGeom>
            <a:gradFill>
              <a:gsLst>
                <a:gs pos="0">
                  <a:srgbClr val="3E7FCE"/>
                </a:gs>
                <a:gs pos="100000">
                  <a:srgbClr val="BFDCFF"/>
                </a:gs>
              </a:gsLst>
              <a:lin ang="16200037"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cxnSp>
          <p:nvCxnSpPr>
            <p:cNvPr id="299" name="Shape 299"/>
            <p:cNvCxnSpPr>
              <a:stCxn id="298" idx="2"/>
            </p:cNvCxnSpPr>
            <p:nvPr/>
          </p:nvCxnSpPr>
          <p:spPr>
            <a:xfrm rot="10800000">
              <a:off x="6561672" y="5523914"/>
              <a:ext cx="228600" cy="0"/>
            </a:xfrm>
            <a:prstGeom prst="straightConnector1">
              <a:avLst/>
            </a:prstGeom>
            <a:noFill/>
            <a:ln w="25400" cap="flat">
              <a:solidFill>
                <a:schemeClr val="accent1"/>
              </a:solidFill>
              <a:prstDash val="solid"/>
              <a:round/>
              <a:headEnd type="none" w="med" len="med"/>
              <a:tailEnd type="none" w="med" len="med"/>
            </a:ln>
          </p:spPr>
        </p:cxnSp>
        <p:sp>
          <p:nvSpPr>
            <p:cNvPr id="300" name="Shape 300"/>
            <p:cNvSpPr/>
            <p:nvPr/>
          </p:nvSpPr>
          <p:spPr>
            <a:xfrm>
              <a:off x="7459139" y="5332864"/>
              <a:ext cx="457200" cy="423300"/>
            </a:xfrm>
            <a:prstGeom prst="ellipse">
              <a:avLst/>
            </a:prstGeom>
            <a:gradFill>
              <a:gsLst>
                <a:gs pos="0">
                  <a:srgbClr val="3E7FCE"/>
                </a:gs>
                <a:gs pos="100000">
                  <a:srgbClr val="BFDCFF"/>
                </a:gs>
              </a:gsLst>
              <a:lin ang="16200037"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cxnSp>
          <p:nvCxnSpPr>
            <p:cNvPr id="301" name="Shape 301"/>
            <p:cNvCxnSpPr>
              <a:stCxn id="300" idx="2"/>
            </p:cNvCxnSpPr>
            <p:nvPr/>
          </p:nvCxnSpPr>
          <p:spPr>
            <a:xfrm rot="10800000">
              <a:off x="7230539" y="5544514"/>
              <a:ext cx="228600" cy="0"/>
            </a:xfrm>
            <a:prstGeom prst="straightConnector1">
              <a:avLst/>
            </a:prstGeom>
            <a:noFill/>
            <a:ln w="25400" cap="flat">
              <a:solidFill>
                <a:schemeClr val="accent1"/>
              </a:solidFill>
              <a:prstDash val="solid"/>
              <a:round/>
              <a:headEnd type="none" w="med" len="med"/>
              <a:tailEnd type="none" w="med" len="med"/>
            </a:ln>
          </p:spPr>
        </p:cxnSp>
        <p:sp>
          <p:nvSpPr>
            <p:cNvPr id="302" name="Shape 302"/>
            <p:cNvSpPr/>
            <p:nvPr/>
          </p:nvSpPr>
          <p:spPr>
            <a:xfrm>
              <a:off x="8068740" y="5332864"/>
              <a:ext cx="457200" cy="423300"/>
            </a:xfrm>
            <a:prstGeom prst="ellipse">
              <a:avLst/>
            </a:prstGeom>
            <a:gradFill>
              <a:gsLst>
                <a:gs pos="0">
                  <a:srgbClr val="3E7FCE"/>
                </a:gs>
                <a:gs pos="100000">
                  <a:srgbClr val="BFDCFF"/>
                </a:gs>
              </a:gsLst>
              <a:lin ang="16200037"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cxnSp>
          <p:nvCxnSpPr>
            <p:cNvPr id="303" name="Shape 303"/>
            <p:cNvCxnSpPr>
              <a:stCxn id="302" idx="2"/>
            </p:cNvCxnSpPr>
            <p:nvPr/>
          </p:nvCxnSpPr>
          <p:spPr>
            <a:xfrm rot="10800000">
              <a:off x="7840140" y="5544514"/>
              <a:ext cx="228600" cy="0"/>
            </a:xfrm>
            <a:prstGeom prst="straightConnector1">
              <a:avLst/>
            </a:prstGeom>
            <a:noFill/>
            <a:ln w="25400" cap="flat">
              <a:solidFill>
                <a:schemeClr val="accent1"/>
              </a:solidFill>
              <a:prstDash val="solid"/>
              <a:round/>
              <a:headEnd type="none" w="med" len="med"/>
              <a:tailEnd type="none" w="med" len="med"/>
            </a:ln>
          </p:spPr>
        </p:cxnSp>
        <p:sp>
          <p:nvSpPr>
            <p:cNvPr id="304" name="Shape 304"/>
            <p:cNvSpPr/>
            <p:nvPr/>
          </p:nvSpPr>
          <p:spPr>
            <a:xfrm>
              <a:off x="6790272" y="4638596"/>
              <a:ext cx="457200" cy="423300"/>
            </a:xfrm>
            <a:prstGeom prst="ellipse">
              <a:avLst/>
            </a:prstGeom>
            <a:gradFill>
              <a:gsLst>
                <a:gs pos="0">
                  <a:srgbClr val="3E7FCE"/>
                </a:gs>
                <a:gs pos="100000">
                  <a:srgbClr val="BFDCFF"/>
                </a:gs>
              </a:gsLst>
              <a:lin ang="16200037"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cxnSp>
          <p:nvCxnSpPr>
            <p:cNvPr id="305" name="Shape 305"/>
            <p:cNvCxnSpPr>
              <a:stCxn id="304" idx="2"/>
            </p:cNvCxnSpPr>
            <p:nvPr/>
          </p:nvCxnSpPr>
          <p:spPr>
            <a:xfrm rot="10800000">
              <a:off x="6561672" y="4850246"/>
              <a:ext cx="228600" cy="0"/>
            </a:xfrm>
            <a:prstGeom prst="straightConnector1">
              <a:avLst/>
            </a:prstGeom>
            <a:noFill/>
            <a:ln w="25400" cap="flat">
              <a:solidFill>
                <a:schemeClr val="accent1"/>
              </a:solidFill>
              <a:prstDash val="solid"/>
              <a:round/>
              <a:headEnd type="none" w="med" len="med"/>
              <a:tailEnd type="none" w="med" len="med"/>
            </a:ln>
          </p:spPr>
        </p:cxnSp>
        <p:sp>
          <p:nvSpPr>
            <p:cNvPr id="306" name="Shape 306"/>
            <p:cNvSpPr/>
            <p:nvPr/>
          </p:nvSpPr>
          <p:spPr>
            <a:xfrm>
              <a:off x="7459139" y="4638596"/>
              <a:ext cx="457200" cy="423300"/>
            </a:xfrm>
            <a:prstGeom prst="ellipse">
              <a:avLst/>
            </a:prstGeom>
            <a:gradFill>
              <a:gsLst>
                <a:gs pos="0">
                  <a:srgbClr val="3E7FCE"/>
                </a:gs>
                <a:gs pos="100000">
                  <a:srgbClr val="BFDCFF"/>
                </a:gs>
              </a:gsLst>
              <a:lin ang="16200037"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cxnSp>
          <p:nvCxnSpPr>
            <p:cNvPr id="307" name="Shape 307"/>
            <p:cNvCxnSpPr>
              <a:stCxn id="306" idx="2"/>
            </p:cNvCxnSpPr>
            <p:nvPr/>
          </p:nvCxnSpPr>
          <p:spPr>
            <a:xfrm rot="10800000">
              <a:off x="7230539" y="4850246"/>
              <a:ext cx="228600" cy="0"/>
            </a:xfrm>
            <a:prstGeom prst="straightConnector1">
              <a:avLst/>
            </a:prstGeom>
            <a:noFill/>
            <a:ln w="25400" cap="flat">
              <a:solidFill>
                <a:schemeClr val="accent1"/>
              </a:solidFill>
              <a:prstDash val="solid"/>
              <a:round/>
              <a:headEnd type="none" w="med" len="med"/>
              <a:tailEnd type="none" w="med" len="med"/>
            </a:ln>
          </p:spPr>
        </p:cxnSp>
        <p:sp>
          <p:nvSpPr>
            <p:cNvPr id="308" name="Shape 308"/>
            <p:cNvSpPr/>
            <p:nvPr/>
          </p:nvSpPr>
          <p:spPr>
            <a:xfrm>
              <a:off x="8068740" y="4645928"/>
              <a:ext cx="457200" cy="423300"/>
            </a:xfrm>
            <a:prstGeom prst="ellipse">
              <a:avLst/>
            </a:prstGeom>
            <a:gradFill>
              <a:gsLst>
                <a:gs pos="0">
                  <a:srgbClr val="3E7FCE"/>
                </a:gs>
                <a:gs pos="100000">
                  <a:srgbClr val="BFDCFF"/>
                </a:gs>
              </a:gsLst>
              <a:lin ang="16200037"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cxnSp>
          <p:nvCxnSpPr>
            <p:cNvPr id="309" name="Shape 309"/>
            <p:cNvCxnSpPr>
              <a:stCxn id="308" idx="2"/>
            </p:cNvCxnSpPr>
            <p:nvPr/>
          </p:nvCxnSpPr>
          <p:spPr>
            <a:xfrm rot="10800000">
              <a:off x="7840140" y="4857578"/>
              <a:ext cx="228600" cy="0"/>
            </a:xfrm>
            <a:prstGeom prst="straightConnector1">
              <a:avLst/>
            </a:prstGeom>
            <a:noFill/>
            <a:ln w="25400" cap="flat">
              <a:solidFill>
                <a:schemeClr val="accent1"/>
              </a:solidFill>
              <a:prstDash val="solid"/>
              <a:round/>
              <a:headEnd type="none" w="med" len="med"/>
              <a:tailEnd type="none" w="med" len="med"/>
            </a:ln>
          </p:spPr>
        </p:cxnSp>
        <p:cxnSp>
          <p:nvCxnSpPr>
            <p:cNvPr id="310" name="Shape 310"/>
            <p:cNvCxnSpPr>
              <a:stCxn id="298" idx="0"/>
              <a:endCxn id="304" idx="4"/>
            </p:cNvCxnSpPr>
            <p:nvPr/>
          </p:nvCxnSpPr>
          <p:spPr>
            <a:xfrm rot="10800000">
              <a:off x="7018872" y="5061764"/>
              <a:ext cx="0" cy="250500"/>
            </a:xfrm>
            <a:prstGeom prst="straightConnector1">
              <a:avLst/>
            </a:prstGeom>
            <a:noFill/>
            <a:ln w="25400" cap="flat">
              <a:solidFill>
                <a:schemeClr val="accent1"/>
              </a:solidFill>
              <a:prstDash val="solid"/>
              <a:round/>
              <a:headEnd type="none" w="med" len="med"/>
              <a:tailEnd type="none" w="med" len="med"/>
            </a:ln>
          </p:spPr>
        </p:cxnSp>
        <p:cxnSp>
          <p:nvCxnSpPr>
            <p:cNvPr id="311" name="Shape 311"/>
            <p:cNvCxnSpPr/>
            <p:nvPr/>
          </p:nvCxnSpPr>
          <p:spPr>
            <a:xfrm rot="10800000">
              <a:off x="7662339" y="5056567"/>
              <a:ext cx="0" cy="250200"/>
            </a:xfrm>
            <a:prstGeom prst="straightConnector1">
              <a:avLst/>
            </a:prstGeom>
            <a:noFill/>
            <a:ln w="25400" cap="flat">
              <a:solidFill>
                <a:schemeClr val="accent1"/>
              </a:solidFill>
              <a:prstDash val="solid"/>
              <a:round/>
              <a:headEnd type="none" w="med" len="med"/>
              <a:tailEnd type="none" w="med" len="med"/>
            </a:ln>
          </p:spPr>
        </p:cxnSp>
        <p:cxnSp>
          <p:nvCxnSpPr>
            <p:cNvPr id="312" name="Shape 312"/>
            <p:cNvCxnSpPr/>
            <p:nvPr/>
          </p:nvCxnSpPr>
          <p:spPr>
            <a:xfrm rot="10800000">
              <a:off x="8288872" y="5073499"/>
              <a:ext cx="0" cy="250200"/>
            </a:xfrm>
            <a:prstGeom prst="straightConnector1">
              <a:avLst/>
            </a:prstGeom>
            <a:noFill/>
            <a:ln w="25400" cap="flat">
              <a:solidFill>
                <a:schemeClr val="accent1"/>
              </a:solidFill>
              <a:prstDash val="solid"/>
              <a:round/>
              <a:headEnd type="none" w="med" len="med"/>
              <a:tailEnd type="none" w="med" len="med"/>
            </a:ln>
          </p:spPr>
        </p:cxnSp>
        <p:sp>
          <p:nvSpPr>
            <p:cNvPr id="313" name="Shape 313"/>
            <p:cNvSpPr/>
            <p:nvPr/>
          </p:nvSpPr>
          <p:spPr>
            <a:xfrm>
              <a:off x="6798740" y="5933998"/>
              <a:ext cx="457200" cy="423300"/>
            </a:xfrm>
            <a:prstGeom prst="ellipse">
              <a:avLst/>
            </a:prstGeom>
            <a:gradFill>
              <a:gsLst>
                <a:gs pos="0">
                  <a:srgbClr val="3E7FCE"/>
                </a:gs>
                <a:gs pos="100000">
                  <a:srgbClr val="BFDCFF"/>
                </a:gs>
              </a:gsLst>
              <a:lin ang="16200037"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cxnSp>
          <p:nvCxnSpPr>
            <p:cNvPr id="314" name="Shape 314"/>
            <p:cNvCxnSpPr>
              <a:stCxn id="313" idx="2"/>
            </p:cNvCxnSpPr>
            <p:nvPr/>
          </p:nvCxnSpPr>
          <p:spPr>
            <a:xfrm rot="10800000">
              <a:off x="6570140" y="6145648"/>
              <a:ext cx="228600" cy="0"/>
            </a:xfrm>
            <a:prstGeom prst="straightConnector1">
              <a:avLst/>
            </a:prstGeom>
            <a:noFill/>
            <a:ln w="25400" cap="flat">
              <a:solidFill>
                <a:schemeClr val="accent1"/>
              </a:solidFill>
              <a:prstDash val="solid"/>
              <a:round/>
              <a:headEnd type="none" w="med" len="med"/>
              <a:tailEnd type="none" w="med" len="med"/>
            </a:ln>
          </p:spPr>
        </p:cxnSp>
        <p:sp>
          <p:nvSpPr>
            <p:cNvPr id="315" name="Shape 315"/>
            <p:cNvSpPr/>
            <p:nvPr/>
          </p:nvSpPr>
          <p:spPr>
            <a:xfrm>
              <a:off x="7467607" y="5954596"/>
              <a:ext cx="457200" cy="423300"/>
            </a:xfrm>
            <a:prstGeom prst="ellipse">
              <a:avLst/>
            </a:prstGeom>
            <a:gradFill>
              <a:gsLst>
                <a:gs pos="0">
                  <a:srgbClr val="3E7FCE"/>
                </a:gs>
                <a:gs pos="100000">
                  <a:srgbClr val="BFDCFF"/>
                </a:gs>
              </a:gsLst>
              <a:lin ang="16200037"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cxnSp>
          <p:nvCxnSpPr>
            <p:cNvPr id="316" name="Shape 316"/>
            <p:cNvCxnSpPr>
              <a:stCxn id="315" idx="2"/>
            </p:cNvCxnSpPr>
            <p:nvPr/>
          </p:nvCxnSpPr>
          <p:spPr>
            <a:xfrm rot="10800000">
              <a:off x="7239007" y="6166246"/>
              <a:ext cx="228600" cy="0"/>
            </a:xfrm>
            <a:prstGeom prst="straightConnector1">
              <a:avLst/>
            </a:prstGeom>
            <a:noFill/>
            <a:ln w="25400" cap="flat">
              <a:solidFill>
                <a:schemeClr val="accent1"/>
              </a:solidFill>
              <a:prstDash val="solid"/>
              <a:round/>
              <a:headEnd type="none" w="med" len="med"/>
              <a:tailEnd type="none" w="med" len="med"/>
            </a:ln>
          </p:spPr>
        </p:cxnSp>
        <p:sp>
          <p:nvSpPr>
            <p:cNvPr id="317" name="Shape 317"/>
            <p:cNvSpPr/>
            <p:nvPr/>
          </p:nvSpPr>
          <p:spPr>
            <a:xfrm>
              <a:off x="8077209" y="5954596"/>
              <a:ext cx="457200" cy="423300"/>
            </a:xfrm>
            <a:prstGeom prst="ellipse">
              <a:avLst/>
            </a:prstGeom>
            <a:gradFill>
              <a:gsLst>
                <a:gs pos="0">
                  <a:srgbClr val="3E7FCE"/>
                </a:gs>
                <a:gs pos="100000">
                  <a:srgbClr val="BFDCFF"/>
                </a:gs>
              </a:gsLst>
              <a:lin ang="16200037"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cxnSp>
          <p:nvCxnSpPr>
            <p:cNvPr id="318" name="Shape 318"/>
            <p:cNvCxnSpPr>
              <a:stCxn id="317" idx="2"/>
            </p:cNvCxnSpPr>
            <p:nvPr/>
          </p:nvCxnSpPr>
          <p:spPr>
            <a:xfrm rot="10800000">
              <a:off x="7848609" y="6166246"/>
              <a:ext cx="228600" cy="0"/>
            </a:xfrm>
            <a:prstGeom prst="straightConnector1">
              <a:avLst/>
            </a:prstGeom>
            <a:noFill/>
            <a:ln w="25400" cap="flat">
              <a:solidFill>
                <a:schemeClr val="accent1"/>
              </a:solidFill>
              <a:prstDash val="solid"/>
              <a:round/>
              <a:headEnd type="none" w="med" len="med"/>
              <a:tailEnd type="none" w="med" len="med"/>
            </a:ln>
          </p:spPr>
        </p:cxnSp>
        <p:cxnSp>
          <p:nvCxnSpPr>
            <p:cNvPr id="319" name="Shape 319"/>
            <p:cNvCxnSpPr>
              <a:stCxn id="313" idx="0"/>
            </p:cNvCxnSpPr>
            <p:nvPr/>
          </p:nvCxnSpPr>
          <p:spPr>
            <a:xfrm rot="10800000">
              <a:off x="7027340" y="5683798"/>
              <a:ext cx="0" cy="250200"/>
            </a:xfrm>
            <a:prstGeom prst="straightConnector1">
              <a:avLst/>
            </a:prstGeom>
            <a:noFill/>
            <a:ln w="25400" cap="flat">
              <a:solidFill>
                <a:schemeClr val="accent1"/>
              </a:solidFill>
              <a:prstDash val="solid"/>
              <a:round/>
              <a:headEnd type="none" w="med" len="med"/>
              <a:tailEnd type="none" w="med" len="med"/>
            </a:ln>
          </p:spPr>
        </p:cxnSp>
        <p:cxnSp>
          <p:nvCxnSpPr>
            <p:cNvPr id="320" name="Shape 320"/>
            <p:cNvCxnSpPr/>
            <p:nvPr/>
          </p:nvCxnSpPr>
          <p:spPr>
            <a:xfrm rot="10800000">
              <a:off x="7670807" y="5678299"/>
              <a:ext cx="0" cy="250200"/>
            </a:xfrm>
            <a:prstGeom prst="straightConnector1">
              <a:avLst/>
            </a:prstGeom>
            <a:noFill/>
            <a:ln w="25400" cap="flat">
              <a:solidFill>
                <a:schemeClr val="accent1"/>
              </a:solidFill>
              <a:prstDash val="solid"/>
              <a:round/>
              <a:headEnd type="none" w="med" len="med"/>
              <a:tailEnd type="none" w="med" len="med"/>
            </a:ln>
          </p:spPr>
        </p:cxnSp>
        <p:cxnSp>
          <p:nvCxnSpPr>
            <p:cNvPr id="321" name="Shape 321"/>
            <p:cNvCxnSpPr/>
            <p:nvPr/>
          </p:nvCxnSpPr>
          <p:spPr>
            <a:xfrm rot="10800000">
              <a:off x="8297340" y="5695232"/>
              <a:ext cx="0" cy="250200"/>
            </a:xfrm>
            <a:prstGeom prst="straightConnector1">
              <a:avLst/>
            </a:prstGeom>
            <a:noFill/>
            <a:ln w="25400" cap="flat">
              <a:solidFill>
                <a:schemeClr val="accent1"/>
              </a:solidFill>
              <a:prstDash val="solid"/>
              <a:round/>
              <a:headEnd type="none" w="med" len="med"/>
              <a:tailEnd type="none" w="med" len="med"/>
            </a:ln>
          </p:spPr>
        </p:cxnSp>
        <p:sp>
          <p:nvSpPr>
            <p:cNvPr id="322" name="Shape 322"/>
            <p:cNvSpPr/>
            <p:nvPr/>
          </p:nvSpPr>
          <p:spPr>
            <a:xfrm>
              <a:off x="4191001" y="6537660"/>
              <a:ext cx="457200" cy="423300"/>
            </a:xfrm>
            <a:prstGeom prst="ellipse">
              <a:avLst/>
            </a:prstGeom>
            <a:gradFill>
              <a:gsLst>
                <a:gs pos="0">
                  <a:srgbClr val="3E7FCE"/>
                </a:gs>
                <a:gs pos="100000">
                  <a:srgbClr val="BFDCFF"/>
                </a:gs>
              </a:gsLst>
              <a:lin ang="16200037"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sp>
          <p:nvSpPr>
            <p:cNvPr id="323" name="Shape 323"/>
            <p:cNvSpPr/>
            <p:nvPr/>
          </p:nvSpPr>
          <p:spPr>
            <a:xfrm>
              <a:off x="4876801" y="6537660"/>
              <a:ext cx="457200" cy="423300"/>
            </a:xfrm>
            <a:prstGeom prst="ellipse">
              <a:avLst/>
            </a:prstGeom>
            <a:gradFill>
              <a:gsLst>
                <a:gs pos="0">
                  <a:srgbClr val="3E7FCE"/>
                </a:gs>
                <a:gs pos="100000">
                  <a:srgbClr val="BFDCFF"/>
                </a:gs>
              </a:gsLst>
              <a:lin ang="16200037"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cxnSp>
          <p:nvCxnSpPr>
            <p:cNvPr id="324" name="Shape 324"/>
            <p:cNvCxnSpPr>
              <a:stCxn id="323" idx="2"/>
            </p:cNvCxnSpPr>
            <p:nvPr/>
          </p:nvCxnSpPr>
          <p:spPr>
            <a:xfrm rot="10800000">
              <a:off x="4648201" y="6749310"/>
              <a:ext cx="228600" cy="0"/>
            </a:xfrm>
            <a:prstGeom prst="straightConnector1">
              <a:avLst/>
            </a:prstGeom>
            <a:noFill/>
            <a:ln w="25400" cap="flat">
              <a:solidFill>
                <a:schemeClr val="accent1"/>
              </a:solidFill>
              <a:prstDash val="solid"/>
              <a:round/>
              <a:headEnd type="none" w="med" len="med"/>
              <a:tailEnd type="none" w="med" len="med"/>
            </a:ln>
          </p:spPr>
        </p:cxnSp>
        <p:sp>
          <p:nvSpPr>
            <p:cNvPr id="325" name="Shape 325"/>
            <p:cNvSpPr/>
            <p:nvPr/>
          </p:nvSpPr>
          <p:spPr>
            <a:xfrm>
              <a:off x="5545669" y="6558260"/>
              <a:ext cx="457200" cy="423300"/>
            </a:xfrm>
            <a:prstGeom prst="ellipse">
              <a:avLst/>
            </a:prstGeom>
            <a:gradFill>
              <a:gsLst>
                <a:gs pos="0">
                  <a:srgbClr val="3E7FCE"/>
                </a:gs>
                <a:gs pos="100000">
                  <a:srgbClr val="BFDCFF"/>
                </a:gs>
              </a:gsLst>
              <a:lin ang="16200037"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cxnSp>
          <p:nvCxnSpPr>
            <p:cNvPr id="326" name="Shape 326"/>
            <p:cNvCxnSpPr>
              <a:stCxn id="325" idx="2"/>
            </p:cNvCxnSpPr>
            <p:nvPr/>
          </p:nvCxnSpPr>
          <p:spPr>
            <a:xfrm rot="10800000">
              <a:off x="5317069" y="6769910"/>
              <a:ext cx="228600" cy="0"/>
            </a:xfrm>
            <a:prstGeom prst="straightConnector1">
              <a:avLst/>
            </a:prstGeom>
            <a:noFill/>
            <a:ln w="25400" cap="flat">
              <a:solidFill>
                <a:schemeClr val="accent1"/>
              </a:solidFill>
              <a:prstDash val="solid"/>
              <a:round/>
              <a:headEnd type="none" w="med" len="med"/>
              <a:tailEnd type="none" w="med" len="med"/>
            </a:ln>
          </p:spPr>
        </p:cxnSp>
        <p:sp>
          <p:nvSpPr>
            <p:cNvPr id="327" name="Shape 327"/>
            <p:cNvSpPr/>
            <p:nvPr/>
          </p:nvSpPr>
          <p:spPr>
            <a:xfrm>
              <a:off x="6155269" y="6558260"/>
              <a:ext cx="457200" cy="423300"/>
            </a:xfrm>
            <a:prstGeom prst="ellipse">
              <a:avLst/>
            </a:prstGeom>
            <a:gradFill>
              <a:gsLst>
                <a:gs pos="0">
                  <a:srgbClr val="3E7FCE"/>
                </a:gs>
                <a:gs pos="100000">
                  <a:srgbClr val="BFDCFF"/>
                </a:gs>
              </a:gsLst>
              <a:lin ang="16200037"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cxnSp>
          <p:nvCxnSpPr>
            <p:cNvPr id="328" name="Shape 328"/>
            <p:cNvCxnSpPr>
              <a:stCxn id="327" idx="2"/>
            </p:cNvCxnSpPr>
            <p:nvPr/>
          </p:nvCxnSpPr>
          <p:spPr>
            <a:xfrm rot="10800000">
              <a:off x="5926669" y="6769910"/>
              <a:ext cx="228600" cy="0"/>
            </a:xfrm>
            <a:prstGeom prst="straightConnector1">
              <a:avLst/>
            </a:prstGeom>
            <a:noFill/>
            <a:ln w="25400" cap="flat">
              <a:solidFill>
                <a:schemeClr val="accent1"/>
              </a:solidFill>
              <a:prstDash val="solid"/>
              <a:round/>
              <a:headEnd type="none" w="med" len="med"/>
              <a:tailEnd type="none" w="med" len="med"/>
            </a:ln>
          </p:spPr>
        </p:cxnSp>
        <p:cxnSp>
          <p:nvCxnSpPr>
            <p:cNvPr id="329" name="Shape 329"/>
            <p:cNvCxnSpPr>
              <a:stCxn id="323" idx="0"/>
            </p:cNvCxnSpPr>
            <p:nvPr/>
          </p:nvCxnSpPr>
          <p:spPr>
            <a:xfrm rot="10800000">
              <a:off x="5105401" y="6287460"/>
              <a:ext cx="0" cy="250200"/>
            </a:xfrm>
            <a:prstGeom prst="straightConnector1">
              <a:avLst/>
            </a:prstGeom>
            <a:noFill/>
            <a:ln w="25400" cap="flat">
              <a:solidFill>
                <a:schemeClr val="accent1"/>
              </a:solidFill>
              <a:prstDash val="solid"/>
              <a:round/>
              <a:headEnd type="none" w="med" len="med"/>
              <a:tailEnd type="none" w="med" len="med"/>
            </a:ln>
          </p:spPr>
        </p:cxnSp>
        <p:cxnSp>
          <p:nvCxnSpPr>
            <p:cNvPr id="330" name="Shape 330"/>
            <p:cNvCxnSpPr/>
            <p:nvPr/>
          </p:nvCxnSpPr>
          <p:spPr>
            <a:xfrm rot="10800000">
              <a:off x="5748867" y="6281962"/>
              <a:ext cx="0" cy="250200"/>
            </a:xfrm>
            <a:prstGeom prst="straightConnector1">
              <a:avLst/>
            </a:prstGeom>
            <a:noFill/>
            <a:ln w="25400" cap="flat">
              <a:solidFill>
                <a:schemeClr val="accent1"/>
              </a:solidFill>
              <a:prstDash val="solid"/>
              <a:round/>
              <a:headEnd type="none" w="med" len="med"/>
              <a:tailEnd type="none" w="med" len="med"/>
            </a:ln>
          </p:spPr>
        </p:cxnSp>
        <p:cxnSp>
          <p:nvCxnSpPr>
            <p:cNvPr id="331" name="Shape 331"/>
            <p:cNvCxnSpPr/>
            <p:nvPr/>
          </p:nvCxnSpPr>
          <p:spPr>
            <a:xfrm rot="10800000">
              <a:off x="6468537" y="6298896"/>
              <a:ext cx="0" cy="250200"/>
            </a:xfrm>
            <a:prstGeom prst="straightConnector1">
              <a:avLst/>
            </a:prstGeom>
            <a:noFill/>
            <a:ln w="25400" cap="flat">
              <a:solidFill>
                <a:schemeClr val="accent1"/>
              </a:solidFill>
              <a:prstDash val="solid"/>
              <a:round/>
              <a:headEnd type="none" w="med" len="med"/>
              <a:tailEnd type="none" w="med" len="med"/>
            </a:ln>
          </p:spPr>
        </p:cxnSp>
        <p:cxnSp>
          <p:nvCxnSpPr>
            <p:cNvPr id="332" name="Shape 332"/>
            <p:cNvCxnSpPr/>
            <p:nvPr/>
          </p:nvCxnSpPr>
          <p:spPr>
            <a:xfrm rot="10800000">
              <a:off x="4360337" y="6298896"/>
              <a:ext cx="0" cy="250200"/>
            </a:xfrm>
            <a:prstGeom prst="straightConnector1">
              <a:avLst/>
            </a:prstGeom>
            <a:noFill/>
            <a:ln w="25400" cap="flat">
              <a:solidFill>
                <a:schemeClr val="accent1"/>
              </a:solidFill>
              <a:prstDash val="solid"/>
              <a:round/>
              <a:headEnd type="none" w="med" len="med"/>
              <a:tailEnd type="none" w="med" len="med"/>
            </a:ln>
          </p:spPr>
        </p:cxnSp>
        <p:sp>
          <p:nvSpPr>
            <p:cNvPr id="333" name="Shape 333"/>
            <p:cNvSpPr/>
            <p:nvPr/>
          </p:nvSpPr>
          <p:spPr>
            <a:xfrm>
              <a:off x="6798740" y="6537660"/>
              <a:ext cx="457200" cy="423300"/>
            </a:xfrm>
            <a:prstGeom prst="ellipse">
              <a:avLst/>
            </a:prstGeom>
            <a:gradFill>
              <a:gsLst>
                <a:gs pos="0">
                  <a:srgbClr val="3E7FCE"/>
                </a:gs>
                <a:gs pos="100000">
                  <a:srgbClr val="BFDCFF"/>
                </a:gs>
              </a:gsLst>
              <a:lin ang="16200037"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cxnSp>
          <p:nvCxnSpPr>
            <p:cNvPr id="334" name="Shape 334"/>
            <p:cNvCxnSpPr>
              <a:stCxn id="333" idx="2"/>
            </p:cNvCxnSpPr>
            <p:nvPr/>
          </p:nvCxnSpPr>
          <p:spPr>
            <a:xfrm rot="10800000">
              <a:off x="6570140" y="6749310"/>
              <a:ext cx="228600" cy="0"/>
            </a:xfrm>
            <a:prstGeom prst="straightConnector1">
              <a:avLst/>
            </a:prstGeom>
            <a:noFill/>
            <a:ln w="25400" cap="flat">
              <a:solidFill>
                <a:schemeClr val="accent1"/>
              </a:solidFill>
              <a:prstDash val="solid"/>
              <a:round/>
              <a:headEnd type="none" w="med" len="med"/>
              <a:tailEnd type="none" w="med" len="med"/>
            </a:ln>
          </p:spPr>
        </p:cxnSp>
        <p:sp>
          <p:nvSpPr>
            <p:cNvPr id="335" name="Shape 335"/>
            <p:cNvSpPr/>
            <p:nvPr/>
          </p:nvSpPr>
          <p:spPr>
            <a:xfrm>
              <a:off x="7467607" y="6558260"/>
              <a:ext cx="457200" cy="423300"/>
            </a:xfrm>
            <a:prstGeom prst="ellipse">
              <a:avLst/>
            </a:prstGeom>
            <a:gradFill>
              <a:gsLst>
                <a:gs pos="0">
                  <a:srgbClr val="3E7FCE"/>
                </a:gs>
                <a:gs pos="100000">
                  <a:srgbClr val="BFDCFF"/>
                </a:gs>
              </a:gsLst>
              <a:lin ang="16200037"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cxnSp>
          <p:nvCxnSpPr>
            <p:cNvPr id="336" name="Shape 336"/>
            <p:cNvCxnSpPr>
              <a:stCxn id="335" idx="2"/>
            </p:cNvCxnSpPr>
            <p:nvPr/>
          </p:nvCxnSpPr>
          <p:spPr>
            <a:xfrm rot="10800000">
              <a:off x="7239007" y="6769910"/>
              <a:ext cx="228600" cy="0"/>
            </a:xfrm>
            <a:prstGeom prst="straightConnector1">
              <a:avLst/>
            </a:prstGeom>
            <a:noFill/>
            <a:ln w="25400" cap="flat">
              <a:solidFill>
                <a:schemeClr val="accent1"/>
              </a:solidFill>
              <a:prstDash val="solid"/>
              <a:round/>
              <a:headEnd type="none" w="med" len="med"/>
              <a:tailEnd type="none" w="med" len="med"/>
            </a:ln>
          </p:spPr>
        </p:cxnSp>
        <p:sp>
          <p:nvSpPr>
            <p:cNvPr id="337" name="Shape 337"/>
            <p:cNvSpPr/>
            <p:nvPr/>
          </p:nvSpPr>
          <p:spPr>
            <a:xfrm>
              <a:off x="8077209" y="6558260"/>
              <a:ext cx="457200" cy="423300"/>
            </a:xfrm>
            <a:prstGeom prst="ellipse">
              <a:avLst/>
            </a:prstGeom>
            <a:gradFill>
              <a:gsLst>
                <a:gs pos="0">
                  <a:srgbClr val="3E7FCE"/>
                </a:gs>
                <a:gs pos="100000">
                  <a:srgbClr val="BFDCFF"/>
                </a:gs>
              </a:gsLst>
              <a:lin ang="16200037"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Calibri"/>
                <a:ea typeface="Calibri"/>
                <a:cs typeface="Calibri"/>
                <a:sym typeface="Calibri"/>
              </a:endParaRPr>
            </a:p>
          </p:txBody>
        </p:sp>
        <p:cxnSp>
          <p:nvCxnSpPr>
            <p:cNvPr id="338" name="Shape 338"/>
            <p:cNvCxnSpPr>
              <a:stCxn id="337" idx="2"/>
            </p:cNvCxnSpPr>
            <p:nvPr/>
          </p:nvCxnSpPr>
          <p:spPr>
            <a:xfrm rot="10800000">
              <a:off x="7848609" y="6769910"/>
              <a:ext cx="228600" cy="0"/>
            </a:xfrm>
            <a:prstGeom prst="straightConnector1">
              <a:avLst/>
            </a:prstGeom>
            <a:noFill/>
            <a:ln w="25400" cap="flat">
              <a:solidFill>
                <a:schemeClr val="accent1"/>
              </a:solidFill>
              <a:prstDash val="solid"/>
              <a:round/>
              <a:headEnd type="none" w="med" len="med"/>
              <a:tailEnd type="none" w="med" len="med"/>
            </a:ln>
          </p:spPr>
        </p:cxnSp>
        <p:cxnSp>
          <p:nvCxnSpPr>
            <p:cNvPr id="339" name="Shape 339"/>
            <p:cNvCxnSpPr>
              <a:stCxn id="333" idx="0"/>
            </p:cNvCxnSpPr>
            <p:nvPr/>
          </p:nvCxnSpPr>
          <p:spPr>
            <a:xfrm rot="10800000">
              <a:off x="7027340" y="6287460"/>
              <a:ext cx="0" cy="250200"/>
            </a:xfrm>
            <a:prstGeom prst="straightConnector1">
              <a:avLst/>
            </a:prstGeom>
            <a:noFill/>
            <a:ln w="25400" cap="flat">
              <a:solidFill>
                <a:schemeClr val="accent1"/>
              </a:solidFill>
              <a:prstDash val="solid"/>
              <a:round/>
              <a:headEnd type="none" w="med" len="med"/>
              <a:tailEnd type="none" w="med" len="med"/>
            </a:ln>
          </p:spPr>
        </p:cxnSp>
        <p:cxnSp>
          <p:nvCxnSpPr>
            <p:cNvPr id="340" name="Shape 340"/>
            <p:cNvCxnSpPr/>
            <p:nvPr/>
          </p:nvCxnSpPr>
          <p:spPr>
            <a:xfrm rot="10800000">
              <a:off x="7670807" y="6281962"/>
              <a:ext cx="0" cy="250200"/>
            </a:xfrm>
            <a:prstGeom prst="straightConnector1">
              <a:avLst/>
            </a:prstGeom>
            <a:noFill/>
            <a:ln w="25400" cap="flat">
              <a:solidFill>
                <a:schemeClr val="accent1"/>
              </a:solidFill>
              <a:prstDash val="solid"/>
              <a:round/>
              <a:headEnd type="none" w="med" len="med"/>
              <a:tailEnd type="none" w="med" len="med"/>
            </a:ln>
          </p:spPr>
        </p:cxnSp>
        <p:cxnSp>
          <p:nvCxnSpPr>
            <p:cNvPr id="341" name="Shape 341"/>
            <p:cNvCxnSpPr/>
            <p:nvPr/>
          </p:nvCxnSpPr>
          <p:spPr>
            <a:xfrm rot="10800000">
              <a:off x="8297340" y="6298896"/>
              <a:ext cx="0" cy="250200"/>
            </a:xfrm>
            <a:prstGeom prst="straightConnector1">
              <a:avLst/>
            </a:prstGeom>
            <a:noFill/>
            <a:ln w="25400" cap="flat">
              <a:solidFill>
                <a:schemeClr val="accent1"/>
              </a:solidFill>
              <a:prstDash val="solid"/>
              <a:round/>
              <a:headEnd type="none" w="med" len="med"/>
              <a:tailEnd type="none" w="med" len="med"/>
            </a:ln>
          </p:spPr>
        </p:cxnSp>
      </p:grpSp>
    </p:spTree>
    <p:extLst>
      <p:ext uri="{BB962C8B-B14F-4D97-AF65-F5344CB8AC3E}">
        <p14:creationId xmlns:p14="http://schemas.microsoft.com/office/powerpoint/2010/main" val="120632957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1"/>
                                        <p:tgtEl>
                                          <p:spTgt spid="262"/>
                                        </p:tgtEl>
                                      </p:cBhvr>
                                    </p:animEffect>
                                  </p:childTnLst>
                                </p:cTn>
                              </p:par>
                              <p:par>
                                <p:cTn id="8" presetID="10" presetClass="entr" presetSubtype="0" fill="hold" nodeType="withEffect">
                                  <p:stCondLst>
                                    <p:cond delay="0"/>
                                  </p:stCondLst>
                                  <p:childTnLst>
                                    <p:set>
                                      <p:cBhvr>
                                        <p:cTn id="9" dur="1" fill="hold">
                                          <p:stCondLst>
                                            <p:cond delay="0"/>
                                          </p:stCondLst>
                                        </p:cTn>
                                        <p:tgtEl>
                                          <p:spTgt spid="263"/>
                                        </p:tgtEl>
                                        <p:attrNameLst>
                                          <p:attrName>style.visibility</p:attrName>
                                        </p:attrNameLst>
                                      </p:cBhvr>
                                      <p:to>
                                        <p:strVal val="visible"/>
                                      </p:to>
                                    </p:set>
                                    <p:animEffect transition="in" filter="fade">
                                      <p:cBhvr>
                                        <p:cTn id="10" dur="1"/>
                                        <p:tgtEl>
                                          <p:spTgt spid="26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4"/>
                                        </p:tgtEl>
                                        <p:attrNameLst>
                                          <p:attrName>style.visibility</p:attrName>
                                        </p:attrNameLst>
                                      </p:cBhvr>
                                      <p:to>
                                        <p:strVal val="visible"/>
                                      </p:to>
                                    </p:set>
                                    <p:animEffect transition="in" filter="fade">
                                      <p:cBhvr>
                                        <p:cTn id="15" dur="1"/>
                                        <p:tgtEl>
                                          <p:spTgt spid="26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8"/>
                                        </p:tgtEl>
                                        <p:attrNameLst>
                                          <p:attrName>style.visibility</p:attrName>
                                        </p:attrNameLst>
                                      </p:cBhvr>
                                      <p:to>
                                        <p:strVal val="visible"/>
                                      </p:to>
                                    </p:set>
                                    <p:animEffect transition="in" filter="fade">
                                      <p:cBhvr>
                                        <p:cTn id="20" dur="1"/>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p:nvPr/>
        </p:nvSpPr>
        <p:spPr>
          <a:xfrm>
            <a:off x="591194" y="1333508"/>
            <a:ext cx="1860458" cy="621859"/>
          </a:xfrm>
          <a:prstGeom prst="rect">
            <a:avLst/>
          </a:prstGeom>
          <a:noFill/>
          <a:ln>
            <a:noFill/>
          </a:ln>
        </p:spPr>
        <p:txBody>
          <a:bodyPr lIns="91425" tIns="45700" rIns="91425" bIns="45700" anchor="t" anchorCtr="0">
            <a:noAutofit/>
          </a:bodyPr>
          <a:lstStyle/>
          <a:p>
            <a:pPr algn="ctr">
              <a:buSzPct val="25000"/>
            </a:pPr>
            <a:r>
              <a:rPr lang="en-US" sz="2800" dirty="0">
                <a:solidFill>
                  <a:schemeClr val="dk1"/>
                </a:solidFill>
                <a:latin typeface="Handwriting - Dakota"/>
                <a:ea typeface="Shadows Into Light Two"/>
                <a:cs typeface="Handwriting - Dakota"/>
                <a:sym typeface="Shadows Into Light Two"/>
              </a:rPr>
              <a:t>Polymer</a:t>
            </a:r>
          </a:p>
        </p:txBody>
      </p:sp>
      <p:cxnSp>
        <p:nvCxnSpPr>
          <p:cNvPr id="348" name="Shape 348"/>
          <p:cNvCxnSpPr/>
          <p:nvPr/>
        </p:nvCxnSpPr>
        <p:spPr>
          <a:xfrm>
            <a:off x="2451652" y="731839"/>
            <a:ext cx="0" cy="1825199"/>
          </a:xfrm>
          <a:prstGeom prst="straightConnector1">
            <a:avLst/>
          </a:prstGeom>
          <a:noFill/>
          <a:ln w="9525" cap="flat">
            <a:solidFill>
              <a:schemeClr val="dk1"/>
            </a:solidFill>
            <a:prstDash val="solid"/>
            <a:round/>
            <a:headEnd type="none" w="med" len="med"/>
            <a:tailEnd type="none" w="med" len="med"/>
          </a:ln>
        </p:spPr>
      </p:cxnSp>
      <p:sp>
        <p:nvSpPr>
          <p:cNvPr id="349" name="Shape 349"/>
          <p:cNvSpPr/>
          <p:nvPr/>
        </p:nvSpPr>
        <p:spPr>
          <a:xfrm>
            <a:off x="591194" y="469489"/>
            <a:ext cx="7850441" cy="2349899"/>
          </a:xfrm>
          <a:prstGeom prst="rect">
            <a:avLst/>
          </a:prstGeom>
          <a:noFill/>
          <a:ln w="38100" cap="flat" cmpd="sng">
            <a:solidFill>
              <a:srgbClr val="FFC000"/>
            </a:solidFill>
            <a:prstDash val="solid"/>
            <a:round/>
            <a:headEnd type="none" w="med" len="med"/>
            <a:tailEnd type="none" w="med" len="med"/>
          </a:ln>
        </p:spPr>
        <p:txBody>
          <a:bodyPr lIns="91425" tIns="45700" rIns="91425" bIns="45700" anchor="ctr" anchorCtr="0">
            <a:noAutofit/>
          </a:bodyPr>
          <a:lstStyle/>
          <a:p>
            <a:pPr algn="ctr"/>
            <a:endParaRPr>
              <a:solidFill>
                <a:schemeClr val="lt1"/>
              </a:solidFill>
              <a:latin typeface="Handwriting - Dakota"/>
              <a:ea typeface="Calibri"/>
              <a:cs typeface="Handwriting - Dakota"/>
              <a:sym typeface="Calibri"/>
            </a:endParaRPr>
          </a:p>
        </p:txBody>
      </p:sp>
      <p:sp>
        <p:nvSpPr>
          <p:cNvPr id="350" name="Shape 350"/>
          <p:cNvSpPr txBox="1"/>
          <p:nvPr/>
        </p:nvSpPr>
        <p:spPr>
          <a:xfrm>
            <a:off x="2645280" y="769408"/>
            <a:ext cx="5504807" cy="831000"/>
          </a:xfrm>
          <a:prstGeom prst="rect">
            <a:avLst/>
          </a:prstGeom>
          <a:noFill/>
          <a:ln>
            <a:noFill/>
          </a:ln>
        </p:spPr>
        <p:txBody>
          <a:bodyPr lIns="91425" tIns="45700" rIns="91425" bIns="45700" anchor="t" anchorCtr="0">
            <a:noAutofit/>
          </a:bodyPr>
          <a:lstStyle/>
          <a:p>
            <a:pPr>
              <a:buSzPct val="25000"/>
            </a:pPr>
            <a:r>
              <a:rPr lang="en-US" sz="2400" dirty="0">
                <a:solidFill>
                  <a:schemeClr val="dk1"/>
                </a:solidFill>
                <a:latin typeface="Handwriting - Dakota"/>
                <a:ea typeface="Shadows Into Light Two"/>
                <a:cs typeface="Handwriting - Dakota"/>
                <a:sym typeface="Shadows Into Light Two"/>
              </a:rPr>
              <a:t>A large chemical made </a:t>
            </a:r>
            <a:r>
              <a:rPr lang="en-US" sz="2400" dirty="0" smtClean="0">
                <a:solidFill>
                  <a:schemeClr val="dk1"/>
                </a:solidFill>
                <a:latin typeface="Handwriting - Dakota"/>
                <a:ea typeface="Shadows Into Light Two"/>
                <a:cs typeface="Handwriting - Dakota"/>
                <a:sym typeface="Shadows Into Light Two"/>
              </a:rPr>
              <a:t>of </a:t>
            </a:r>
            <a:r>
              <a:rPr lang="en-US" sz="2400" dirty="0">
                <a:solidFill>
                  <a:schemeClr val="dk1"/>
                </a:solidFill>
                <a:latin typeface="Handwriting - Dakota"/>
                <a:ea typeface="Shadows Into Light Two"/>
                <a:cs typeface="Handwriting - Dakota"/>
                <a:sym typeface="Shadows Into Light Two"/>
              </a:rPr>
              <a:t>repeating pieces.</a:t>
            </a:r>
          </a:p>
        </p:txBody>
      </p:sp>
      <p:sp>
        <p:nvSpPr>
          <p:cNvPr id="351" name="Shape 351"/>
          <p:cNvSpPr txBox="1"/>
          <p:nvPr/>
        </p:nvSpPr>
        <p:spPr>
          <a:xfrm>
            <a:off x="2645280" y="1725935"/>
            <a:ext cx="5504807" cy="831000"/>
          </a:xfrm>
          <a:prstGeom prst="rect">
            <a:avLst/>
          </a:prstGeom>
          <a:noFill/>
          <a:ln>
            <a:noFill/>
          </a:ln>
        </p:spPr>
        <p:txBody>
          <a:bodyPr lIns="91425" tIns="45700" rIns="91425" bIns="45700" anchor="t" anchorCtr="0">
            <a:noAutofit/>
          </a:bodyPr>
          <a:lstStyle/>
          <a:p>
            <a:pPr>
              <a:buSzPct val="25000"/>
            </a:pPr>
            <a:r>
              <a:rPr lang="en-US" sz="2400" dirty="0">
                <a:solidFill>
                  <a:schemeClr val="dk1"/>
                </a:solidFill>
                <a:latin typeface="Handwriting - Dakota"/>
                <a:ea typeface="Shadows Into Light Two"/>
                <a:cs typeface="Handwriting - Dakota"/>
                <a:sym typeface="Shadows Into Light Two"/>
              </a:rPr>
              <a:t>Examples include materials in the cell wall, DNA, </a:t>
            </a:r>
            <a:r>
              <a:rPr lang="en-US" sz="2400" dirty="0" smtClean="0">
                <a:solidFill>
                  <a:schemeClr val="dk1"/>
                </a:solidFill>
                <a:latin typeface="Handwriting - Dakota"/>
                <a:ea typeface="Shadows Into Light Two"/>
                <a:cs typeface="Handwriting - Dakota"/>
                <a:sym typeface="Shadows Into Light Two"/>
              </a:rPr>
              <a:t>protein </a:t>
            </a:r>
            <a:r>
              <a:rPr lang="en-US" sz="2400" dirty="0">
                <a:solidFill>
                  <a:schemeClr val="dk1"/>
                </a:solidFill>
                <a:latin typeface="Handwriting - Dakota"/>
                <a:ea typeface="Shadows Into Light Two"/>
                <a:cs typeface="Handwriting - Dakota"/>
                <a:sym typeface="Shadows Into Light Two"/>
              </a:rPr>
              <a:t>and </a:t>
            </a:r>
            <a:r>
              <a:rPr lang="en-US" sz="2400" dirty="0" smtClean="0">
                <a:solidFill>
                  <a:schemeClr val="dk1"/>
                </a:solidFill>
                <a:latin typeface="Handwriting - Dakota"/>
                <a:ea typeface="Shadows Into Light Two"/>
                <a:cs typeface="Handwriting - Dakota"/>
                <a:sym typeface="Shadows Into Light Two"/>
              </a:rPr>
              <a:t>LEGO pieces</a:t>
            </a:r>
            <a:endParaRPr lang="en-US" sz="2400" dirty="0">
              <a:solidFill>
                <a:schemeClr val="dk1"/>
              </a:solidFill>
              <a:latin typeface="Handwriting - Dakota"/>
              <a:ea typeface="Shadows Into Light Two"/>
              <a:cs typeface="Handwriting - Dakota"/>
              <a:sym typeface="Shadows Into Light Two"/>
            </a:endParaRPr>
          </a:p>
        </p:txBody>
      </p:sp>
      <p:pic>
        <p:nvPicPr>
          <p:cNvPr id="1026" name="Picture 2" descr="https://upload.wikimedia.org/wikipedia/commons/thumb/d/d8/Benzopyrene_DNA_adduct_1JDG.png/173px-Benzopyrene_DNA_adduct_1JD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60" y="2856957"/>
            <a:ext cx="2719645" cy="37729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3/32/Lego_Color_Bricks.jpg/320px-Lego_Color_Brick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8656" y="3323149"/>
            <a:ext cx="4510579" cy="301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28874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0"/>
                                        </p:tgtEl>
                                        <p:attrNameLst>
                                          <p:attrName>style.visibility</p:attrName>
                                        </p:attrNameLst>
                                      </p:cBhvr>
                                      <p:to>
                                        <p:strVal val="visible"/>
                                      </p:to>
                                    </p:set>
                                    <p:animEffect transition="in" filter="fade">
                                      <p:cBhvr>
                                        <p:cTn id="7" dur="1"/>
                                        <p:tgtEl>
                                          <p:spTgt spid="3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1"/>
                                        </p:tgtEl>
                                        <p:attrNameLst>
                                          <p:attrName>style.visibility</p:attrName>
                                        </p:attrNameLst>
                                      </p:cBhvr>
                                      <p:to>
                                        <p:strVal val="visible"/>
                                      </p:to>
                                    </p:set>
                                    <p:animEffect transition="in" filter="fade">
                                      <p:cBhvr>
                                        <p:cTn id="12" dur="1"/>
                                        <p:tgtEl>
                                          <p:spTgt spid="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idx="1"/>
          </p:nvPr>
        </p:nvSpPr>
        <p:spPr>
          <a:xfrm>
            <a:off x="457200" y="2281733"/>
            <a:ext cx="8229600" cy="1210800"/>
          </a:xfrm>
          <a:prstGeom prst="rect">
            <a:avLst/>
          </a:prstGeom>
          <a:noFill/>
          <a:ln>
            <a:noFill/>
          </a:ln>
        </p:spPr>
        <p:txBody>
          <a:bodyPr vert="horz" lIns="91425" tIns="45700" rIns="91425" bIns="45700" rtlCol="0" anchor="t" anchorCtr="0">
            <a:noAutofit/>
          </a:bodyPr>
          <a:lstStyle/>
          <a:p>
            <a:pPr marL="342900" indent="-342900">
              <a:spcBef>
                <a:spcPts val="0"/>
              </a:spcBef>
              <a:buClr>
                <a:schemeClr val="dk1"/>
              </a:buClr>
              <a:buSzPct val="100000"/>
              <a:buFont typeface="Calibri"/>
              <a:buChar char="•"/>
            </a:pPr>
            <a:r>
              <a:rPr lang="en-US" sz="3200" dirty="0">
                <a:solidFill>
                  <a:schemeClr val="dk1"/>
                </a:solidFill>
                <a:latin typeface="Calibri"/>
                <a:ea typeface="Calibri"/>
                <a:cs typeface="Calibri"/>
                <a:sym typeface="Calibri"/>
              </a:rPr>
              <a:t>The polymer we are using today is called </a:t>
            </a:r>
            <a:r>
              <a:rPr lang="en-US" sz="3200" dirty="0">
                <a:solidFill>
                  <a:schemeClr val="accent2">
                    <a:lumMod val="75000"/>
                  </a:schemeClr>
                </a:solidFill>
                <a:latin typeface="Calibri"/>
                <a:ea typeface="Calibri"/>
                <a:cs typeface="Calibri"/>
                <a:sym typeface="Calibri"/>
              </a:rPr>
              <a:t>sodium alginate</a:t>
            </a:r>
            <a:r>
              <a:rPr lang="en-US" sz="3200" dirty="0">
                <a:solidFill>
                  <a:schemeClr val="dk1"/>
                </a:solidFill>
                <a:latin typeface="Calibri"/>
                <a:ea typeface="Calibri"/>
                <a:cs typeface="Calibri"/>
                <a:sym typeface="Calibri"/>
              </a:rPr>
              <a:t>.</a:t>
            </a:r>
          </a:p>
        </p:txBody>
      </p:sp>
      <p:sp>
        <p:nvSpPr>
          <p:cNvPr id="360" name="Shape 360"/>
          <p:cNvSpPr txBox="1"/>
          <p:nvPr/>
        </p:nvSpPr>
        <p:spPr>
          <a:xfrm>
            <a:off x="457200" y="3331600"/>
            <a:ext cx="8229600" cy="1210800"/>
          </a:xfrm>
          <a:prstGeom prst="rect">
            <a:avLst/>
          </a:prstGeom>
          <a:noFill/>
          <a:ln>
            <a:noFill/>
          </a:ln>
        </p:spPr>
        <p:txBody>
          <a:bodyPr lIns="91425" tIns="45700" rIns="91425" bIns="45700" anchor="t" anchorCtr="0">
            <a:noAutofit/>
          </a:bodyPr>
          <a:lstStyle/>
          <a:p>
            <a:pPr marL="342900" indent="-342900">
              <a:buClr>
                <a:schemeClr val="dk1"/>
              </a:buClr>
              <a:buSzPct val="100000"/>
              <a:buFont typeface="Calibri"/>
              <a:buChar char="•"/>
            </a:pPr>
            <a:r>
              <a:rPr lang="en-US" sz="3200" dirty="0">
                <a:solidFill>
                  <a:schemeClr val="dk1"/>
                </a:solidFill>
                <a:latin typeface="Calibri"/>
                <a:ea typeface="Calibri"/>
                <a:cs typeface="Calibri"/>
                <a:sym typeface="Calibri"/>
              </a:rPr>
              <a:t>It is made from algae (coincidentally) and is completely edible.</a:t>
            </a:r>
          </a:p>
        </p:txBody>
      </p:sp>
      <p:sp>
        <p:nvSpPr>
          <p:cNvPr id="361" name="Shape 361"/>
          <p:cNvSpPr txBox="1"/>
          <p:nvPr/>
        </p:nvSpPr>
        <p:spPr>
          <a:xfrm>
            <a:off x="457200" y="4542333"/>
            <a:ext cx="8229600" cy="1210800"/>
          </a:xfrm>
          <a:prstGeom prst="rect">
            <a:avLst/>
          </a:prstGeom>
          <a:noFill/>
          <a:ln>
            <a:noFill/>
          </a:ln>
        </p:spPr>
        <p:txBody>
          <a:bodyPr lIns="91425" tIns="45700" rIns="91425" bIns="45700" anchor="t" anchorCtr="0">
            <a:noAutofit/>
          </a:bodyPr>
          <a:lstStyle/>
          <a:p>
            <a:pPr marL="342900" indent="-342900">
              <a:buClr>
                <a:schemeClr val="dk1"/>
              </a:buClr>
              <a:buSzPct val="100000"/>
              <a:buFont typeface="Calibri"/>
              <a:buChar char="•"/>
            </a:pPr>
            <a:r>
              <a:rPr lang="en-US" sz="3200" dirty="0">
                <a:solidFill>
                  <a:schemeClr val="dk1"/>
                </a:solidFill>
                <a:latin typeface="Calibri"/>
                <a:ea typeface="Calibri"/>
                <a:cs typeface="Calibri"/>
                <a:sym typeface="Calibri"/>
              </a:rPr>
              <a:t>We can make a gel using the sodium alginate by exposing it to </a:t>
            </a:r>
            <a:r>
              <a:rPr lang="en-US" sz="3200" dirty="0">
                <a:solidFill>
                  <a:schemeClr val="accent2">
                    <a:lumMod val="75000"/>
                  </a:schemeClr>
                </a:solidFill>
                <a:latin typeface="Calibri"/>
                <a:ea typeface="Calibri"/>
                <a:cs typeface="Calibri"/>
                <a:sym typeface="Calibri"/>
              </a:rPr>
              <a:t>calcium lactate </a:t>
            </a:r>
            <a:r>
              <a:rPr lang="en-US" sz="3200" dirty="0">
                <a:solidFill>
                  <a:schemeClr val="dk1"/>
                </a:solidFill>
                <a:latin typeface="Calibri"/>
                <a:ea typeface="Calibri"/>
                <a:cs typeface="Calibri"/>
                <a:sym typeface="Calibri"/>
              </a:rPr>
              <a:t>(also edible).</a:t>
            </a:r>
          </a:p>
        </p:txBody>
      </p:sp>
      <p:sp>
        <p:nvSpPr>
          <p:cNvPr id="5" name="Shape 359"/>
          <p:cNvSpPr txBox="1">
            <a:spLocks/>
          </p:cNvSpPr>
          <p:nvPr/>
        </p:nvSpPr>
        <p:spPr>
          <a:xfrm>
            <a:off x="119270" y="534238"/>
            <a:ext cx="8733182" cy="1395389"/>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ctr">
              <a:lnSpc>
                <a:spcPct val="100000"/>
              </a:lnSpc>
              <a:spcBef>
                <a:spcPts val="0"/>
              </a:spcBef>
              <a:buClr>
                <a:schemeClr val="dk1"/>
              </a:buClr>
              <a:buSzPct val="100000"/>
              <a:buFont typeface="Arial" panose="020B0604020202020204" pitchFamily="34" charset="0"/>
              <a:buNone/>
              <a:defRPr/>
            </a:pPr>
            <a:r>
              <a:rPr lang="en-US" sz="4400" b="1" dirty="0" smtClean="0">
                <a:solidFill>
                  <a:schemeClr val="dk1"/>
                </a:solidFill>
                <a:latin typeface="Calibri"/>
                <a:ea typeface="Calibri"/>
                <a:cs typeface="Calibri"/>
                <a:sym typeface="Calibri"/>
              </a:rPr>
              <a:t>Activity Background Information</a:t>
            </a:r>
          </a:p>
          <a:p>
            <a:pPr marL="342900" indent="-342900" algn="ctr">
              <a:lnSpc>
                <a:spcPct val="100000"/>
              </a:lnSpc>
              <a:spcBef>
                <a:spcPts val="0"/>
              </a:spcBef>
              <a:buClr>
                <a:schemeClr val="dk1"/>
              </a:buClr>
              <a:buSzPct val="100000"/>
              <a:buFont typeface="Arial" panose="020B0604020202020204" pitchFamily="34" charset="0"/>
              <a:buNone/>
              <a:defRPr/>
            </a:pPr>
            <a:r>
              <a:rPr lang="en-US" sz="3200" b="1" dirty="0" smtClean="0">
                <a:solidFill>
                  <a:schemeClr val="accent2">
                    <a:lumMod val="75000"/>
                  </a:schemeClr>
                </a:solidFill>
                <a:latin typeface="Calibri"/>
                <a:ea typeface="Calibri"/>
                <a:cs typeface="Calibri"/>
                <a:sym typeface="Calibri"/>
              </a:rPr>
              <a:t>—the materials we’re using—</a:t>
            </a:r>
            <a:endParaRPr lang="en-US" sz="3200" b="1" dirty="0">
              <a:solidFill>
                <a:schemeClr val="accent2">
                  <a:lumMod val="75000"/>
                </a:schemeClr>
              </a:solidFill>
              <a:latin typeface="Calibri"/>
              <a:ea typeface="Calibri"/>
              <a:cs typeface="Calibri"/>
              <a:sym typeface="Calibri"/>
            </a:endParaRPr>
          </a:p>
        </p:txBody>
      </p:sp>
    </p:spTree>
    <p:extLst>
      <p:ext uri="{BB962C8B-B14F-4D97-AF65-F5344CB8AC3E}">
        <p14:creationId xmlns:p14="http://schemas.microsoft.com/office/powerpoint/2010/main" val="55460564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0"/>
                                        </p:tgtEl>
                                        <p:attrNameLst>
                                          <p:attrName>style.visibility</p:attrName>
                                        </p:attrNameLst>
                                      </p:cBhvr>
                                      <p:to>
                                        <p:strVal val="visible"/>
                                      </p:to>
                                    </p:set>
                                    <p:animEffect transition="in" filter="fade">
                                      <p:cBhvr>
                                        <p:cTn id="7" dur="1"/>
                                        <p:tgtEl>
                                          <p:spTgt spid="3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1"/>
                                        </p:tgtEl>
                                        <p:attrNameLst>
                                          <p:attrName>style.visibility</p:attrName>
                                        </p:attrNameLst>
                                      </p:cBhvr>
                                      <p:to>
                                        <p:strVal val="visible"/>
                                      </p:to>
                                    </p:set>
                                    <p:animEffect transition="in" filter="fade">
                                      <p:cBhvr>
                                        <p:cTn id="12" dur="1"/>
                                        <p:tgtEl>
                                          <p:spTgt spid="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idx="1"/>
          </p:nvPr>
        </p:nvSpPr>
        <p:spPr>
          <a:xfrm>
            <a:off x="119270" y="281011"/>
            <a:ext cx="8733182" cy="659894"/>
          </a:xfrm>
          <a:prstGeom prst="rect">
            <a:avLst/>
          </a:prstGeom>
          <a:noFill/>
          <a:ln>
            <a:noFill/>
          </a:ln>
        </p:spPr>
        <p:txBody>
          <a:bodyPr vert="horz" lIns="91425" tIns="45700" rIns="91425" bIns="45700" rtlCol="0" anchor="t" anchorCtr="0">
            <a:noAutofit/>
          </a:bodyPr>
          <a:lstStyle/>
          <a:p>
            <a:pPr marL="342900" indent="-342900" algn="ctr">
              <a:lnSpc>
                <a:spcPct val="100000"/>
              </a:lnSpc>
              <a:spcBef>
                <a:spcPts val="0"/>
              </a:spcBef>
              <a:buClr>
                <a:schemeClr val="dk1"/>
              </a:buClr>
              <a:buSzPct val="100000"/>
              <a:buNone/>
              <a:defRPr/>
            </a:pPr>
            <a:r>
              <a:rPr lang="en-US" sz="3400" b="1" dirty="0" smtClean="0">
                <a:solidFill>
                  <a:schemeClr val="dk1"/>
                </a:solidFill>
                <a:latin typeface="Calibri"/>
                <a:ea typeface="Calibri"/>
                <a:cs typeface="Calibri"/>
                <a:sym typeface="Calibri"/>
              </a:rPr>
              <a:t>Steps for </a:t>
            </a:r>
            <a:r>
              <a:rPr lang="en-US" sz="3400" b="1" dirty="0">
                <a:solidFill>
                  <a:schemeClr val="dk1"/>
                </a:solidFill>
                <a:latin typeface="Calibri"/>
                <a:ea typeface="Calibri"/>
                <a:cs typeface="Calibri"/>
                <a:sym typeface="Calibri"/>
              </a:rPr>
              <a:t>making the algae juice sphere models</a:t>
            </a:r>
          </a:p>
        </p:txBody>
      </p:sp>
      <p:sp>
        <p:nvSpPr>
          <p:cNvPr id="360" name="Shape 360"/>
          <p:cNvSpPr txBox="1"/>
          <p:nvPr/>
        </p:nvSpPr>
        <p:spPr>
          <a:xfrm>
            <a:off x="410817" y="1216400"/>
            <a:ext cx="8242853" cy="722763"/>
          </a:xfrm>
          <a:prstGeom prst="rect">
            <a:avLst/>
          </a:prstGeom>
          <a:noFill/>
          <a:ln>
            <a:noFill/>
          </a:ln>
        </p:spPr>
        <p:txBody>
          <a:bodyPr lIns="91425" tIns="45700" rIns="91425" bIns="45700" anchor="t" anchorCtr="0">
            <a:noAutofit/>
          </a:bodyPr>
          <a:lstStyle/>
          <a:p>
            <a:pPr marL="514350" indent="-514350">
              <a:buClr>
                <a:schemeClr val="dk1"/>
              </a:buClr>
              <a:buSzPct val="100000"/>
              <a:buFont typeface="+mj-lt"/>
              <a:buAutoNum type="arabicPeriod"/>
            </a:pPr>
            <a:r>
              <a:rPr lang="en-US" sz="3200" dirty="0">
                <a:solidFill>
                  <a:schemeClr val="dk1"/>
                </a:solidFill>
                <a:latin typeface="Calibri"/>
                <a:ea typeface="Calibri"/>
                <a:cs typeface="Calibri"/>
                <a:sym typeface="Calibri"/>
              </a:rPr>
              <a:t>Wash your hands</a:t>
            </a:r>
            <a:endParaRPr lang="en-US" sz="3200" dirty="0">
              <a:solidFill>
                <a:schemeClr val="dk1"/>
              </a:solidFill>
              <a:ea typeface="Calibri"/>
              <a:cs typeface="Calibri"/>
              <a:sym typeface="Calibri"/>
            </a:endParaRPr>
          </a:p>
        </p:txBody>
      </p:sp>
      <p:sp>
        <p:nvSpPr>
          <p:cNvPr id="361" name="Shape 361"/>
          <p:cNvSpPr txBox="1"/>
          <p:nvPr/>
        </p:nvSpPr>
        <p:spPr>
          <a:xfrm>
            <a:off x="410817" y="3253689"/>
            <a:ext cx="8242853" cy="1647628"/>
          </a:xfrm>
          <a:prstGeom prst="rect">
            <a:avLst/>
          </a:prstGeom>
          <a:noFill/>
          <a:ln>
            <a:noFill/>
          </a:ln>
        </p:spPr>
        <p:txBody>
          <a:bodyPr lIns="91425" tIns="45700" rIns="91425" bIns="45700" anchor="t" anchorCtr="0">
            <a:noAutofit/>
          </a:bodyPr>
          <a:lstStyle/>
          <a:p>
            <a:pPr marL="514350" indent="-514350">
              <a:buClr>
                <a:schemeClr val="dk1"/>
              </a:buClr>
              <a:buSzPct val="100000"/>
              <a:buFont typeface="+mj-lt"/>
              <a:buAutoNum type="arabicPeriod" startAt="3"/>
            </a:pPr>
            <a:r>
              <a:rPr lang="en-US" sz="3200" dirty="0">
                <a:solidFill>
                  <a:schemeClr val="dk1"/>
                </a:solidFill>
                <a:latin typeface="Calibri"/>
                <a:ea typeface="Calibri"/>
                <a:cs typeface="Calibri"/>
                <a:sym typeface="Calibri"/>
              </a:rPr>
              <a:t>Wait about 30 </a:t>
            </a:r>
            <a:r>
              <a:rPr lang="en-US" sz="3200" dirty="0" smtClean="0">
                <a:solidFill>
                  <a:schemeClr val="dk1"/>
                </a:solidFill>
                <a:latin typeface="Calibri"/>
                <a:ea typeface="Calibri"/>
                <a:cs typeface="Calibri"/>
                <a:sym typeface="Calibri"/>
              </a:rPr>
              <a:t>seconds. Then </a:t>
            </a:r>
            <a:r>
              <a:rPr lang="en-US" sz="3200" dirty="0">
                <a:solidFill>
                  <a:schemeClr val="dk1"/>
                </a:solidFill>
                <a:latin typeface="Calibri"/>
                <a:ea typeface="Calibri"/>
                <a:cs typeface="Calibri"/>
                <a:sym typeface="Calibri"/>
              </a:rPr>
              <a:t>use a strainer to remove the juice sphere from the calcium solution. Put it into the water to rinse.</a:t>
            </a:r>
          </a:p>
        </p:txBody>
      </p:sp>
      <p:sp>
        <p:nvSpPr>
          <p:cNvPr id="5" name="Shape 361"/>
          <p:cNvSpPr txBox="1"/>
          <p:nvPr/>
        </p:nvSpPr>
        <p:spPr>
          <a:xfrm>
            <a:off x="410817" y="4901317"/>
            <a:ext cx="8242853" cy="1603513"/>
          </a:xfrm>
          <a:prstGeom prst="rect">
            <a:avLst/>
          </a:prstGeom>
          <a:noFill/>
          <a:ln>
            <a:noFill/>
          </a:ln>
        </p:spPr>
        <p:txBody>
          <a:bodyPr lIns="91425" tIns="45700" rIns="91425" bIns="45700" anchor="t" anchorCtr="0">
            <a:noAutofit/>
          </a:bodyPr>
          <a:lstStyle/>
          <a:p>
            <a:pPr marL="514350" indent="-514350">
              <a:buClr>
                <a:schemeClr val="dk1"/>
              </a:buClr>
              <a:buSzPct val="100000"/>
              <a:buFont typeface="+mj-lt"/>
              <a:buAutoNum type="arabicPeriod" startAt="4"/>
            </a:pPr>
            <a:r>
              <a:rPr lang="en-US" sz="3200" dirty="0">
                <a:solidFill>
                  <a:schemeClr val="dk1"/>
                </a:solidFill>
                <a:latin typeface="Calibri"/>
                <a:ea typeface="Calibri"/>
                <a:cs typeface="Calibri"/>
                <a:sym typeface="Calibri"/>
              </a:rPr>
              <a:t>Use a strainer to remove the juice sphere from the water. Make observations about your </a:t>
            </a:r>
            <a:r>
              <a:rPr lang="en-US" sz="3200" dirty="0" smtClean="0">
                <a:solidFill>
                  <a:schemeClr val="dk1"/>
                </a:solidFill>
                <a:latin typeface="Calibri"/>
                <a:ea typeface="Calibri"/>
                <a:cs typeface="Calibri"/>
                <a:sym typeface="Calibri"/>
              </a:rPr>
              <a:t>algal </a:t>
            </a:r>
            <a:r>
              <a:rPr lang="en-US" sz="3200" dirty="0">
                <a:solidFill>
                  <a:schemeClr val="dk1"/>
                </a:solidFill>
                <a:latin typeface="Calibri"/>
                <a:ea typeface="Calibri"/>
                <a:cs typeface="Calibri"/>
                <a:sym typeface="Calibri"/>
              </a:rPr>
              <a:t>model and then eat it!</a:t>
            </a:r>
          </a:p>
        </p:txBody>
      </p:sp>
      <p:sp>
        <p:nvSpPr>
          <p:cNvPr id="7" name="Shape 360"/>
          <p:cNvSpPr txBox="1"/>
          <p:nvPr/>
        </p:nvSpPr>
        <p:spPr>
          <a:xfrm>
            <a:off x="410817" y="1984400"/>
            <a:ext cx="8150087" cy="1101368"/>
          </a:xfrm>
          <a:prstGeom prst="rect">
            <a:avLst/>
          </a:prstGeom>
          <a:noFill/>
          <a:ln>
            <a:noFill/>
          </a:ln>
        </p:spPr>
        <p:txBody>
          <a:bodyPr lIns="91425" tIns="45700" rIns="91425" bIns="45700" anchor="t" anchorCtr="0">
            <a:noAutofit/>
          </a:bodyPr>
          <a:lstStyle/>
          <a:p>
            <a:pPr marL="514350" indent="-514350">
              <a:buClr>
                <a:schemeClr val="dk1"/>
              </a:buClr>
              <a:buSzPct val="100000"/>
              <a:buFont typeface="+mj-lt"/>
              <a:buAutoNum type="arabicPeriod" startAt="2"/>
            </a:pPr>
            <a:r>
              <a:rPr lang="en-US" sz="3200" dirty="0" smtClean="0">
                <a:solidFill>
                  <a:schemeClr val="dk1"/>
                </a:solidFill>
                <a:latin typeface="Calibri"/>
                <a:ea typeface="Calibri"/>
                <a:cs typeface="Calibri"/>
                <a:sym typeface="Calibri"/>
              </a:rPr>
              <a:t>Put </a:t>
            </a:r>
            <a:r>
              <a:rPr lang="en-US" sz="3200" dirty="0">
                <a:solidFill>
                  <a:schemeClr val="dk1"/>
                </a:solidFill>
                <a:latin typeface="Calibri"/>
                <a:ea typeface="Calibri"/>
                <a:cs typeface="Calibri"/>
                <a:sym typeface="Calibri"/>
              </a:rPr>
              <a:t>a scoop of the </a:t>
            </a:r>
            <a:r>
              <a:rPr lang="en-US" sz="3200" dirty="0">
                <a:solidFill>
                  <a:schemeClr val="dk1"/>
                </a:solidFill>
                <a:ea typeface="Calibri"/>
                <a:cs typeface="Calibri"/>
                <a:sym typeface="Calibri"/>
              </a:rPr>
              <a:t>juice + sodium alginate mixture </a:t>
            </a:r>
            <a:r>
              <a:rPr lang="en-US" sz="3200" dirty="0" smtClean="0">
                <a:solidFill>
                  <a:schemeClr val="dk1"/>
                </a:solidFill>
                <a:ea typeface="Calibri"/>
                <a:cs typeface="Calibri"/>
                <a:sym typeface="Calibri"/>
              </a:rPr>
              <a:t>into </a:t>
            </a:r>
            <a:r>
              <a:rPr lang="en-US" sz="3200" dirty="0">
                <a:solidFill>
                  <a:schemeClr val="dk1"/>
                </a:solidFill>
                <a:ea typeface="Calibri"/>
                <a:cs typeface="Calibri"/>
                <a:sym typeface="Calibri"/>
              </a:rPr>
              <a:t>the calcium solution</a:t>
            </a:r>
          </a:p>
        </p:txBody>
      </p:sp>
    </p:spTree>
    <p:extLst>
      <p:ext uri="{BB962C8B-B14F-4D97-AF65-F5344CB8AC3E}">
        <p14:creationId xmlns:p14="http://schemas.microsoft.com/office/powerpoint/2010/main" val="64127096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0"/>
                                        </p:tgtEl>
                                        <p:attrNameLst>
                                          <p:attrName>style.visibility</p:attrName>
                                        </p:attrNameLst>
                                      </p:cBhvr>
                                      <p:to>
                                        <p:strVal val="visible"/>
                                      </p:to>
                                    </p:set>
                                    <p:animEffect transition="in" filter="fade">
                                      <p:cBhvr>
                                        <p:cTn id="7" dur="1"/>
                                        <p:tgtEl>
                                          <p:spTgt spid="3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1"/>
                                        </p:tgtEl>
                                        <p:attrNameLst>
                                          <p:attrName>style.visibility</p:attrName>
                                        </p:attrNameLst>
                                      </p:cBhvr>
                                      <p:to>
                                        <p:strVal val="visible"/>
                                      </p:to>
                                    </p:set>
                                    <p:animEffect transition="in" filter="fade">
                                      <p:cBhvr>
                                        <p:cTn id="17" dur="1"/>
                                        <p:tgtEl>
                                          <p:spTgt spid="36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813" y="313552"/>
            <a:ext cx="8454453" cy="885661"/>
          </a:xfrm>
          <a:prstGeom prst="rect">
            <a:avLst/>
          </a:prstGeom>
          <a:noFill/>
        </p:spPr>
        <p:txBody>
          <a:bodyPr wrap="square" rtlCol="0">
            <a:noAutofit/>
          </a:bodyPr>
          <a:lstStyle/>
          <a:p>
            <a:r>
              <a:rPr lang="en-US" sz="3200" dirty="0" smtClean="0"/>
              <a:t>After making your model cell, watch these videos. </a:t>
            </a:r>
            <a:endParaRPr lang="en-US" sz="3200" dirty="0"/>
          </a:p>
        </p:txBody>
      </p:sp>
      <p:pic>
        <p:nvPicPr>
          <p:cNvPr id="5" name="VID_20170111_114552.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7"/>
          <a:srcRect l="-1169" t="20620" r="1169" b="4930"/>
          <a:stretch/>
        </p:blipFill>
        <p:spPr>
          <a:xfrm>
            <a:off x="389944" y="1008369"/>
            <a:ext cx="3247736" cy="4298552"/>
          </a:xfrm>
          <a:prstGeom prst="rect">
            <a:avLst/>
          </a:prstGeom>
        </p:spPr>
      </p:pic>
      <p:sp>
        <p:nvSpPr>
          <p:cNvPr id="6" name="TextBox 5"/>
          <p:cNvSpPr txBox="1"/>
          <p:nvPr/>
        </p:nvSpPr>
        <p:spPr>
          <a:xfrm>
            <a:off x="4763742" y="4945843"/>
            <a:ext cx="3975524" cy="1569660"/>
          </a:xfrm>
          <a:prstGeom prst="rect">
            <a:avLst/>
          </a:prstGeom>
          <a:noFill/>
        </p:spPr>
        <p:txBody>
          <a:bodyPr wrap="square" rtlCol="0">
            <a:noAutofit/>
          </a:bodyPr>
          <a:lstStyle/>
          <a:p>
            <a:r>
              <a:rPr lang="en-US" sz="3200" dirty="0" smtClean="0">
                <a:sym typeface="Wingdings" panose="05000000000000000000" pitchFamily="2" charset="2"/>
              </a:rPr>
              <a:t> Then d</a:t>
            </a:r>
            <a:r>
              <a:rPr lang="en-US" sz="3200" dirty="0" smtClean="0"/>
              <a:t>escribe </a:t>
            </a:r>
            <a:r>
              <a:rPr lang="en-US" sz="3200" dirty="0"/>
              <a:t>why the juice sphere is a model for an </a:t>
            </a:r>
            <a:r>
              <a:rPr lang="en-US" sz="3200" dirty="0" smtClean="0"/>
              <a:t>algal </a:t>
            </a:r>
            <a:r>
              <a:rPr lang="en-US" sz="3200" dirty="0"/>
              <a:t>cell</a:t>
            </a:r>
          </a:p>
        </p:txBody>
      </p:sp>
      <p:pic>
        <p:nvPicPr>
          <p:cNvPr id="2" name="ucd-1811-algae-juice-sphere2-video">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rotWithShape="1">
          <a:blip r:embed="rId8"/>
          <a:srcRect b="31215"/>
          <a:stretch/>
        </p:blipFill>
        <p:spPr>
          <a:xfrm>
            <a:off x="3984254" y="1008369"/>
            <a:ext cx="2584398" cy="3113926"/>
          </a:xfrm>
          <a:prstGeom prst="rect">
            <a:avLst/>
          </a:prstGeom>
        </p:spPr>
      </p:pic>
    </p:spTree>
    <p:extLst>
      <p:ext uri="{BB962C8B-B14F-4D97-AF65-F5344CB8AC3E}">
        <p14:creationId xmlns:p14="http://schemas.microsoft.com/office/powerpoint/2010/main" val="1682982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mute="1">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video>
              <p:cMediaNode vol="80000">
                <p:cTn id="13" fill="hold" display="0">
                  <p:stCondLst>
                    <p:cond delay="indefinite"/>
                  </p:stCondLst>
                </p:cTn>
                <p:tgtEl>
                  <p:spTgt spid="2"/>
                </p:tgtEl>
              </p:cMediaNode>
            </p:vide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9221</TotalTime>
  <Words>1114</Words>
  <Application>Microsoft Office PowerPoint</Application>
  <PresentationFormat>On-screen Show (4:3)</PresentationFormat>
  <Paragraphs>63</Paragraphs>
  <Slides>9</Slides>
  <Notes>9</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Handwriting - Dakota</vt:lpstr>
      <vt:lpstr>Shadows Into Light Two</vt:lpstr>
      <vt:lpstr>Wingdings</vt:lpstr>
      <vt:lpstr>Office Theme</vt:lpstr>
      <vt:lpstr>Edible Algae Models</vt:lpstr>
      <vt:lpstr>Review: What are the three parts of algae we can make into fuel?</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Algae Models</dc:title>
  <dc:creator>Denise Carlson</dc:creator>
  <cp:lastModifiedBy>Denise Carlson</cp:lastModifiedBy>
  <cp:revision>42</cp:revision>
  <dcterms:created xsi:type="dcterms:W3CDTF">2016-11-29T20:11:41Z</dcterms:created>
  <dcterms:modified xsi:type="dcterms:W3CDTF">2017-05-16T01:25:27Z</dcterms:modified>
</cp:coreProperties>
</file>