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6" r:id="rId2"/>
    <p:sldId id="258" r:id="rId3"/>
    <p:sldId id="257" r:id="rId4"/>
    <p:sldId id="259" r:id="rId5"/>
    <p:sldId id="260" r:id="rId6"/>
    <p:sldId id="297" r:id="rId7"/>
    <p:sldId id="261" r:id="rId8"/>
    <p:sldId id="262" r:id="rId9"/>
    <p:sldId id="263" r:id="rId10"/>
    <p:sldId id="298" r:id="rId11"/>
    <p:sldId id="265" r:id="rId12"/>
    <p:sldId id="264" r:id="rId13"/>
    <p:sldId id="266" r:id="rId14"/>
    <p:sldId id="267" r:id="rId15"/>
    <p:sldId id="299" r:id="rId16"/>
    <p:sldId id="269" r:id="rId17"/>
    <p:sldId id="270" r:id="rId18"/>
    <p:sldId id="300" r:id="rId19"/>
    <p:sldId id="301" r:id="rId20"/>
    <p:sldId id="295" r:id="rId21"/>
    <p:sldId id="303" r:id="rId22"/>
    <p:sldId id="302" r:id="rId23"/>
    <p:sldId id="304" r:id="rId24"/>
    <p:sldId id="290" r:id="rId25"/>
    <p:sldId id="291" r:id="rId26"/>
    <p:sldId id="293" r:id="rId27"/>
    <p:sldId id="292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19" autoAdjust="0"/>
    <p:restoredTop sz="86596" autoAdjust="0"/>
  </p:normalViewPr>
  <p:slideViewPr>
    <p:cSldViewPr>
      <p:cViewPr varScale="1">
        <p:scale>
          <a:sx n="58" d="100"/>
          <a:sy n="58" d="100"/>
        </p:scale>
        <p:origin x="1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EDB5E68-B867-46BD-9C84-BB9CFF4F3674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CAA4B37-9D48-476B-AFF0-4016962CA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80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7C744-C943-4EF4-A8A3-78C1C9ED8BA3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B17AF-CD1A-4376-9732-AF666C1B7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59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LCA Activity Cards,</a:t>
            </a:r>
            <a:r>
              <a:rPr lang="en-US" baseline="0" dirty="0" smtClean="0"/>
              <a:t>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Cupcakes: What’s Their Impact?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activity, TeachEngineering.org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B17AF-CD1A-4376-9732-AF666C1B76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09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B17AF-CD1A-4376-9732-AF666C1B76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27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CBE1-23BB-4F01-BCAD-DF96CDDD3B2A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83FAB-5CCB-4919-A093-5646094D9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9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CBE1-23BB-4F01-BCAD-DF96CDDD3B2A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83FAB-5CCB-4919-A093-5646094D9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64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CBE1-23BB-4F01-BCAD-DF96CDDD3B2A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83FAB-5CCB-4919-A093-5646094D9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58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CBE1-23BB-4F01-BCAD-DF96CDDD3B2A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83FAB-5CCB-4919-A093-5646094D9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8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CBE1-23BB-4F01-BCAD-DF96CDDD3B2A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83FAB-5CCB-4919-A093-5646094D9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CBE1-23BB-4F01-BCAD-DF96CDDD3B2A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83FAB-5CCB-4919-A093-5646094D9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0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CBE1-23BB-4F01-BCAD-DF96CDDD3B2A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83FAB-5CCB-4919-A093-5646094D9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CBE1-23BB-4F01-BCAD-DF96CDDD3B2A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83FAB-5CCB-4919-A093-5646094D9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33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CBE1-23BB-4F01-BCAD-DF96CDDD3B2A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83FAB-5CCB-4919-A093-5646094D9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90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CBE1-23BB-4F01-BCAD-DF96CDDD3B2A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83FAB-5CCB-4919-A093-5646094D9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CBE1-23BB-4F01-BCAD-DF96CDDD3B2A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83FAB-5CCB-4919-A093-5646094D9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7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F3CBE1-23BB-4F01-BCAD-DF96CDDD3B2A}" type="datetimeFigureOut">
              <a:rPr lang="en-US" smtClean="0"/>
              <a:pPr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3783FAB-5CCB-4919-A093-5646094D9B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2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sz="5400" dirty="0"/>
              <a:t>Wet </a:t>
            </a:r>
            <a:r>
              <a:rPr lang="en-US" sz="5400" dirty="0" smtClean="0"/>
              <a:t>ingredients needed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144963"/>
          </a:xfrm>
        </p:spPr>
        <p:txBody>
          <a:bodyPr/>
          <a:lstStyle/>
          <a:p>
            <a:r>
              <a:rPr lang="en-US" dirty="0"/>
              <a:t>2 eggs</a:t>
            </a:r>
          </a:p>
          <a:p>
            <a:r>
              <a:rPr lang="en-US" dirty="0"/>
              <a:t>120 </a:t>
            </a:r>
            <a:r>
              <a:rPr lang="en-US" dirty="0" smtClean="0"/>
              <a:t>ml </a:t>
            </a:r>
            <a:r>
              <a:rPr lang="en-US" dirty="0"/>
              <a:t>milk</a:t>
            </a:r>
          </a:p>
          <a:p>
            <a:r>
              <a:rPr lang="en-US" dirty="0"/>
              <a:t>120 </a:t>
            </a:r>
            <a:r>
              <a:rPr lang="en-US" dirty="0" smtClean="0"/>
              <a:t>ml </a:t>
            </a:r>
            <a:r>
              <a:rPr lang="en-US" dirty="0"/>
              <a:t>butter</a:t>
            </a:r>
          </a:p>
          <a:p>
            <a:r>
              <a:rPr lang="en-US" dirty="0"/>
              <a:t>2.5 </a:t>
            </a:r>
            <a:r>
              <a:rPr lang="en-US" dirty="0" smtClean="0"/>
              <a:t>ml vanilla</a:t>
            </a:r>
            <a:endParaRPr lang="en-US" dirty="0"/>
          </a:p>
        </p:txBody>
      </p:sp>
      <p:sp>
        <p:nvSpPr>
          <p:cNvPr id="5" name="WordArt 64"/>
          <p:cNvSpPr txBox="1">
            <a:spLocks noChangeArrowheads="1" noChangeShapeType="1" noTextEdit="1"/>
          </p:cNvSpPr>
          <p:nvPr/>
        </p:nvSpPr>
        <p:spPr bwMode="auto">
          <a:xfrm rot="20943046">
            <a:off x="5045368" y="5273589"/>
            <a:ext cx="3456701" cy="84520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solidFill>
                  <a:srgbClr val="0070C0"/>
                </a:solidFill>
                <a:latin typeface="Mufferaw"/>
                <a:ea typeface="Batang"/>
              </a:rPr>
              <a:t>recipe card</a:t>
            </a:r>
            <a:endParaRPr lang="en-US" sz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Batang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Set 1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613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Baking materials needed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525963"/>
          </a:xfrm>
        </p:spPr>
        <p:txBody>
          <a:bodyPr/>
          <a:lstStyle/>
          <a:p>
            <a:r>
              <a:rPr lang="en-US" dirty="0"/>
              <a:t>1 metal mixing bowl</a:t>
            </a:r>
          </a:p>
          <a:p>
            <a:r>
              <a:rPr lang="en-US" dirty="0"/>
              <a:t>1 metal cupcake tray</a:t>
            </a:r>
          </a:p>
          <a:p>
            <a:r>
              <a:rPr lang="en-US" dirty="0" smtClean="0"/>
              <a:t>12 </a:t>
            </a:r>
            <a:r>
              <a:rPr lang="en-US" dirty="0"/>
              <a:t>paper </a:t>
            </a:r>
            <a:r>
              <a:rPr lang="en-US" dirty="0" smtClean="0"/>
              <a:t>liners</a:t>
            </a:r>
            <a:endParaRPr lang="en-US" dirty="0"/>
          </a:p>
        </p:txBody>
      </p:sp>
      <p:sp>
        <p:nvSpPr>
          <p:cNvPr id="5" name="WordArt 64"/>
          <p:cNvSpPr txBox="1">
            <a:spLocks noChangeArrowheads="1" noChangeShapeType="1" noTextEdit="1"/>
          </p:cNvSpPr>
          <p:nvPr/>
        </p:nvSpPr>
        <p:spPr bwMode="auto">
          <a:xfrm rot="20943046">
            <a:off x="5045368" y="5273589"/>
            <a:ext cx="3456701" cy="84520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solidFill>
                  <a:srgbClr val="0070C0"/>
                </a:solidFill>
                <a:latin typeface="Mufferaw"/>
                <a:ea typeface="Batang"/>
              </a:rPr>
              <a:t>recipe card</a:t>
            </a:r>
            <a:endParaRPr lang="en-US" sz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Batang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7030A0"/>
                </a:solidFill>
              </a:rPr>
              <a:t>Set 3</a:t>
            </a:r>
            <a:endParaRPr lang="en-US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77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Metal Mixing Bowl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 three-quart </a:t>
            </a:r>
            <a:r>
              <a:rPr lang="en-US" sz="4400" dirty="0"/>
              <a:t>bowl:</a:t>
            </a:r>
          </a:p>
          <a:p>
            <a:pPr lvl="1"/>
            <a:r>
              <a:rPr lang="en-US" sz="4000" dirty="0"/>
              <a:t>Needs 1100 kJ energy to produce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1000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7030A0"/>
                </a:solidFill>
              </a:rPr>
              <a:t>Set 3</a:t>
            </a:r>
            <a:endParaRPr lang="en-US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312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Metal Cupcake Tray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 pan</a:t>
            </a:r>
            <a:r>
              <a:rPr lang="en-US" sz="4400" dirty="0"/>
              <a:t>:</a:t>
            </a:r>
          </a:p>
          <a:p>
            <a:pPr lvl="1"/>
            <a:r>
              <a:rPr lang="en-US" sz="4000" dirty="0"/>
              <a:t>Needs 2600 kJ energy to produce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2200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7030A0"/>
                </a:solidFill>
              </a:rPr>
              <a:t>Set 3</a:t>
            </a:r>
            <a:endParaRPr lang="en-US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925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Paper Cupcake Liners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 cupcake </a:t>
            </a:r>
            <a:r>
              <a:rPr lang="en-US" sz="4400" dirty="0"/>
              <a:t>liner:</a:t>
            </a:r>
          </a:p>
          <a:p>
            <a:pPr lvl="1"/>
            <a:r>
              <a:rPr lang="en-US" sz="4000" dirty="0"/>
              <a:t>Needs 20 kJ energy to produce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1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  <a:p>
            <a:pPr marL="457200" lvl="1" indent="0">
              <a:buNone/>
            </a:pPr>
            <a:endParaRPr lang="en-US" sz="40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7030A0"/>
                </a:solidFill>
              </a:rPr>
              <a:t>Set 3</a:t>
            </a:r>
            <a:endParaRPr lang="en-US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511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Aluminum Foil </a:t>
            </a:r>
            <a:r>
              <a:rPr lang="en-US" dirty="0"/>
              <a:t>Cupcake Liners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 </a:t>
            </a:r>
            <a:r>
              <a:rPr lang="en-US" sz="4400" dirty="0"/>
              <a:t>cupcake liner:</a:t>
            </a:r>
          </a:p>
          <a:p>
            <a:pPr lvl="1"/>
            <a:r>
              <a:rPr lang="en-US" sz="4000" dirty="0"/>
              <a:t>Needs 40 kJ energy to produce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5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7030A0"/>
                </a:solidFill>
              </a:rPr>
              <a:t>Set 3</a:t>
            </a:r>
            <a:endParaRPr lang="en-US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611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Oven Baking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Bake at </a:t>
            </a:r>
            <a:r>
              <a:rPr lang="en-US" dirty="0" smtClean="0"/>
              <a:t>177 °</a:t>
            </a:r>
            <a:r>
              <a:rPr lang="en-US" dirty="0"/>
              <a:t>C for 20 minutes in an electric oven</a:t>
            </a:r>
          </a:p>
        </p:txBody>
      </p:sp>
      <p:sp>
        <p:nvSpPr>
          <p:cNvPr id="5" name="WordArt 64"/>
          <p:cNvSpPr txBox="1">
            <a:spLocks noChangeArrowheads="1" noChangeShapeType="1" noTextEdit="1"/>
          </p:cNvSpPr>
          <p:nvPr/>
        </p:nvSpPr>
        <p:spPr bwMode="auto">
          <a:xfrm rot="20943046">
            <a:off x="5045368" y="5273589"/>
            <a:ext cx="3456701" cy="84520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solidFill>
                  <a:srgbClr val="0070C0"/>
                </a:solidFill>
                <a:latin typeface="Mufferaw"/>
                <a:ea typeface="Batang"/>
              </a:rPr>
              <a:t>recipe card</a:t>
            </a:r>
            <a:endParaRPr lang="en-US" sz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Batang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Set 4</a:t>
            </a:r>
            <a:endParaRPr lang="en-US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645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sz="4800" dirty="0"/>
              <a:t>Energy to Bake Cupcakes </a:t>
            </a:r>
            <a:r>
              <a:rPr lang="en-US" dirty="0" smtClean="0"/>
              <a:t>(</a:t>
            </a:r>
            <a:r>
              <a:rPr lang="en-US" dirty="0"/>
              <a:t>e</a:t>
            </a:r>
            <a:r>
              <a:rPr lang="en-US" dirty="0" smtClean="0"/>
              <a:t>lectricity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Baking at 177 </a:t>
            </a:r>
            <a:r>
              <a:rPr lang="en-US" sz="4400" baseline="30000" dirty="0" err="1" smtClean="0"/>
              <a:t>o</a:t>
            </a:r>
            <a:r>
              <a:rPr lang="en-US" sz="4400" dirty="0" err="1" smtClean="0"/>
              <a:t>C</a:t>
            </a:r>
            <a:r>
              <a:rPr lang="en-US" sz="4400" dirty="0" smtClean="0"/>
              <a:t> </a:t>
            </a:r>
            <a:r>
              <a:rPr lang="en-US" sz="4400" dirty="0"/>
              <a:t>for 60 minutes:</a:t>
            </a:r>
          </a:p>
          <a:p>
            <a:pPr lvl="1"/>
            <a:r>
              <a:rPr lang="en-US" sz="4000" dirty="0"/>
              <a:t>Needs 7200 kJ energy to produce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1080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Set 4</a:t>
            </a:r>
            <a:endParaRPr lang="en-US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399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sz="4800" dirty="0"/>
              <a:t>Energy to Bake Cupcakes </a:t>
            </a:r>
            <a:r>
              <a:rPr lang="en-US" dirty="0" smtClean="0"/>
              <a:t>(gas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Baking </a:t>
            </a:r>
            <a:r>
              <a:rPr lang="en-US" sz="4400" dirty="0"/>
              <a:t>at </a:t>
            </a:r>
            <a:r>
              <a:rPr lang="en-US" sz="4400" dirty="0" smtClean="0"/>
              <a:t>177 </a:t>
            </a:r>
            <a:r>
              <a:rPr lang="en-US" sz="4400" baseline="30000" dirty="0" err="1" smtClean="0"/>
              <a:t>o</a:t>
            </a:r>
            <a:r>
              <a:rPr lang="en-US" sz="4400" dirty="0" err="1" smtClean="0"/>
              <a:t>C</a:t>
            </a:r>
            <a:r>
              <a:rPr lang="en-US" sz="4400" dirty="0" smtClean="0"/>
              <a:t> </a:t>
            </a:r>
            <a:r>
              <a:rPr lang="en-US" sz="4400" dirty="0"/>
              <a:t>for 60 minutes:</a:t>
            </a:r>
          </a:p>
          <a:p>
            <a:pPr lvl="1"/>
            <a:r>
              <a:rPr lang="en-US" sz="4000" dirty="0"/>
              <a:t>Needs 10800 kJ energy to produce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1800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Set 4</a:t>
            </a:r>
            <a:endParaRPr lang="en-US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827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5400" dirty="0"/>
              <a:t>Frosting </a:t>
            </a:r>
            <a:r>
              <a:rPr lang="en-US" sz="5400" dirty="0" smtClean="0"/>
              <a:t>ingredients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800 g sugar</a:t>
            </a:r>
          </a:p>
          <a:p>
            <a:r>
              <a:rPr lang="en-US" dirty="0"/>
              <a:t>5 </a:t>
            </a:r>
            <a:r>
              <a:rPr lang="en-US" dirty="0" smtClean="0"/>
              <a:t>ml </a:t>
            </a:r>
            <a:r>
              <a:rPr lang="en-US" dirty="0"/>
              <a:t>milk</a:t>
            </a:r>
          </a:p>
          <a:p>
            <a:r>
              <a:rPr lang="en-US" dirty="0"/>
              <a:t>240 </a:t>
            </a:r>
            <a:r>
              <a:rPr lang="en-US" dirty="0" smtClean="0"/>
              <a:t>ml </a:t>
            </a:r>
            <a:r>
              <a:rPr lang="en-US" dirty="0"/>
              <a:t>butter</a:t>
            </a:r>
          </a:p>
          <a:p>
            <a:r>
              <a:rPr lang="en-US" dirty="0"/>
              <a:t>5 </a:t>
            </a:r>
            <a:r>
              <a:rPr lang="en-US" dirty="0" smtClean="0"/>
              <a:t>ml </a:t>
            </a:r>
            <a:r>
              <a:rPr lang="en-US" dirty="0"/>
              <a:t>vanilla</a:t>
            </a:r>
          </a:p>
        </p:txBody>
      </p:sp>
      <p:sp>
        <p:nvSpPr>
          <p:cNvPr id="5" name="WordArt 64"/>
          <p:cNvSpPr txBox="1">
            <a:spLocks noChangeArrowheads="1" noChangeShapeType="1" noTextEdit="1"/>
          </p:cNvSpPr>
          <p:nvPr/>
        </p:nvSpPr>
        <p:spPr bwMode="auto">
          <a:xfrm rot="20943046">
            <a:off x="5045368" y="5273589"/>
            <a:ext cx="3456701" cy="84520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solidFill>
                  <a:srgbClr val="0070C0"/>
                </a:solidFill>
                <a:latin typeface="Mufferaw"/>
                <a:ea typeface="Batang"/>
              </a:rPr>
              <a:t>recipe card</a:t>
            </a:r>
            <a:endParaRPr lang="en-US" sz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Batang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Set 5</a:t>
            </a:r>
            <a:endParaRPr lang="en-US" sz="4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603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Sugar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10 g of sugar:</a:t>
            </a:r>
            <a:endParaRPr lang="en-US" sz="4400" dirty="0"/>
          </a:p>
          <a:p>
            <a:pPr lvl="1"/>
            <a:r>
              <a:rPr lang="en-US" sz="4000" dirty="0"/>
              <a:t>Needs 100 kJ energy to produce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9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Set 5</a:t>
            </a:r>
            <a:endParaRPr lang="en-US" sz="4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2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Eggs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 egg</a:t>
            </a:r>
            <a:r>
              <a:rPr lang="en-US" sz="4400" dirty="0"/>
              <a:t>:</a:t>
            </a:r>
          </a:p>
          <a:p>
            <a:pPr lvl="1"/>
            <a:r>
              <a:rPr lang="en-US" sz="4000" dirty="0" smtClean="0"/>
              <a:t>Needs </a:t>
            </a:r>
            <a:r>
              <a:rPr lang="en-US" sz="4000" dirty="0"/>
              <a:t>2000 kJ energy to </a:t>
            </a:r>
            <a:r>
              <a:rPr lang="en-US" sz="4000" dirty="0" smtClean="0"/>
              <a:t>produce</a:t>
            </a:r>
            <a:endParaRPr lang="en-US" sz="4000" dirty="0"/>
          </a:p>
          <a:p>
            <a:pPr lvl="1"/>
            <a:r>
              <a:rPr lang="en-US" sz="4000" dirty="0"/>
              <a:t>Emits 300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Set 1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3794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Milk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10 ml of milk:</a:t>
            </a:r>
            <a:endParaRPr lang="en-US" sz="4400" dirty="0"/>
          </a:p>
          <a:p>
            <a:pPr lvl="1"/>
            <a:r>
              <a:rPr lang="en-US" sz="4000" dirty="0"/>
              <a:t>Needs 50 kJ energy to produce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12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Set 5</a:t>
            </a:r>
            <a:endParaRPr lang="en-US" sz="4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527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Butter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10 ml of butter:</a:t>
            </a:r>
            <a:endParaRPr lang="en-US" sz="4400" dirty="0"/>
          </a:p>
          <a:p>
            <a:pPr lvl="1"/>
            <a:r>
              <a:rPr lang="en-US" sz="4000" dirty="0"/>
              <a:t>Needs 330 kJ energy to produce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40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Set 5</a:t>
            </a:r>
            <a:endParaRPr lang="en-US" sz="4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289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Vanilla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 ml of vanilla:</a:t>
            </a:r>
            <a:endParaRPr lang="en-US" sz="4400" dirty="0"/>
          </a:p>
          <a:p>
            <a:pPr lvl="1"/>
            <a:r>
              <a:rPr lang="en-US" sz="4000" dirty="0"/>
              <a:t>Needs 4 kJ energy to produce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4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chemeClr val="bg2">
                    <a:lumMod val="50000"/>
                  </a:schemeClr>
                </a:solidFill>
              </a:rPr>
              <a:t>Set 5</a:t>
            </a:r>
            <a:endParaRPr lang="en-US" sz="4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4067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Disposal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048000"/>
          </a:xfrm>
        </p:spPr>
        <p:txBody>
          <a:bodyPr/>
          <a:lstStyle/>
          <a:p>
            <a:r>
              <a:rPr lang="en-US" sz="3400" dirty="0"/>
              <a:t>Throw away cupcake liner in landfill</a:t>
            </a:r>
          </a:p>
          <a:p>
            <a:pPr marL="0" indent="0" algn="ctr">
              <a:buNone/>
            </a:pPr>
            <a:r>
              <a:rPr lang="en-US" dirty="0" smtClean="0"/>
              <a:t>OR</a:t>
            </a:r>
            <a:endParaRPr lang="en-US" dirty="0"/>
          </a:p>
          <a:p>
            <a:r>
              <a:rPr lang="en-US" sz="3400" dirty="0" smtClean="0"/>
              <a:t>Compost </a:t>
            </a:r>
            <a:r>
              <a:rPr lang="en-US" sz="3400" dirty="0"/>
              <a:t>cupcake liner</a:t>
            </a:r>
          </a:p>
        </p:txBody>
      </p:sp>
      <p:sp>
        <p:nvSpPr>
          <p:cNvPr id="5" name="WordArt 64"/>
          <p:cNvSpPr txBox="1">
            <a:spLocks noChangeArrowheads="1" noChangeShapeType="1" noTextEdit="1"/>
          </p:cNvSpPr>
          <p:nvPr/>
        </p:nvSpPr>
        <p:spPr bwMode="auto">
          <a:xfrm rot="20943046">
            <a:off x="5045368" y="5349789"/>
            <a:ext cx="3456701" cy="84520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solidFill>
                  <a:srgbClr val="0070C0"/>
                </a:solidFill>
                <a:latin typeface="Mufferaw"/>
                <a:ea typeface="Batang"/>
              </a:rPr>
              <a:t>recipe card</a:t>
            </a:r>
            <a:endParaRPr lang="en-US" sz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Batang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FFC000"/>
                </a:solidFill>
              </a:rPr>
              <a:t>Set 6</a:t>
            </a:r>
            <a:endParaRPr lang="en-US" sz="4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937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dirty="0"/>
              <a:t>Landfill Paper Cupcake Liners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1 cupcake </a:t>
            </a:r>
            <a:r>
              <a:rPr lang="en-US" sz="4400" dirty="0"/>
              <a:t>liner:</a:t>
            </a:r>
            <a:endParaRPr lang="en-US" sz="4000" dirty="0"/>
          </a:p>
          <a:p>
            <a:pPr lvl="1"/>
            <a:r>
              <a:rPr lang="en-US" sz="4000" dirty="0"/>
              <a:t>Needs 50 kJ energy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1.5 g CO</a:t>
            </a:r>
            <a:r>
              <a:rPr lang="en-US" sz="4000" baseline="-25000" dirty="0"/>
              <a:t>2e</a:t>
            </a:r>
          </a:p>
          <a:p>
            <a:pPr marL="457200" lvl="1" indent="0">
              <a:buNone/>
            </a:pPr>
            <a:endParaRPr lang="en-US" sz="40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FFC000"/>
                </a:solidFill>
              </a:rPr>
              <a:t>Set 6</a:t>
            </a:r>
            <a:endParaRPr lang="en-US" sz="4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1463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dirty="0"/>
              <a:t>Compost Paper Cupcake Liners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1 cupcake </a:t>
            </a:r>
            <a:r>
              <a:rPr lang="en-US" sz="4400" dirty="0"/>
              <a:t>liner:</a:t>
            </a:r>
            <a:endParaRPr lang="en-US" sz="4000" dirty="0"/>
          </a:p>
          <a:p>
            <a:pPr lvl="1"/>
            <a:r>
              <a:rPr lang="en-US" sz="4000" dirty="0"/>
              <a:t>Needs 50 kJ energy</a:t>
            </a:r>
          </a:p>
          <a:p>
            <a:pPr lvl="1"/>
            <a:r>
              <a:rPr lang="en-US" sz="4000" dirty="0" smtClean="0"/>
              <a:t>Subtracts </a:t>
            </a:r>
            <a:r>
              <a:rPr lang="en-US" sz="4000" dirty="0"/>
              <a:t>4.0 g CO</a:t>
            </a:r>
            <a:r>
              <a:rPr lang="en-US" sz="4000" baseline="-25000" dirty="0"/>
              <a:t>2e</a:t>
            </a:r>
          </a:p>
          <a:p>
            <a:pPr marL="457200" lvl="1" indent="0">
              <a:buNone/>
            </a:pPr>
            <a:endParaRPr lang="en-US" sz="40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FFC000"/>
                </a:solidFill>
              </a:rPr>
              <a:t>Set 6</a:t>
            </a:r>
            <a:endParaRPr lang="en-US" sz="4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6453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Landfill Aluminum Cupcake Liners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1 cupcake </a:t>
            </a:r>
            <a:r>
              <a:rPr lang="en-US" sz="4400" dirty="0"/>
              <a:t>liner:</a:t>
            </a:r>
            <a:endParaRPr lang="en-US" sz="4000" dirty="0"/>
          </a:p>
          <a:p>
            <a:pPr lvl="1"/>
            <a:r>
              <a:rPr lang="en-US" sz="4000" dirty="0"/>
              <a:t>Needs 50 kJ energy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1.0 g CO</a:t>
            </a:r>
            <a:r>
              <a:rPr lang="en-US" sz="4000" baseline="-25000" dirty="0"/>
              <a:t>2e</a:t>
            </a:r>
          </a:p>
          <a:p>
            <a:pPr marL="457200" lvl="1" indent="0">
              <a:buNone/>
            </a:pPr>
            <a:endParaRPr lang="en-US" sz="40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FFC000"/>
                </a:solidFill>
              </a:rPr>
              <a:t>Set 6</a:t>
            </a:r>
            <a:endParaRPr lang="en-US" sz="4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4815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Recycle Aluminum Cupcake Liners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1 cupcake </a:t>
            </a:r>
            <a:r>
              <a:rPr lang="en-US" sz="4400" dirty="0"/>
              <a:t>liner:</a:t>
            </a:r>
            <a:endParaRPr lang="en-US" sz="4000" dirty="0"/>
          </a:p>
          <a:p>
            <a:pPr lvl="1"/>
            <a:r>
              <a:rPr lang="en-US" sz="4000" dirty="0"/>
              <a:t>Needs 60 kJ energy</a:t>
            </a:r>
          </a:p>
          <a:p>
            <a:pPr lvl="1"/>
            <a:r>
              <a:rPr lang="en-US" sz="4000" dirty="0" smtClean="0"/>
              <a:t>Subtracts </a:t>
            </a:r>
            <a:r>
              <a:rPr lang="en-US" sz="4000" dirty="0"/>
              <a:t>3.0 g CO</a:t>
            </a:r>
            <a:r>
              <a:rPr lang="en-US" sz="4000" baseline="-25000" dirty="0"/>
              <a:t>2e</a:t>
            </a:r>
          </a:p>
          <a:p>
            <a:pPr marL="457200" lvl="1" indent="0">
              <a:buNone/>
            </a:pPr>
            <a:endParaRPr lang="en-US" sz="40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FFC000"/>
                </a:solidFill>
              </a:rPr>
              <a:t>Set 6</a:t>
            </a:r>
            <a:endParaRPr lang="en-US" sz="4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100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Milk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10 ml milk:</a:t>
            </a:r>
            <a:endParaRPr lang="en-US" sz="4400" dirty="0"/>
          </a:p>
          <a:p>
            <a:pPr lvl="1"/>
            <a:r>
              <a:rPr lang="en-US" sz="4000" dirty="0" smtClean="0"/>
              <a:t>Needs </a:t>
            </a:r>
            <a:r>
              <a:rPr lang="en-US" sz="4000" dirty="0"/>
              <a:t>50 kJ energy to produce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12 g CO</a:t>
            </a:r>
            <a:r>
              <a:rPr lang="en-US" sz="4000" baseline="-25000" dirty="0"/>
              <a:t>2e</a:t>
            </a:r>
            <a:r>
              <a:rPr lang="en-US" sz="4000" dirty="0"/>
              <a:t> </a:t>
            </a:r>
            <a:r>
              <a:rPr lang="en-US" sz="4000" dirty="0" smtClean="0"/>
              <a:t>to produce</a:t>
            </a:r>
            <a:endParaRPr lang="en-US" sz="40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Set 1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1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Butter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10 ml butter:</a:t>
            </a:r>
            <a:endParaRPr lang="en-US" sz="4400" dirty="0"/>
          </a:p>
          <a:p>
            <a:pPr lvl="1"/>
            <a:r>
              <a:rPr lang="en-US" sz="4000" dirty="0"/>
              <a:t>Needs 330 kJ energy to </a:t>
            </a:r>
            <a:r>
              <a:rPr lang="en-US" sz="4000" dirty="0" smtClean="0"/>
              <a:t>produce</a:t>
            </a:r>
            <a:endParaRPr lang="en-US" sz="4000" dirty="0"/>
          </a:p>
          <a:p>
            <a:pPr lvl="1"/>
            <a:r>
              <a:rPr lang="en-US" sz="4000" dirty="0"/>
              <a:t>Emits 40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Set 1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770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Vanilla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 ml vanilla:</a:t>
            </a:r>
            <a:endParaRPr lang="en-US" sz="4400" dirty="0"/>
          </a:p>
          <a:p>
            <a:pPr lvl="1"/>
            <a:r>
              <a:rPr lang="en-US" sz="4000" dirty="0"/>
              <a:t>Needs 4 kJ energy to </a:t>
            </a:r>
            <a:r>
              <a:rPr lang="en-US" sz="4000" dirty="0" smtClean="0"/>
              <a:t>produce</a:t>
            </a:r>
            <a:endParaRPr lang="en-US" sz="4000" dirty="0"/>
          </a:p>
          <a:p>
            <a:pPr lvl="1"/>
            <a:r>
              <a:rPr lang="en-US" sz="4000" dirty="0"/>
              <a:t>Emits 4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0070C0"/>
                </a:solidFill>
              </a:rPr>
              <a:t>Set 1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167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Dry </a:t>
            </a:r>
            <a:r>
              <a:rPr lang="en-US" sz="5400" dirty="0" smtClean="0"/>
              <a:t>ingredients needed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/>
          <a:p>
            <a:r>
              <a:rPr lang="en-US" dirty="0"/>
              <a:t>210 g flour</a:t>
            </a:r>
          </a:p>
          <a:p>
            <a:r>
              <a:rPr lang="en-US" dirty="0"/>
              <a:t>230 g sugar</a:t>
            </a:r>
          </a:p>
          <a:p>
            <a:r>
              <a:rPr lang="en-US" dirty="0"/>
              <a:t>6 g baking powder</a:t>
            </a:r>
          </a:p>
        </p:txBody>
      </p:sp>
      <p:sp>
        <p:nvSpPr>
          <p:cNvPr id="5" name="WordArt 64"/>
          <p:cNvSpPr txBox="1">
            <a:spLocks noChangeArrowheads="1" noChangeShapeType="1" noTextEdit="1"/>
          </p:cNvSpPr>
          <p:nvPr/>
        </p:nvSpPr>
        <p:spPr bwMode="auto">
          <a:xfrm rot="20943046">
            <a:off x="5045368" y="5235006"/>
            <a:ext cx="3456701" cy="84520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solidFill>
                  <a:srgbClr val="0070C0"/>
                </a:solidFill>
                <a:latin typeface="Mufferaw"/>
                <a:ea typeface="Batang"/>
              </a:rPr>
              <a:t>recipe card</a:t>
            </a:r>
            <a:endParaRPr lang="en-US" sz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Batang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00B050"/>
                </a:solidFill>
              </a:rPr>
              <a:t>Set 2</a:t>
            </a:r>
            <a:endParaRPr lang="en-US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739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Flour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10 g flour:</a:t>
            </a:r>
            <a:endParaRPr lang="en-US" sz="4400" dirty="0"/>
          </a:p>
          <a:p>
            <a:pPr lvl="1"/>
            <a:r>
              <a:rPr lang="en-US" sz="4000" dirty="0"/>
              <a:t>Needs 11 kJ energy to produce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11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00B050"/>
                </a:solidFill>
              </a:rPr>
              <a:t>Set 2</a:t>
            </a:r>
            <a:endParaRPr lang="en-US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793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Sugar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10 g sugar:</a:t>
            </a:r>
            <a:endParaRPr lang="en-US" sz="4400" dirty="0"/>
          </a:p>
          <a:p>
            <a:pPr lvl="1"/>
            <a:r>
              <a:rPr lang="en-US" sz="4000" dirty="0"/>
              <a:t>Needs 100 kJ energy to produce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9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00B050"/>
                </a:solidFill>
              </a:rPr>
              <a:t>Set 2</a:t>
            </a:r>
            <a:endParaRPr lang="en-US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238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Baking Powder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 g baking powder:</a:t>
            </a:r>
            <a:endParaRPr lang="en-US" sz="4400" dirty="0"/>
          </a:p>
          <a:p>
            <a:pPr lvl="1"/>
            <a:r>
              <a:rPr lang="en-US" sz="4000" dirty="0"/>
              <a:t>Needs 7.5 kJ energy to produce</a:t>
            </a:r>
          </a:p>
          <a:p>
            <a:pPr lvl="1"/>
            <a:r>
              <a:rPr lang="en-US" sz="4000" dirty="0" smtClean="0"/>
              <a:t>Emits </a:t>
            </a:r>
            <a:r>
              <a:rPr lang="en-US" sz="4000" dirty="0"/>
              <a:t>0.75 g CO</a:t>
            </a:r>
            <a:r>
              <a:rPr lang="en-US" sz="4000" baseline="-25000" dirty="0"/>
              <a:t>2e</a:t>
            </a:r>
            <a:r>
              <a:rPr lang="en-US" sz="4000" dirty="0"/>
              <a:t> to produce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705600" y="5885388"/>
            <a:ext cx="1853513" cy="724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4400" dirty="0" smtClean="0">
                <a:solidFill>
                  <a:srgbClr val="00B050"/>
                </a:solidFill>
              </a:rPr>
              <a:t>Set 2</a:t>
            </a:r>
            <a:endParaRPr lang="en-US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246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548</Words>
  <Application>Microsoft Office PowerPoint</Application>
  <PresentationFormat>On-screen Show (4:3)</PresentationFormat>
  <Paragraphs>144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Batang</vt:lpstr>
      <vt:lpstr>Calibri</vt:lpstr>
      <vt:lpstr>Mufferaw</vt:lpstr>
      <vt:lpstr>Times New Roman</vt:lpstr>
      <vt:lpstr>Office Theme</vt:lpstr>
      <vt:lpstr>Wet ingredients needed</vt:lpstr>
      <vt:lpstr>Eggs</vt:lpstr>
      <vt:lpstr>Milk</vt:lpstr>
      <vt:lpstr>Butter</vt:lpstr>
      <vt:lpstr>Vanilla</vt:lpstr>
      <vt:lpstr>Dry ingredients needed</vt:lpstr>
      <vt:lpstr>Flour</vt:lpstr>
      <vt:lpstr>Sugar</vt:lpstr>
      <vt:lpstr>Baking Powder</vt:lpstr>
      <vt:lpstr>Baking materials needed</vt:lpstr>
      <vt:lpstr>Metal Mixing Bowl</vt:lpstr>
      <vt:lpstr>Metal Cupcake Tray</vt:lpstr>
      <vt:lpstr>Paper Cupcake Liners</vt:lpstr>
      <vt:lpstr>Aluminum Foil Cupcake Liners</vt:lpstr>
      <vt:lpstr>Oven Baking</vt:lpstr>
      <vt:lpstr>Energy to Bake Cupcakes (electricity)</vt:lpstr>
      <vt:lpstr>Energy to Bake Cupcakes (gas)</vt:lpstr>
      <vt:lpstr>Frosting ingredients</vt:lpstr>
      <vt:lpstr>Sugar</vt:lpstr>
      <vt:lpstr>Milk</vt:lpstr>
      <vt:lpstr>Butter</vt:lpstr>
      <vt:lpstr>Vanilla</vt:lpstr>
      <vt:lpstr>Disposal</vt:lpstr>
      <vt:lpstr>Landfill Paper Cupcake Liners</vt:lpstr>
      <vt:lpstr>Compost Paper Cupcake Liners</vt:lpstr>
      <vt:lpstr>Landfill Aluminum Cupcake Liners</vt:lpstr>
      <vt:lpstr>Recycle Aluminum Cupcake Liners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 ingredients needed</dc:title>
  <dc:creator>Denise Carlson</dc:creator>
  <cp:lastModifiedBy>Denise Carlson</cp:lastModifiedBy>
  <cp:revision>34</cp:revision>
  <cp:lastPrinted>2016-05-06T21:22:45Z</cp:lastPrinted>
  <dcterms:created xsi:type="dcterms:W3CDTF">2015-05-22T08:37:22Z</dcterms:created>
  <dcterms:modified xsi:type="dcterms:W3CDTF">2017-05-25T19:31:31Z</dcterms:modified>
</cp:coreProperties>
</file>