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8" r:id="rId3"/>
    <p:sldId id="259" r:id="rId4"/>
    <p:sldId id="260" r:id="rId5"/>
    <p:sldId id="261" r:id="rId6"/>
    <p:sldId id="262" r:id="rId7"/>
    <p:sldId id="263" r:id="rId8"/>
    <p:sldId id="264" r:id="rId9"/>
  </p:sldIdLst>
  <p:sldSz cx="9144000" cy="5143500" type="screen16x9"/>
  <p:notesSz cx="6858000" cy="9144000"/>
  <p:embeddedFontLst>
    <p:embeddedFont>
      <p:font typeface="Open Sans" panose="020B060603050402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CC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26"/>
    <p:restoredTop sz="94674"/>
  </p:normalViewPr>
  <p:slideViewPr>
    <p:cSldViewPr snapToGrid="0">
      <p:cViewPr>
        <p:scale>
          <a:sx n="98" d="100"/>
          <a:sy n="98" d="100"/>
        </p:scale>
        <p:origin x="608" y="70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46375" y="0"/>
            <a:ext cx="9190377" cy="5438551"/>
          </a:xfrm>
          <a:prstGeom prst="rect">
            <a:avLst/>
          </a:prstGeom>
          <a:noFill/>
          <a:ln>
            <a:noFill/>
          </a:ln>
        </p:spPr>
      </p:pic>
      <p:pic>
        <p:nvPicPr>
          <p:cNvPr id="55" name="Google Shape;55;p13"/>
          <p:cNvPicPr preferRelativeResize="0"/>
          <p:nvPr/>
        </p:nvPicPr>
        <p:blipFill>
          <a:blip r:embed="rId4">
            <a:alphaModFix/>
          </a:blip>
          <a:stretch>
            <a:fillRect/>
          </a:stretch>
        </p:blipFill>
        <p:spPr>
          <a:xfrm>
            <a:off x="747449" y="1078785"/>
            <a:ext cx="7649102" cy="1174650"/>
          </a:xfrm>
          <a:prstGeom prst="rect">
            <a:avLst/>
          </a:prstGeom>
          <a:noFill/>
          <a:ln>
            <a:noFill/>
          </a:ln>
        </p:spPr>
      </p:pic>
      <p:pic>
        <p:nvPicPr>
          <p:cNvPr id="56" name="Google Shape;56;p13"/>
          <p:cNvPicPr preferRelativeResize="0"/>
          <p:nvPr/>
        </p:nvPicPr>
        <p:blipFill>
          <a:blip r:embed="rId5">
            <a:alphaModFix/>
          </a:blip>
          <a:stretch>
            <a:fillRect/>
          </a:stretch>
        </p:blipFill>
        <p:spPr>
          <a:xfrm>
            <a:off x="160536" y="4663675"/>
            <a:ext cx="8822928" cy="402275"/>
          </a:xfrm>
          <a:prstGeom prst="rect">
            <a:avLst/>
          </a:prstGeom>
          <a:noFill/>
          <a:ln>
            <a:noFill/>
          </a:ln>
        </p:spPr>
      </p:pic>
      <p:pic>
        <p:nvPicPr>
          <p:cNvPr id="57" name="Google Shape;57;p13"/>
          <p:cNvPicPr preferRelativeResize="0"/>
          <p:nvPr/>
        </p:nvPicPr>
        <p:blipFill>
          <a:blip r:embed="rId6">
            <a:alphaModFix/>
          </a:blip>
          <a:stretch>
            <a:fillRect/>
          </a:stretch>
        </p:blipFill>
        <p:spPr>
          <a:xfrm>
            <a:off x="484463" y="2670200"/>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dirty="0">
                <a:solidFill>
                  <a:srgbClr val="FFFFFF"/>
                </a:solidFill>
                <a:latin typeface="Open Sans"/>
                <a:ea typeface="Open Sans"/>
                <a:cs typeface="Open Sans"/>
                <a:sym typeface="Open Sans"/>
              </a:rPr>
              <a:t>Moon Crater Quizzes</a:t>
            </a:r>
            <a:endParaRPr sz="1600" b="1" dirty="0">
              <a:solidFill>
                <a:srgbClr val="FFFFFF"/>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A1C1449-6D88-C64B-B4BA-FA5153CE1352}"/>
              </a:ext>
            </a:extLst>
          </p:cNvPr>
          <p:cNvGrpSpPr/>
          <p:nvPr/>
        </p:nvGrpSpPr>
        <p:grpSpPr>
          <a:xfrm>
            <a:off x="-140616" y="4052144"/>
            <a:ext cx="9456065" cy="1091355"/>
            <a:chOff x="0" y="3099129"/>
            <a:chExt cx="3515861" cy="3758871"/>
          </a:xfrm>
          <a:blipFill>
            <a:blip r:embed="rId2"/>
            <a:tile tx="0" ty="0" sx="100000" sy="100000" flip="none" algn="tl"/>
          </a:blipFill>
        </p:grpSpPr>
        <p:sp>
          <p:nvSpPr>
            <p:cNvPr id="8" name="Rectangle 7">
              <a:extLst>
                <a:ext uri="{FF2B5EF4-FFF2-40B4-BE49-F238E27FC236}">
                  <a16:creationId xmlns:a16="http://schemas.microsoft.com/office/drawing/2014/main" id="{CFA8C2A4-2F08-9544-B6E2-F1F7803C8E1F}"/>
                </a:ext>
              </a:extLst>
            </p:cNvPr>
            <p:cNvSpPr/>
            <p:nvPr/>
          </p:nvSpPr>
          <p:spPr>
            <a:xfrm>
              <a:off x="0" y="3099129"/>
              <a:ext cx="3515861" cy="3758871"/>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solidFill>
                  <a:schemeClr val="bg1">
                    <a:lumMod val="50000"/>
                  </a:schemeClr>
                </a:solidFill>
              </a:endParaRPr>
            </a:p>
          </p:txBody>
        </p:sp>
        <p:sp>
          <p:nvSpPr>
            <p:cNvPr id="9" name="TextBox 8">
              <a:extLst>
                <a:ext uri="{FF2B5EF4-FFF2-40B4-BE49-F238E27FC236}">
                  <a16:creationId xmlns:a16="http://schemas.microsoft.com/office/drawing/2014/main" id="{573C533D-5EA9-D644-8438-B7ACFDEF71BB}"/>
                </a:ext>
              </a:extLst>
            </p:cNvPr>
            <p:cNvSpPr txBox="1"/>
            <p:nvPr/>
          </p:nvSpPr>
          <p:spPr>
            <a:xfrm>
              <a:off x="1177842" y="3800149"/>
              <a:ext cx="1148713" cy="1272062"/>
            </a:xfrm>
            <a:prstGeom prst="rect">
              <a:avLst/>
            </a:prstGeom>
            <a:grpFill/>
            <a:ln>
              <a:noFill/>
            </a:ln>
          </p:spPr>
          <p:txBody>
            <a:bodyPr wrap="square" rtlCol="0">
              <a:spAutoFit/>
            </a:bodyPr>
            <a:lstStyle/>
            <a:p>
              <a:pPr algn="ctr"/>
              <a:r>
                <a:rPr lang="en-US" sz="1800" b="1" i="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moon surface</a:t>
              </a:r>
            </a:p>
          </p:txBody>
        </p:sp>
      </p:grpSp>
      <p:sp>
        <p:nvSpPr>
          <p:cNvPr id="2" name="Title 1">
            <a:extLst>
              <a:ext uri="{FF2B5EF4-FFF2-40B4-BE49-F238E27FC236}">
                <a16:creationId xmlns:a16="http://schemas.microsoft.com/office/drawing/2014/main" id="{910A3A08-E895-AB48-9B97-E57C4DFF3F95}"/>
              </a:ext>
            </a:extLst>
          </p:cNvPr>
          <p:cNvSpPr>
            <a:spLocks noGrp="1"/>
          </p:cNvSpPr>
          <p:nvPr>
            <p:ph type="title"/>
          </p:nvPr>
        </p:nvSpPr>
        <p:spPr/>
        <p:txBody>
          <a:bodyPr/>
          <a:lstStyle/>
          <a:p>
            <a:r>
              <a:rPr lang="en" b="1" dirty="0">
                <a:solidFill>
                  <a:srgbClr val="6091BA"/>
                </a:solidFill>
                <a:latin typeface="Open Sans"/>
                <a:ea typeface="Open Sans"/>
                <a:cs typeface="Open Sans"/>
                <a:sym typeface="Open Sans"/>
              </a:rPr>
              <a:t>1. Which system has more energy? Explain.</a:t>
            </a:r>
            <a:endParaRPr lang="en-US" dirty="0"/>
          </a:p>
        </p:txBody>
      </p:sp>
      <p:sp>
        <p:nvSpPr>
          <p:cNvPr id="10" name="TextBox 9">
            <a:extLst>
              <a:ext uri="{FF2B5EF4-FFF2-40B4-BE49-F238E27FC236}">
                <a16:creationId xmlns:a16="http://schemas.microsoft.com/office/drawing/2014/main" id="{5EE72F26-5E21-8940-96E3-FFF2D4759416}"/>
              </a:ext>
            </a:extLst>
          </p:cNvPr>
          <p:cNvSpPr txBox="1"/>
          <p:nvPr/>
        </p:nvSpPr>
        <p:spPr>
          <a:xfrm>
            <a:off x="721257" y="1535415"/>
            <a:ext cx="1918620" cy="923330"/>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1</a:t>
            </a:r>
          </a:p>
          <a:p>
            <a:r>
              <a:rPr lang="en-US" sz="1800" b="1" dirty="0">
                <a:latin typeface="Open Sans" panose="020B0606030504020204" pitchFamily="34" charset="0"/>
                <a:ea typeface="Open Sans" panose="020B0606030504020204" pitchFamily="34" charset="0"/>
                <a:cs typeface="Open Sans" panose="020B0606030504020204" pitchFamily="34" charset="0"/>
              </a:rPr>
              <a:t>1.5 </a:t>
            </a:r>
            <a:r>
              <a:rPr lang="en-US" sz="1800" b="1" dirty="0" err="1">
                <a:latin typeface="Open Sans" panose="020B0606030504020204" pitchFamily="34" charset="0"/>
                <a:ea typeface="Open Sans" panose="020B0606030504020204" pitchFamily="34" charset="0"/>
                <a:cs typeface="Open Sans" panose="020B0606030504020204" pitchFamily="34" charset="0"/>
              </a:rPr>
              <a:t>tonnes</a:t>
            </a:r>
            <a:endParaRPr lang="en-US" sz="1800" b="1" dirty="0">
              <a:latin typeface="Open Sans" panose="020B0606030504020204" pitchFamily="34" charset="0"/>
              <a:ea typeface="Open Sans" panose="020B0606030504020204" pitchFamily="34" charset="0"/>
              <a:cs typeface="Open Sans" panose="020B0606030504020204" pitchFamily="34" charset="0"/>
            </a:endParaRPr>
          </a:p>
          <a:p>
            <a:r>
              <a:rPr lang="en-US" sz="1800" b="1" dirty="0">
                <a:latin typeface="Open Sans" panose="020B0606030504020204" pitchFamily="34" charset="0"/>
                <a:ea typeface="Open Sans" panose="020B0606030504020204" pitchFamily="34" charset="0"/>
                <a:cs typeface="Open Sans" panose="020B0606030504020204" pitchFamily="34" charset="0"/>
              </a:rPr>
              <a:t>V=100 km/s</a:t>
            </a:r>
          </a:p>
        </p:txBody>
      </p:sp>
      <p:sp>
        <p:nvSpPr>
          <p:cNvPr id="11" name="TextBox 10">
            <a:extLst>
              <a:ext uri="{FF2B5EF4-FFF2-40B4-BE49-F238E27FC236}">
                <a16:creationId xmlns:a16="http://schemas.microsoft.com/office/drawing/2014/main" id="{786AF4BC-D491-BC40-81EF-2413B527696F}"/>
              </a:ext>
            </a:extLst>
          </p:cNvPr>
          <p:cNvSpPr txBox="1"/>
          <p:nvPr/>
        </p:nvSpPr>
        <p:spPr>
          <a:xfrm>
            <a:off x="6652713" y="1525693"/>
            <a:ext cx="1918620" cy="923330"/>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2</a:t>
            </a:r>
          </a:p>
          <a:p>
            <a:r>
              <a:rPr lang="en-US" sz="1800" b="1" dirty="0">
                <a:latin typeface="Open Sans" panose="020B0606030504020204" pitchFamily="34" charset="0"/>
                <a:ea typeface="Open Sans" panose="020B0606030504020204" pitchFamily="34" charset="0"/>
                <a:cs typeface="Open Sans" panose="020B0606030504020204" pitchFamily="34" charset="0"/>
              </a:rPr>
              <a:t>1 </a:t>
            </a:r>
            <a:r>
              <a:rPr lang="en-US" sz="1800" b="1" dirty="0" err="1">
                <a:latin typeface="Open Sans" panose="020B0606030504020204" pitchFamily="34" charset="0"/>
                <a:ea typeface="Open Sans" panose="020B0606030504020204" pitchFamily="34" charset="0"/>
                <a:cs typeface="Open Sans" panose="020B0606030504020204" pitchFamily="34" charset="0"/>
              </a:rPr>
              <a:t>tonne</a:t>
            </a:r>
            <a:endParaRPr lang="en-US" sz="1800" b="1" dirty="0">
              <a:latin typeface="Open Sans" panose="020B0606030504020204" pitchFamily="34" charset="0"/>
              <a:ea typeface="Open Sans" panose="020B0606030504020204" pitchFamily="34" charset="0"/>
              <a:cs typeface="Open Sans" panose="020B0606030504020204" pitchFamily="34" charset="0"/>
            </a:endParaRPr>
          </a:p>
          <a:p>
            <a:r>
              <a:rPr lang="en-US" sz="1800" b="1" dirty="0">
                <a:latin typeface="Open Sans" panose="020B0606030504020204" pitchFamily="34" charset="0"/>
                <a:ea typeface="Open Sans" panose="020B0606030504020204" pitchFamily="34" charset="0"/>
                <a:cs typeface="Open Sans" panose="020B0606030504020204" pitchFamily="34" charset="0"/>
              </a:rPr>
              <a:t>V=100 km/s</a:t>
            </a:r>
          </a:p>
        </p:txBody>
      </p:sp>
      <p:sp>
        <p:nvSpPr>
          <p:cNvPr id="12" name="Oval 11">
            <a:extLst>
              <a:ext uri="{FF2B5EF4-FFF2-40B4-BE49-F238E27FC236}">
                <a16:creationId xmlns:a16="http://schemas.microsoft.com/office/drawing/2014/main" id="{CF471768-D331-D54C-A2CB-F176E9C12F52}"/>
              </a:ext>
            </a:extLst>
          </p:cNvPr>
          <p:cNvSpPr/>
          <p:nvPr/>
        </p:nvSpPr>
        <p:spPr>
          <a:xfrm>
            <a:off x="2535914" y="1450403"/>
            <a:ext cx="1077805" cy="1077805"/>
          </a:xfrm>
          <a:prstGeom prst="ellipse">
            <a:avLst/>
          </a:prstGeom>
          <a:blipFill>
            <a:blip r:embed="rId3"/>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437A7B8-4301-364C-A950-1321F7D9C4FE}"/>
              </a:ext>
            </a:extLst>
          </p:cNvPr>
          <p:cNvSpPr/>
          <p:nvPr/>
        </p:nvSpPr>
        <p:spPr>
          <a:xfrm>
            <a:off x="5678871" y="1610136"/>
            <a:ext cx="754445" cy="754445"/>
          </a:xfrm>
          <a:prstGeom prst="ellipse">
            <a:avLst/>
          </a:prstGeom>
          <a:blipFill>
            <a:blip r:embed="rId3"/>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Google Shape;64;p14">
            <a:extLst>
              <a:ext uri="{FF2B5EF4-FFF2-40B4-BE49-F238E27FC236}">
                <a16:creationId xmlns:a16="http://schemas.microsoft.com/office/drawing/2014/main" id="{A4AD98BA-AA5B-A641-B581-8D734444E9E5}"/>
              </a:ext>
            </a:extLst>
          </p:cNvPr>
          <p:cNvPicPr preferRelativeResize="0"/>
          <p:nvPr/>
        </p:nvPicPr>
        <p:blipFill>
          <a:blip r:embed="rId4">
            <a:alphaModFix/>
          </a:blip>
          <a:stretch>
            <a:fillRect/>
          </a:stretch>
        </p:blipFill>
        <p:spPr>
          <a:xfrm>
            <a:off x="152402" y="4651025"/>
            <a:ext cx="8839196" cy="403010"/>
          </a:xfrm>
          <a:prstGeom prst="rect">
            <a:avLst/>
          </a:prstGeom>
          <a:noFill/>
          <a:ln>
            <a:noFill/>
          </a:ln>
        </p:spPr>
      </p:pic>
    </p:spTree>
    <p:extLst>
      <p:ext uri="{BB962C8B-B14F-4D97-AF65-F5344CB8AC3E}">
        <p14:creationId xmlns:p14="http://schemas.microsoft.com/office/powerpoint/2010/main" val="3923018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FB7E73F0-9F70-594E-9729-6039A4152076}"/>
              </a:ext>
            </a:extLst>
          </p:cNvPr>
          <p:cNvGrpSpPr/>
          <p:nvPr/>
        </p:nvGrpSpPr>
        <p:grpSpPr>
          <a:xfrm>
            <a:off x="-140616" y="4052144"/>
            <a:ext cx="9456065" cy="1091355"/>
            <a:chOff x="0" y="3099129"/>
            <a:chExt cx="3515861" cy="3758871"/>
          </a:xfrm>
          <a:blipFill>
            <a:blip r:embed="rId2"/>
            <a:tile tx="0" ty="0" sx="100000" sy="100000" flip="none" algn="tl"/>
          </a:blipFill>
        </p:grpSpPr>
        <p:sp>
          <p:nvSpPr>
            <p:cNvPr id="20" name="Rectangle 19">
              <a:extLst>
                <a:ext uri="{FF2B5EF4-FFF2-40B4-BE49-F238E27FC236}">
                  <a16:creationId xmlns:a16="http://schemas.microsoft.com/office/drawing/2014/main" id="{8FF42835-E1A6-E84F-B9C9-E247BA3F6954}"/>
                </a:ext>
              </a:extLst>
            </p:cNvPr>
            <p:cNvSpPr/>
            <p:nvPr/>
          </p:nvSpPr>
          <p:spPr>
            <a:xfrm>
              <a:off x="0" y="3099129"/>
              <a:ext cx="3515861" cy="3758871"/>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solidFill>
                  <a:schemeClr val="bg1">
                    <a:lumMod val="50000"/>
                  </a:schemeClr>
                </a:solidFill>
              </a:endParaRPr>
            </a:p>
          </p:txBody>
        </p:sp>
        <p:sp>
          <p:nvSpPr>
            <p:cNvPr id="21" name="TextBox 20">
              <a:extLst>
                <a:ext uri="{FF2B5EF4-FFF2-40B4-BE49-F238E27FC236}">
                  <a16:creationId xmlns:a16="http://schemas.microsoft.com/office/drawing/2014/main" id="{46B9BF76-13D6-2A4F-A5D4-BE3D680C1DC9}"/>
                </a:ext>
              </a:extLst>
            </p:cNvPr>
            <p:cNvSpPr txBox="1"/>
            <p:nvPr/>
          </p:nvSpPr>
          <p:spPr>
            <a:xfrm>
              <a:off x="1177842" y="3800149"/>
              <a:ext cx="1148713" cy="1272062"/>
            </a:xfrm>
            <a:prstGeom prst="rect">
              <a:avLst/>
            </a:prstGeom>
            <a:grpFill/>
            <a:ln>
              <a:noFill/>
            </a:ln>
          </p:spPr>
          <p:txBody>
            <a:bodyPr wrap="square" rtlCol="0">
              <a:spAutoFit/>
            </a:bodyPr>
            <a:lstStyle/>
            <a:p>
              <a:pPr algn="ctr"/>
              <a:r>
                <a:rPr lang="en-US" sz="1800" b="1" i="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moon surface</a:t>
              </a:r>
            </a:p>
          </p:txBody>
        </p:sp>
      </p:grpSp>
      <p:sp>
        <p:nvSpPr>
          <p:cNvPr id="2" name="Title 1">
            <a:extLst>
              <a:ext uri="{FF2B5EF4-FFF2-40B4-BE49-F238E27FC236}">
                <a16:creationId xmlns:a16="http://schemas.microsoft.com/office/drawing/2014/main" id="{910A3A08-E895-AB48-9B97-E57C4DFF3F95}"/>
              </a:ext>
            </a:extLst>
          </p:cNvPr>
          <p:cNvSpPr>
            <a:spLocks noGrp="1"/>
          </p:cNvSpPr>
          <p:nvPr>
            <p:ph type="title"/>
          </p:nvPr>
        </p:nvSpPr>
        <p:spPr/>
        <p:txBody>
          <a:bodyPr/>
          <a:lstStyle/>
          <a:p>
            <a:r>
              <a:rPr lang="en" b="1" dirty="0">
                <a:solidFill>
                  <a:srgbClr val="6091BA"/>
                </a:solidFill>
                <a:latin typeface="Open Sans"/>
                <a:ea typeface="Open Sans"/>
                <a:cs typeface="Open Sans"/>
                <a:sym typeface="Open Sans"/>
              </a:rPr>
              <a:t>2. Which system has more energy? Explain.</a:t>
            </a:r>
            <a:endParaRPr lang="en-US" dirty="0"/>
          </a:p>
        </p:txBody>
      </p:sp>
      <p:sp>
        <p:nvSpPr>
          <p:cNvPr id="10" name="TextBox 9">
            <a:extLst>
              <a:ext uri="{FF2B5EF4-FFF2-40B4-BE49-F238E27FC236}">
                <a16:creationId xmlns:a16="http://schemas.microsoft.com/office/drawing/2014/main" id="{5EE72F26-5E21-8940-96E3-FFF2D4759416}"/>
              </a:ext>
            </a:extLst>
          </p:cNvPr>
          <p:cNvSpPr txBox="1"/>
          <p:nvPr/>
        </p:nvSpPr>
        <p:spPr>
          <a:xfrm>
            <a:off x="721257" y="1535415"/>
            <a:ext cx="1918620" cy="646331"/>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1</a:t>
            </a:r>
          </a:p>
          <a:p>
            <a:r>
              <a:rPr lang="en-US" sz="1800" b="1" dirty="0">
                <a:latin typeface="Open Sans" panose="020B0606030504020204" pitchFamily="34" charset="0"/>
                <a:ea typeface="Open Sans" panose="020B0606030504020204" pitchFamily="34" charset="0"/>
                <a:cs typeface="Open Sans" panose="020B0606030504020204" pitchFamily="34" charset="0"/>
              </a:rPr>
              <a:t>V=100 km/s</a:t>
            </a:r>
          </a:p>
        </p:txBody>
      </p:sp>
      <p:sp>
        <p:nvSpPr>
          <p:cNvPr id="11" name="TextBox 10">
            <a:extLst>
              <a:ext uri="{FF2B5EF4-FFF2-40B4-BE49-F238E27FC236}">
                <a16:creationId xmlns:a16="http://schemas.microsoft.com/office/drawing/2014/main" id="{786AF4BC-D491-BC40-81EF-2413B527696F}"/>
              </a:ext>
            </a:extLst>
          </p:cNvPr>
          <p:cNvSpPr txBox="1"/>
          <p:nvPr/>
        </p:nvSpPr>
        <p:spPr>
          <a:xfrm>
            <a:off x="6562212" y="2316230"/>
            <a:ext cx="1918620" cy="646331"/>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2</a:t>
            </a:r>
          </a:p>
          <a:p>
            <a:r>
              <a:rPr lang="en-US" sz="1800" b="1" dirty="0">
                <a:latin typeface="Open Sans" panose="020B0606030504020204" pitchFamily="34" charset="0"/>
                <a:ea typeface="Open Sans" panose="020B0606030504020204" pitchFamily="34" charset="0"/>
                <a:cs typeface="Open Sans" panose="020B0606030504020204" pitchFamily="34" charset="0"/>
              </a:rPr>
              <a:t>V=100 km/s</a:t>
            </a:r>
          </a:p>
        </p:txBody>
      </p:sp>
      <p:pic>
        <p:nvPicPr>
          <p:cNvPr id="4" name="Google Shape;64;p14">
            <a:extLst>
              <a:ext uri="{FF2B5EF4-FFF2-40B4-BE49-F238E27FC236}">
                <a16:creationId xmlns:a16="http://schemas.microsoft.com/office/drawing/2014/main" id="{A4AD98BA-AA5B-A641-B581-8D734444E9E5}"/>
              </a:ext>
            </a:extLst>
          </p:cNvPr>
          <p:cNvPicPr preferRelativeResize="0"/>
          <p:nvPr/>
        </p:nvPicPr>
        <p:blipFill>
          <a:blip r:embed="rId3">
            <a:alphaModFix/>
          </a:blip>
          <a:stretch>
            <a:fillRect/>
          </a:stretch>
        </p:blipFill>
        <p:spPr>
          <a:xfrm>
            <a:off x="152402" y="4651025"/>
            <a:ext cx="8839196" cy="403010"/>
          </a:xfrm>
          <a:prstGeom prst="rect">
            <a:avLst/>
          </a:prstGeom>
          <a:noFill/>
          <a:ln>
            <a:noFill/>
          </a:ln>
        </p:spPr>
      </p:pic>
      <p:sp>
        <p:nvSpPr>
          <p:cNvPr id="14" name="Oval 13">
            <a:extLst>
              <a:ext uri="{FF2B5EF4-FFF2-40B4-BE49-F238E27FC236}">
                <a16:creationId xmlns:a16="http://schemas.microsoft.com/office/drawing/2014/main" id="{33C4899B-E6F4-A74D-ACC1-629B0686638C}"/>
              </a:ext>
            </a:extLst>
          </p:cNvPr>
          <p:cNvSpPr/>
          <p:nvPr/>
        </p:nvSpPr>
        <p:spPr>
          <a:xfrm>
            <a:off x="5535093" y="2252170"/>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DF754BB9-CE78-AA4A-9D87-2D025A9145EB}"/>
              </a:ext>
            </a:extLst>
          </p:cNvPr>
          <p:cNvSpPr/>
          <p:nvPr/>
        </p:nvSpPr>
        <p:spPr>
          <a:xfrm>
            <a:off x="2383089" y="1463007"/>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9784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447E409A-71F3-7047-84A6-23A53F983159}"/>
              </a:ext>
            </a:extLst>
          </p:cNvPr>
          <p:cNvGrpSpPr/>
          <p:nvPr/>
        </p:nvGrpSpPr>
        <p:grpSpPr>
          <a:xfrm>
            <a:off x="-140616" y="4052144"/>
            <a:ext cx="9456065" cy="1091355"/>
            <a:chOff x="0" y="3099129"/>
            <a:chExt cx="3515861" cy="3758871"/>
          </a:xfrm>
          <a:blipFill>
            <a:blip r:embed="rId2"/>
            <a:tile tx="0" ty="0" sx="100000" sy="100000" flip="none" algn="tl"/>
          </a:blipFill>
        </p:grpSpPr>
        <p:sp>
          <p:nvSpPr>
            <p:cNvPr id="17" name="Rectangle 16">
              <a:extLst>
                <a:ext uri="{FF2B5EF4-FFF2-40B4-BE49-F238E27FC236}">
                  <a16:creationId xmlns:a16="http://schemas.microsoft.com/office/drawing/2014/main" id="{43AA46D0-8717-6D43-8977-E99D2BB47F9F}"/>
                </a:ext>
              </a:extLst>
            </p:cNvPr>
            <p:cNvSpPr/>
            <p:nvPr/>
          </p:nvSpPr>
          <p:spPr>
            <a:xfrm>
              <a:off x="0" y="3099129"/>
              <a:ext cx="3515861" cy="3758871"/>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solidFill>
                  <a:schemeClr val="bg1">
                    <a:lumMod val="50000"/>
                  </a:schemeClr>
                </a:solidFill>
              </a:endParaRPr>
            </a:p>
          </p:txBody>
        </p:sp>
        <p:sp>
          <p:nvSpPr>
            <p:cNvPr id="18" name="TextBox 17">
              <a:extLst>
                <a:ext uri="{FF2B5EF4-FFF2-40B4-BE49-F238E27FC236}">
                  <a16:creationId xmlns:a16="http://schemas.microsoft.com/office/drawing/2014/main" id="{9EE2B5EA-9277-2545-8E31-FCD326676FCA}"/>
                </a:ext>
              </a:extLst>
            </p:cNvPr>
            <p:cNvSpPr txBox="1"/>
            <p:nvPr/>
          </p:nvSpPr>
          <p:spPr>
            <a:xfrm>
              <a:off x="1177842" y="3800149"/>
              <a:ext cx="1148713" cy="1272062"/>
            </a:xfrm>
            <a:prstGeom prst="rect">
              <a:avLst/>
            </a:prstGeom>
            <a:grpFill/>
            <a:ln>
              <a:noFill/>
            </a:ln>
          </p:spPr>
          <p:txBody>
            <a:bodyPr wrap="square" rtlCol="0">
              <a:spAutoFit/>
            </a:bodyPr>
            <a:lstStyle/>
            <a:p>
              <a:pPr algn="ctr"/>
              <a:r>
                <a:rPr lang="en-US" sz="1800" b="1" i="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moon surface</a:t>
              </a:r>
            </a:p>
          </p:txBody>
        </p:sp>
      </p:grpSp>
      <p:sp>
        <p:nvSpPr>
          <p:cNvPr id="2" name="Title 1">
            <a:extLst>
              <a:ext uri="{FF2B5EF4-FFF2-40B4-BE49-F238E27FC236}">
                <a16:creationId xmlns:a16="http://schemas.microsoft.com/office/drawing/2014/main" id="{910A3A08-E895-AB48-9B97-E57C4DFF3F95}"/>
              </a:ext>
            </a:extLst>
          </p:cNvPr>
          <p:cNvSpPr>
            <a:spLocks noGrp="1"/>
          </p:cNvSpPr>
          <p:nvPr>
            <p:ph type="title"/>
          </p:nvPr>
        </p:nvSpPr>
        <p:spPr/>
        <p:txBody>
          <a:bodyPr/>
          <a:lstStyle/>
          <a:p>
            <a:r>
              <a:rPr lang="en" b="1" dirty="0">
                <a:solidFill>
                  <a:srgbClr val="6091BA"/>
                </a:solidFill>
                <a:latin typeface="Open Sans"/>
                <a:ea typeface="Open Sans"/>
                <a:cs typeface="Open Sans"/>
                <a:sym typeface="Open Sans"/>
              </a:rPr>
              <a:t>3. Which system has more energy? Explain.</a:t>
            </a:r>
            <a:endParaRPr lang="en-US" dirty="0"/>
          </a:p>
        </p:txBody>
      </p:sp>
      <p:sp>
        <p:nvSpPr>
          <p:cNvPr id="10" name="TextBox 9">
            <a:extLst>
              <a:ext uri="{FF2B5EF4-FFF2-40B4-BE49-F238E27FC236}">
                <a16:creationId xmlns:a16="http://schemas.microsoft.com/office/drawing/2014/main" id="{5EE72F26-5E21-8940-96E3-FFF2D4759416}"/>
              </a:ext>
            </a:extLst>
          </p:cNvPr>
          <p:cNvSpPr txBox="1"/>
          <p:nvPr/>
        </p:nvSpPr>
        <p:spPr>
          <a:xfrm>
            <a:off x="721257" y="1535415"/>
            <a:ext cx="1918620" cy="646331"/>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1</a:t>
            </a:r>
          </a:p>
          <a:p>
            <a:r>
              <a:rPr lang="en-US" sz="1800" b="1" dirty="0">
                <a:latin typeface="Open Sans" panose="020B0606030504020204" pitchFamily="34" charset="0"/>
                <a:ea typeface="Open Sans" panose="020B0606030504020204" pitchFamily="34" charset="0"/>
                <a:cs typeface="Open Sans" panose="020B0606030504020204" pitchFamily="34" charset="0"/>
              </a:rPr>
              <a:t>V=300 km/s</a:t>
            </a:r>
          </a:p>
        </p:txBody>
      </p:sp>
      <p:sp>
        <p:nvSpPr>
          <p:cNvPr id="11" name="TextBox 10">
            <a:extLst>
              <a:ext uri="{FF2B5EF4-FFF2-40B4-BE49-F238E27FC236}">
                <a16:creationId xmlns:a16="http://schemas.microsoft.com/office/drawing/2014/main" id="{786AF4BC-D491-BC40-81EF-2413B527696F}"/>
              </a:ext>
            </a:extLst>
          </p:cNvPr>
          <p:cNvSpPr txBox="1"/>
          <p:nvPr/>
        </p:nvSpPr>
        <p:spPr>
          <a:xfrm>
            <a:off x="6652713" y="1525693"/>
            <a:ext cx="1918620" cy="646331"/>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2</a:t>
            </a:r>
          </a:p>
          <a:p>
            <a:r>
              <a:rPr lang="en-US" sz="1800" b="1" dirty="0">
                <a:latin typeface="Open Sans" panose="020B0606030504020204" pitchFamily="34" charset="0"/>
                <a:ea typeface="Open Sans" panose="020B0606030504020204" pitchFamily="34" charset="0"/>
                <a:cs typeface="Open Sans" panose="020B0606030504020204" pitchFamily="34" charset="0"/>
              </a:rPr>
              <a:t>V=100 km/s</a:t>
            </a:r>
          </a:p>
        </p:txBody>
      </p:sp>
      <p:pic>
        <p:nvPicPr>
          <p:cNvPr id="4" name="Google Shape;64;p14">
            <a:extLst>
              <a:ext uri="{FF2B5EF4-FFF2-40B4-BE49-F238E27FC236}">
                <a16:creationId xmlns:a16="http://schemas.microsoft.com/office/drawing/2014/main" id="{A4AD98BA-AA5B-A641-B581-8D734444E9E5}"/>
              </a:ext>
            </a:extLst>
          </p:cNvPr>
          <p:cNvPicPr preferRelativeResize="0"/>
          <p:nvPr/>
        </p:nvPicPr>
        <p:blipFill>
          <a:blip r:embed="rId3">
            <a:alphaModFix/>
          </a:blip>
          <a:stretch>
            <a:fillRect/>
          </a:stretch>
        </p:blipFill>
        <p:spPr>
          <a:xfrm>
            <a:off x="152402" y="4651025"/>
            <a:ext cx="8839196" cy="403010"/>
          </a:xfrm>
          <a:prstGeom prst="rect">
            <a:avLst/>
          </a:prstGeom>
          <a:noFill/>
          <a:ln>
            <a:noFill/>
          </a:ln>
        </p:spPr>
      </p:pic>
      <p:sp>
        <p:nvSpPr>
          <p:cNvPr id="14" name="Oval 13">
            <a:extLst>
              <a:ext uri="{FF2B5EF4-FFF2-40B4-BE49-F238E27FC236}">
                <a16:creationId xmlns:a16="http://schemas.microsoft.com/office/drawing/2014/main" id="{02199A47-CCDE-0349-8F96-4196B015DB6C}"/>
              </a:ext>
            </a:extLst>
          </p:cNvPr>
          <p:cNvSpPr/>
          <p:nvPr/>
        </p:nvSpPr>
        <p:spPr>
          <a:xfrm>
            <a:off x="5573155" y="1497725"/>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7D6C087-9258-324C-B0AC-03224407FEF6}"/>
              </a:ext>
            </a:extLst>
          </p:cNvPr>
          <p:cNvSpPr/>
          <p:nvPr/>
        </p:nvSpPr>
        <p:spPr>
          <a:xfrm>
            <a:off x="2491288" y="1497725"/>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3455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9F9477F-4EB6-764E-A242-A465A7BE80C1}"/>
              </a:ext>
            </a:extLst>
          </p:cNvPr>
          <p:cNvSpPr/>
          <p:nvPr/>
        </p:nvSpPr>
        <p:spPr>
          <a:xfrm>
            <a:off x="0" y="0"/>
            <a:ext cx="9144000" cy="5143500"/>
          </a:xfrm>
          <a:prstGeom prst="rect">
            <a:avLst/>
          </a:prstGeom>
          <a:solidFill>
            <a:srgbClr val="9FCC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9BFAACC-2333-CA42-AE5D-A327CCC6D9FE}"/>
              </a:ext>
            </a:extLst>
          </p:cNvPr>
          <p:cNvSpPr>
            <a:spLocks noGrp="1"/>
          </p:cNvSpPr>
          <p:nvPr>
            <p:ph type="title"/>
          </p:nvPr>
        </p:nvSpPr>
        <p:spPr/>
        <p:txBody>
          <a:bodyPr/>
          <a:lstStyle/>
          <a:p>
            <a:r>
              <a:rPr lang="en" b="1" dirty="0">
                <a:solidFill>
                  <a:schemeClr val="bg1"/>
                </a:solidFill>
                <a:latin typeface="Open Sans"/>
                <a:ea typeface="Open Sans"/>
                <a:cs typeface="Open Sans"/>
                <a:sym typeface="Open Sans"/>
              </a:rPr>
              <a:t>Answer Key</a:t>
            </a:r>
            <a:br>
              <a:rPr lang="en" b="1" dirty="0">
                <a:solidFill>
                  <a:srgbClr val="6091BA"/>
                </a:solidFill>
                <a:latin typeface="Open Sans"/>
                <a:ea typeface="Open Sans"/>
                <a:cs typeface="Open Sans"/>
                <a:sym typeface="Open Sans"/>
              </a:rPr>
            </a:br>
            <a:r>
              <a:rPr lang="en" sz="1600" b="1" dirty="0">
                <a:solidFill>
                  <a:srgbClr val="6091BA"/>
                </a:solidFill>
                <a:latin typeface="Open Sans"/>
                <a:ea typeface="Open Sans"/>
                <a:cs typeface="Open Sans"/>
                <a:sym typeface="Open Sans"/>
              </a:rPr>
              <a:t>(correct answers </a:t>
            </a:r>
            <a:r>
              <a:rPr lang="en" sz="1600" b="1" dirty="0">
                <a:solidFill>
                  <a:srgbClr val="FF0000"/>
                </a:solidFill>
                <a:latin typeface="Open Sans"/>
                <a:ea typeface="Open Sans"/>
                <a:cs typeface="Open Sans"/>
                <a:sym typeface="Open Sans"/>
              </a:rPr>
              <a:t>in red</a:t>
            </a:r>
            <a:r>
              <a:rPr lang="en" sz="1600" b="1" dirty="0">
                <a:solidFill>
                  <a:srgbClr val="6091BA"/>
                </a:solidFill>
                <a:latin typeface="Open Sans"/>
                <a:ea typeface="Open Sans"/>
                <a:cs typeface="Open Sans"/>
                <a:sym typeface="Open Sans"/>
              </a:rPr>
              <a:t>)</a:t>
            </a:r>
            <a:endParaRPr lang="en-US" sz="1600" dirty="0"/>
          </a:p>
        </p:txBody>
      </p:sp>
    </p:spTree>
    <p:extLst>
      <p:ext uri="{BB962C8B-B14F-4D97-AF65-F5344CB8AC3E}">
        <p14:creationId xmlns:p14="http://schemas.microsoft.com/office/powerpoint/2010/main" val="2945711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A1C1449-6D88-C64B-B4BA-FA5153CE1352}"/>
              </a:ext>
            </a:extLst>
          </p:cNvPr>
          <p:cNvGrpSpPr/>
          <p:nvPr/>
        </p:nvGrpSpPr>
        <p:grpSpPr>
          <a:xfrm>
            <a:off x="-140616" y="4052144"/>
            <a:ext cx="9456065" cy="1091355"/>
            <a:chOff x="0" y="3099129"/>
            <a:chExt cx="3515861" cy="3758871"/>
          </a:xfrm>
          <a:blipFill>
            <a:blip r:embed="rId2"/>
            <a:tile tx="0" ty="0" sx="100000" sy="100000" flip="none" algn="tl"/>
          </a:blipFill>
        </p:grpSpPr>
        <p:sp>
          <p:nvSpPr>
            <p:cNvPr id="8" name="Rectangle 7">
              <a:extLst>
                <a:ext uri="{FF2B5EF4-FFF2-40B4-BE49-F238E27FC236}">
                  <a16:creationId xmlns:a16="http://schemas.microsoft.com/office/drawing/2014/main" id="{CFA8C2A4-2F08-9544-B6E2-F1F7803C8E1F}"/>
                </a:ext>
              </a:extLst>
            </p:cNvPr>
            <p:cNvSpPr/>
            <p:nvPr/>
          </p:nvSpPr>
          <p:spPr>
            <a:xfrm>
              <a:off x="0" y="3099129"/>
              <a:ext cx="3515861" cy="3758871"/>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solidFill>
                  <a:schemeClr val="bg1">
                    <a:lumMod val="50000"/>
                  </a:schemeClr>
                </a:solidFill>
              </a:endParaRPr>
            </a:p>
          </p:txBody>
        </p:sp>
        <p:sp>
          <p:nvSpPr>
            <p:cNvPr id="9" name="TextBox 8">
              <a:extLst>
                <a:ext uri="{FF2B5EF4-FFF2-40B4-BE49-F238E27FC236}">
                  <a16:creationId xmlns:a16="http://schemas.microsoft.com/office/drawing/2014/main" id="{573C533D-5EA9-D644-8438-B7ACFDEF71BB}"/>
                </a:ext>
              </a:extLst>
            </p:cNvPr>
            <p:cNvSpPr txBox="1"/>
            <p:nvPr/>
          </p:nvSpPr>
          <p:spPr>
            <a:xfrm>
              <a:off x="1177842" y="3800149"/>
              <a:ext cx="1148713" cy="1272062"/>
            </a:xfrm>
            <a:prstGeom prst="rect">
              <a:avLst/>
            </a:prstGeom>
            <a:grpFill/>
            <a:ln>
              <a:noFill/>
            </a:ln>
          </p:spPr>
          <p:txBody>
            <a:bodyPr wrap="square" rtlCol="0">
              <a:spAutoFit/>
            </a:bodyPr>
            <a:lstStyle/>
            <a:p>
              <a:pPr algn="ctr"/>
              <a:r>
                <a:rPr lang="en-US" sz="1800" b="1" i="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moon surface</a:t>
              </a:r>
            </a:p>
          </p:txBody>
        </p:sp>
      </p:grpSp>
      <p:sp>
        <p:nvSpPr>
          <p:cNvPr id="2" name="Title 1">
            <a:extLst>
              <a:ext uri="{FF2B5EF4-FFF2-40B4-BE49-F238E27FC236}">
                <a16:creationId xmlns:a16="http://schemas.microsoft.com/office/drawing/2014/main" id="{910A3A08-E895-AB48-9B97-E57C4DFF3F95}"/>
              </a:ext>
            </a:extLst>
          </p:cNvPr>
          <p:cNvSpPr>
            <a:spLocks noGrp="1"/>
          </p:cNvSpPr>
          <p:nvPr>
            <p:ph type="title"/>
          </p:nvPr>
        </p:nvSpPr>
        <p:spPr/>
        <p:txBody>
          <a:bodyPr/>
          <a:lstStyle/>
          <a:p>
            <a:r>
              <a:rPr lang="en" b="1" dirty="0">
                <a:solidFill>
                  <a:srgbClr val="6091BA"/>
                </a:solidFill>
                <a:latin typeface="Open Sans"/>
                <a:ea typeface="Open Sans"/>
                <a:cs typeface="Open Sans"/>
                <a:sym typeface="Open Sans"/>
              </a:rPr>
              <a:t>1. Which system has more energy? Explain.</a:t>
            </a:r>
            <a:endParaRPr lang="en-US" dirty="0"/>
          </a:p>
        </p:txBody>
      </p:sp>
      <p:sp>
        <p:nvSpPr>
          <p:cNvPr id="10" name="TextBox 9">
            <a:extLst>
              <a:ext uri="{FF2B5EF4-FFF2-40B4-BE49-F238E27FC236}">
                <a16:creationId xmlns:a16="http://schemas.microsoft.com/office/drawing/2014/main" id="{5EE72F26-5E21-8940-96E3-FFF2D4759416}"/>
              </a:ext>
            </a:extLst>
          </p:cNvPr>
          <p:cNvSpPr txBox="1"/>
          <p:nvPr/>
        </p:nvSpPr>
        <p:spPr>
          <a:xfrm>
            <a:off x="721257" y="1535415"/>
            <a:ext cx="1918620" cy="923330"/>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1</a:t>
            </a:r>
          </a:p>
          <a:p>
            <a:r>
              <a:rPr lang="en-US" sz="1800" b="1" dirty="0">
                <a:latin typeface="Open Sans" panose="020B0606030504020204" pitchFamily="34" charset="0"/>
                <a:ea typeface="Open Sans" panose="020B0606030504020204" pitchFamily="34" charset="0"/>
                <a:cs typeface="Open Sans" panose="020B0606030504020204" pitchFamily="34" charset="0"/>
              </a:rPr>
              <a:t>1.5 </a:t>
            </a:r>
            <a:r>
              <a:rPr lang="en-US" sz="1800" b="1" dirty="0" err="1">
                <a:latin typeface="Open Sans" panose="020B0606030504020204" pitchFamily="34" charset="0"/>
                <a:ea typeface="Open Sans" panose="020B0606030504020204" pitchFamily="34" charset="0"/>
                <a:cs typeface="Open Sans" panose="020B0606030504020204" pitchFamily="34" charset="0"/>
              </a:rPr>
              <a:t>tonnes</a:t>
            </a:r>
            <a:endParaRPr lang="en-US" sz="1800" b="1" dirty="0">
              <a:latin typeface="Open Sans" panose="020B0606030504020204" pitchFamily="34" charset="0"/>
              <a:ea typeface="Open Sans" panose="020B0606030504020204" pitchFamily="34" charset="0"/>
              <a:cs typeface="Open Sans" panose="020B0606030504020204" pitchFamily="34" charset="0"/>
            </a:endParaRPr>
          </a:p>
          <a:p>
            <a:r>
              <a:rPr lang="en-US" sz="1800" b="1" dirty="0">
                <a:latin typeface="Open Sans" panose="020B0606030504020204" pitchFamily="34" charset="0"/>
                <a:ea typeface="Open Sans" panose="020B0606030504020204" pitchFamily="34" charset="0"/>
                <a:cs typeface="Open Sans" panose="020B0606030504020204" pitchFamily="34" charset="0"/>
              </a:rPr>
              <a:t>V=100 km/s</a:t>
            </a:r>
          </a:p>
        </p:txBody>
      </p:sp>
      <p:sp>
        <p:nvSpPr>
          <p:cNvPr id="11" name="TextBox 10">
            <a:extLst>
              <a:ext uri="{FF2B5EF4-FFF2-40B4-BE49-F238E27FC236}">
                <a16:creationId xmlns:a16="http://schemas.microsoft.com/office/drawing/2014/main" id="{786AF4BC-D491-BC40-81EF-2413B527696F}"/>
              </a:ext>
            </a:extLst>
          </p:cNvPr>
          <p:cNvSpPr txBox="1"/>
          <p:nvPr/>
        </p:nvSpPr>
        <p:spPr>
          <a:xfrm>
            <a:off x="6652713" y="1525693"/>
            <a:ext cx="1918620" cy="923330"/>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2</a:t>
            </a:r>
          </a:p>
          <a:p>
            <a:r>
              <a:rPr lang="en-US" sz="1800" b="1" dirty="0">
                <a:latin typeface="Open Sans" panose="020B0606030504020204" pitchFamily="34" charset="0"/>
                <a:ea typeface="Open Sans" panose="020B0606030504020204" pitchFamily="34" charset="0"/>
                <a:cs typeface="Open Sans" panose="020B0606030504020204" pitchFamily="34" charset="0"/>
              </a:rPr>
              <a:t>1 </a:t>
            </a:r>
            <a:r>
              <a:rPr lang="en-US" sz="1800" b="1" dirty="0" err="1">
                <a:latin typeface="Open Sans" panose="020B0606030504020204" pitchFamily="34" charset="0"/>
                <a:ea typeface="Open Sans" panose="020B0606030504020204" pitchFamily="34" charset="0"/>
                <a:cs typeface="Open Sans" panose="020B0606030504020204" pitchFamily="34" charset="0"/>
              </a:rPr>
              <a:t>tonne</a:t>
            </a:r>
            <a:endParaRPr lang="en-US" sz="1800" b="1" dirty="0">
              <a:latin typeface="Open Sans" panose="020B0606030504020204" pitchFamily="34" charset="0"/>
              <a:ea typeface="Open Sans" panose="020B0606030504020204" pitchFamily="34" charset="0"/>
              <a:cs typeface="Open Sans" panose="020B0606030504020204" pitchFamily="34" charset="0"/>
            </a:endParaRPr>
          </a:p>
          <a:p>
            <a:r>
              <a:rPr lang="en-US" sz="1800" b="1" dirty="0">
                <a:latin typeface="Open Sans" panose="020B0606030504020204" pitchFamily="34" charset="0"/>
                <a:ea typeface="Open Sans" panose="020B0606030504020204" pitchFamily="34" charset="0"/>
                <a:cs typeface="Open Sans" panose="020B0606030504020204" pitchFamily="34" charset="0"/>
              </a:rPr>
              <a:t>V=100 km/s</a:t>
            </a:r>
          </a:p>
        </p:txBody>
      </p:sp>
      <p:sp>
        <p:nvSpPr>
          <p:cNvPr id="12" name="Oval 11">
            <a:extLst>
              <a:ext uri="{FF2B5EF4-FFF2-40B4-BE49-F238E27FC236}">
                <a16:creationId xmlns:a16="http://schemas.microsoft.com/office/drawing/2014/main" id="{CF471768-D331-D54C-A2CB-F176E9C12F52}"/>
              </a:ext>
            </a:extLst>
          </p:cNvPr>
          <p:cNvSpPr/>
          <p:nvPr/>
        </p:nvSpPr>
        <p:spPr>
          <a:xfrm>
            <a:off x="2535914" y="1450403"/>
            <a:ext cx="1077805" cy="1077805"/>
          </a:xfrm>
          <a:prstGeom prst="ellipse">
            <a:avLst/>
          </a:prstGeom>
          <a:blipFill>
            <a:blip r:embed="rId3"/>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437A7B8-4301-364C-A950-1321F7D9C4FE}"/>
              </a:ext>
            </a:extLst>
          </p:cNvPr>
          <p:cNvSpPr/>
          <p:nvPr/>
        </p:nvSpPr>
        <p:spPr>
          <a:xfrm>
            <a:off x="5678871" y="1610136"/>
            <a:ext cx="754445" cy="754445"/>
          </a:xfrm>
          <a:prstGeom prst="ellipse">
            <a:avLst/>
          </a:prstGeom>
          <a:blipFill>
            <a:blip r:embed="rId3"/>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Google Shape;64;p14">
            <a:extLst>
              <a:ext uri="{FF2B5EF4-FFF2-40B4-BE49-F238E27FC236}">
                <a16:creationId xmlns:a16="http://schemas.microsoft.com/office/drawing/2014/main" id="{A4AD98BA-AA5B-A641-B581-8D734444E9E5}"/>
              </a:ext>
            </a:extLst>
          </p:cNvPr>
          <p:cNvPicPr preferRelativeResize="0"/>
          <p:nvPr/>
        </p:nvPicPr>
        <p:blipFill>
          <a:blip r:embed="rId4">
            <a:alphaModFix/>
          </a:blip>
          <a:stretch>
            <a:fillRect/>
          </a:stretch>
        </p:blipFill>
        <p:spPr>
          <a:xfrm>
            <a:off x="152402" y="4651025"/>
            <a:ext cx="8839196" cy="403010"/>
          </a:xfrm>
          <a:prstGeom prst="rect">
            <a:avLst/>
          </a:prstGeom>
          <a:noFill/>
          <a:ln>
            <a:noFill/>
          </a:ln>
        </p:spPr>
      </p:pic>
      <p:sp>
        <p:nvSpPr>
          <p:cNvPr id="14" name="Oval 13">
            <a:extLst>
              <a:ext uri="{FF2B5EF4-FFF2-40B4-BE49-F238E27FC236}">
                <a16:creationId xmlns:a16="http://schemas.microsoft.com/office/drawing/2014/main" id="{D09071B3-3F93-654A-BD3E-C82F7D46AFCF}"/>
              </a:ext>
            </a:extLst>
          </p:cNvPr>
          <p:cNvSpPr/>
          <p:nvPr/>
        </p:nvSpPr>
        <p:spPr>
          <a:xfrm>
            <a:off x="152402" y="1221260"/>
            <a:ext cx="4038350" cy="1484028"/>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15" name="TextBox 14">
            <a:extLst>
              <a:ext uri="{FF2B5EF4-FFF2-40B4-BE49-F238E27FC236}">
                <a16:creationId xmlns:a16="http://schemas.microsoft.com/office/drawing/2014/main" id="{A57898C3-CCBA-7649-AD14-966F6B30EB46}"/>
              </a:ext>
            </a:extLst>
          </p:cNvPr>
          <p:cNvSpPr txBox="1"/>
          <p:nvPr/>
        </p:nvSpPr>
        <p:spPr>
          <a:xfrm>
            <a:off x="152402" y="2920957"/>
            <a:ext cx="5713621" cy="954107"/>
          </a:xfrm>
          <a:prstGeom prst="rect">
            <a:avLst/>
          </a:prstGeom>
          <a:solidFill>
            <a:schemeClr val="bg1"/>
          </a:solidFill>
        </p:spPr>
        <p:txBody>
          <a:bodyPr wrap="square" rtlCol="0">
            <a:spAutoFit/>
          </a:bodyPr>
          <a:lstStyle/>
          <a:p>
            <a:r>
              <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rPr>
              <a:t>Asteroid 1 is 50% more massive than asteroid 2. This means that asteroid 1 will contain 50% more energy given that they are both moving at the same velocity and are starting from the same height above the surface.</a:t>
            </a:r>
          </a:p>
        </p:txBody>
      </p:sp>
    </p:spTree>
    <p:extLst>
      <p:ext uri="{BB962C8B-B14F-4D97-AF65-F5344CB8AC3E}">
        <p14:creationId xmlns:p14="http://schemas.microsoft.com/office/powerpoint/2010/main" val="3696777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FB7E73F0-9F70-594E-9729-6039A4152076}"/>
              </a:ext>
            </a:extLst>
          </p:cNvPr>
          <p:cNvGrpSpPr/>
          <p:nvPr/>
        </p:nvGrpSpPr>
        <p:grpSpPr>
          <a:xfrm>
            <a:off x="-140616" y="4052144"/>
            <a:ext cx="9456065" cy="1091355"/>
            <a:chOff x="0" y="3099129"/>
            <a:chExt cx="3515861" cy="3758871"/>
          </a:xfrm>
          <a:blipFill>
            <a:blip r:embed="rId2"/>
            <a:tile tx="0" ty="0" sx="100000" sy="100000" flip="none" algn="tl"/>
          </a:blipFill>
        </p:grpSpPr>
        <p:sp>
          <p:nvSpPr>
            <p:cNvPr id="20" name="Rectangle 19">
              <a:extLst>
                <a:ext uri="{FF2B5EF4-FFF2-40B4-BE49-F238E27FC236}">
                  <a16:creationId xmlns:a16="http://schemas.microsoft.com/office/drawing/2014/main" id="{8FF42835-E1A6-E84F-B9C9-E247BA3F6954}"/>
                </a:ext>
              </a:extLst>
            </p:cNvPr>
            <p:cNvSpPr/>
            <p:nvPr/>
          </p:nvSpPr>
          <p:spPr>
            <a:xfrm>
              <a:off x="0" y="3099129"/>
              <a:ext cx="3515861" cy="3758871"/>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solidFill>
                  <a:schemeClr val="bg1">
                    <a:lumMod val="50000"/>
                  </a:schemeClr>
                </a:solidFill>
              </a:endParaRPr>
            </a:p>
          </p:txBody>
        </p:sp>
        <p:sp>
          <p:nvSpPr>
            <p:cNvPr id="21" name="TextBox 20">
              <a:extLst>
                <a:ext uri="{FF2B5EF4-FFF2-40B4-BE49-F238E27FC236}">
                  <a16:creationId xmlns:a16="http://schemas.microsoft.com/office/drawing/2014/main" id="{46B9BF76-13D6-2A4F-A5D4-BE3D680C1DC9}"/>
                </a:ext>
              </a:extLst>
            </p:cNvPr>
            <p:cNvSpPr txBox="1"/>
            <p:nvPr/>
          </p:nvSpPr>
          <p:spPr>
            <a:xfrm>
              <a:off x="1177842" y="3800149"/>
              <a:ext cx="1148713" cy="1272062"/>
            </a:xfrm>
            <a:prstGeom prst="rect">
              <a:avLst/>
            </a:prstGeom>
            <a:grpFill/>
            <a:ln>
              <a:noFill/>
            </a:ln>
          </p:spPr>
          <p:txBody>
            <a:bodyPr wrap="square" rtlCol="0">
              <a:spAutoFit/>
            </a:bodyPr>
            <a:lstStyle/>
            <a:p>
              <a:pPr algn="ctr"/>
              <a:r>
                <a:rPr lang="en-US" sz="1800" b="1" i="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moon surface</a:t>
              </a:r>
            </a:p>
          </p:txBody>
        </p:sp>
      </p:grpSp>
      <p:sp>
        <p:nvSpPr>
          <p:cNvPr id="2" name="Title 1">
            <a:extLst>
              <a:ext uri="{FF2B5EF4-FFF2-40B4-BE49-F238E27FC236}">
                <a16:creationId xmlns:a16="http://schemas.microsoft.com/office/drawing/2014/main" id="{910A3A08-E895-AB48-9B97-E57C4DFF3F95}"/>
              </a:ext>
            </a:extLst>
          </p:cNvPr>
          <p:cNvSpPr>
            <a:spLocks noGrp="1"/>
          </p:cNvSpPr>
          <p:nvPr>
            <p:ph type="title"/>
          </p:nvPr>
        </p:nvSpPr>
        <p:spPr/>
        <p:txBody>
          <a:bodyPr/>
          <a:lstStyle/>
          <a:p>
            <a:r>
              <a:rPr lang="en" b="1" dirty="0">
                <a:solidFill>
                  <a:srgbClr val="6091BA"/>
                </a:solidFill>
                <a:latin typeface="Open Sans"/>
                <a:ea typeface="Open Sans"/>
                <a:cs typeface="Open Sans"/>
                <a:sym typeface="Open Sans"/>
              </a:rPr>
              <a:t>2. Which system has more energy? Explain.</a:t>
            </a:r>
            <a:endParaRPr lang="en-US" dirty="0"/>
          </a:p>
        </p:txBody>
      </p:sp>
      <p:sp>
        <p:nvSpPr>
          <p:cNvPr id="10" name="TextBox 9">
            <a:extLst>
              <a:ext uri="{FF2B5EF4-FFF2-40B4-BE49-F238E27FC236}">
                <a16:creationId xmlns:a16="http://schemas.microsoft.com/office/drawing/2014/main" id="{5EE72F26-5E21-8940-96E3-FFF2D4759416}"/>
              </a:ext>
            </a:extLst>
          </p:cNvPr>
          <p:cNvSpPr txBox="1"/>
          <p:nvPr/>
        </p:nvSpPr>
        <p:spPr>
          <a:xfrm>
            <a:off x="721257" y="1535415"/>
            <a:ext cx="1918620" cy="646331"/>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1</a:t>
            </a:r>
          </a:p>
          <a:p>
            <a:r>
              <a:rPr lang="en-US" sz="1800" b="1" dirty="0">
                <a:latin typeface="Open Sans" panose="020B0606030504020204" pitchFamily="34" charset="0"/>
                <a:ea typeface="Open Sans" panose="020B0606030504020204" pitchFamily="34" charset="0"/>
                <a:cs typeface="Open Sans" panose="020B0606030504020204" pitchFamily="34" charset="0"/>
              </a:rPr>
              <a:t>V=100 km/s</a:t>
            </a:r>
          </a:p>
        </p:txBody>
      </p:sp>
      <p:sp>
        <p:nvSpPr>
          <p:cNvPr id="11" name="TextBox 10">
            <a:extLst>
              <a:ext uri="{FF2B5EF4-FFF2-40B4-BE49-F238E27FC236}">
                <a16:creationId xmlns:a16="http://schemas.microsoft.com/office/drawing/2014/main" id="{786AF4BC-D491-BC40-81EF-2413B527696F}"/>
              </a:ext>
            </a:extLst>
          </p:cNvPr>
          <p:cNvSpPr txBox="1"/>
          <p:nvPr/>
        </p:nvSpPr>
        <p:spPr>
          <a:xfrm>
            <a:off x="6562212" y="2316230"/>
            <a:ext cx="1918620" cy="646331"/>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2</a:t>
            </a:r>
          </a:p>
          <a:p>
            <a:r>
              <a:rPr lang="en-US" sz="1800" b="1" dirty="0">
                <a:latin typeface="Open Sans" panose="020B0606030504020204" pitchFamily="34" charset="0"/>
                <a:ea typeface="Open Sans" panose="020B0606030504020204" pitchFamily="34" charset="0"/>
                <a:cs typeface="Open Sans" panose="020B0606030504020204" pitchFamily="34" charset="0"/>
              </a:rPr>
              <a:t>V=100 km/s</a:t>
            </a:r>
          </a:p>
        </p:txBody>
      </p:sp>
      <p:pic>
        <p:nvPicPr>
          <p:cNvPr id="4" name="Google Shape;64;p14">
            <a:extLst>
              <a:ext uri="{FF2B5EF4-FFF2-40B4-BE49-F238E27FC236}">
                <a16:creationId xmlns:a16="http://schemas.microsoft.com/office/drawing/2014/main" id="{A4AD98BA-AA5B-A641-B581-8D734444E9E5}"/>
              </a:ext>
            </a:extLst>
          </p:cNvPr>
          <p:cNvPicPr preferRelativeResize="0"/>
          <p:nvPr/>
        </p:nvPicPr>
        <p:blipFill>
          <a:blip r:embed="rId3">
            <a:alphaModFix/>
          </a:blip>
          <a:stretch>
            <a:fillRect/>
          </a:stretch>
        </p:blipFill>
        <p:spPr>
          <a:xfrm>
            <a:off x="152402" y="4651025"/>
            <a:ext cx="8839196" cy="403010"/>
          </a:xfrm>
          <a:prstGeom prst="rect">
            <a:avLst/>
          </a:prstGeom>
          <a:noFill/>
          <a:ln>
            <a:noFill/>
          </a:ln>
        </p:spPr>
      </p:pic>
      <p:sp>
        <p:nvSpPr>
          <p:cNvPr id="14" name="Oval 13">
            <a:extLst>
              <a:ext uri="{FF2B5EF4-FFF2-40B4-BE49-F238E27FC236}">
                <a16:creationId xmlns:a16="http://schemas.microsoft.com/office/drawing/2014/main" id="{33C4899B-E6F4-A74D-ACC1-629B0686638C}"/>
              </a:ext>
            </a:extLst>
          </p:cNvPr>
          <p:cNvSpPr/>
          <p:nvPr/>
        </p:nvSpPr>
        <p:spPr>
          <a:xfrm>
            <a:off x="5535093" y="2252170"/>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DF754BB9-CE78-AA4A-9D87-2D025A9145EB}"/>
              </a:ext>
            </a:extLst>
          </p:cNvPr>
          <p:cNvSpPr/>
          <p:nvPr/>
        </p:nvSpPr>
        <p:spPr>
          <a:xfrm>
            <a:off x="2383089" y="1463007"/>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C83AF6A8-DEA9-6644-9E0A-1DBDE3F2B430}"/>
              </a:ext>
            </a:extLst>
          </p:cNvPr>
          <p:cNvSpPr/>
          <p:nvPr/>
        </p:nvSpPr>
        <p:spPr>
          <a:xfrm rot="21083409">
            <a:off x="97063" y="1056218"/>
            <a:ext cx="3604085" cy="1568021"/>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16" name="TextBox 15">
            <a:extLst>
              <a:ext uri="{FF2B5EF4-FFF2-40B4-BE49-F238E27FC236}">
                <a16:creationId xmlns:a16="http://schemas.microsoft.com/office/drawing/2014/main" id="{FAA0AE32-AD8A-4E47-8DA3-5597D85D73DA}"/>
              </a:ext>
            </a:extLst>
          </p:cNvPr>
          <p:cNvSpPr txBox="1"/>
          <p:nvPr/>
        </p:nvSpPr>
        <p:spPr>
          <a:xfrm>
            <a:off x="179120" y="2802705"/>
            <a:ext cx="5219636" cy="1200329"/>
          </a:xfrm>
          <a:prstGeom prst="rect">
            <a:avLst/>
          </a:prstGeom>
          <a:solidFill>
            <a:schemeClr val="bg1"/>
          </a:solidFill>
        </p:spPr>
        <p:txBody>
          <a:bodyPr wrap="square" rtlCol="0">
            <a:spAutoFit/>
          </a:bodyPr>
          <a:lstStyle/>
          <a:p>
            <a:r>
              <a:rPr lang="en-US" sz="1200" b="1" dirty="0">
                <a:solidFill>
                  <a:srgbClr val="FF0000"/>
                </a:solidFill>
                <a:latin typeface="Open Sans" panose="020B0606030504020204" pitchFamily="34" charset="0"/>
                <a:ea typeface="Open Sans" panose="020B0606030504020204" pitchFamily="34" charset="0"/>
                <a:cs typeface="Open Sans" panose="020B0606030504020204" pitchFamily="34" charset="0"/>
              </a:rPr>
              <a:t>Asteroid 1 is higher above the surface than asteroid 2.  This means that asteroid 1 will experience acceleration due to gravity for a longer period of time than asteroid 2, and so will have a greater velocity at impact.  Asteroid 1 has more potential energy than asteroid 2, given that they are both moving at the same velocity at time=0, and are the same mass.</a:t>
            </a:r>
          </a:p>
        </p:txBody>
      </p:sp>
    </p:spTree>
    <p:extLst>
      <p:ext uri="{BB962C8B-B14F-4D97-AF65-F5344CB8AC3E}">
        <p14:creationId xmlns:p14="http://schemas.microsoft.com/office/powerpoint/2010/main" val="875027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447E409A-71F3-7047-84A6-23A53F983159}"/>
              </a:ext>
            </a:extLst>
          </p:cNvPr>
          <p:cNvGrpSpPr/>
          <p:nvPr/>
        </p:nvGrpSpPr>
        <p:grpSpPr>
          <a:xfrm>
            <a:off x="-140616" y="4052144"/>
            <a:ext cx="9456065" cy="1091355"/>
            <a:chOff x="0" y="3099129"/>
            <a:chExt cx="3515861" cy="3758871"/>
          </a:xfrm>
          <a:blipFill>
            <a:blip r:embed="rId2"/>
            <a:tile tx="0" ty="0" sx="100000" sy="100000" flip="none" algn="tl"/>
          </a:blipFill>
        </p:grpSpPr>
        <p:sp>
          <p:nvSpPr>
            <p:cNvPr id="17" name="Rectangle 16">
              <a:extLst>
                <a:ext uri="{FF2B5EF4-FFF2-40B4-BE49-F238E27FC236}">
                  <a16:creationId xmlns:a16="http://schemas.microsoft.com/office/drawing/2014/main" id="{43AA46D0-8717-6D43-8977-E99D2BB47F9F}"/>
                </a:ext>
              </a:extLst>
            </p:cNvPr>
            <p:cNvSpPr/>
            <p:nvPr/>
          </p:nvSpPr>
          <p:spPr>
            <a:xfrm>
              <a:off x="0" y="3099129"/>
              <a:ext cx="3515861" cy="3758871"/>
            </a:xfrm>
            <a:prstGeom prst="rect">
              <a:avLst/>
            </a:prstGeom>
            <a:grp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a:solidFill>
                  <a:schemeClr val="bg1">
                    <a:lumMod val="50000"/>
                  </a:schemeClr>
                </a:solidFill>
              </a:endParaRPr>
            </a:p>
          </p:txBody>
        </p:sp>
        <p:sp>
          <p:nvSpPr>
            <p:cNvPr id="18" name="TextBox 17">
              <a:extLst>
                <a:ext uri="{FF2B5EF4-FFF2-40B4-BE49-F238E27FC236}">
                  <a16:creationId xmlns:a16="http://schemas.microsoft.com/office/drawing/2014/main" id="{9EE2B5EA-9277-2545-8E31-FCD326676FCA}"/>
                </a:ext>
              </a:extLst>
            </p:cNvPr>
            <p:cNvSpPr txBox="1"/>
            <p:nvPr/>
          </p:nvSpPr>
          <p:spPr>
            <a:xfrm>
              <a:off x="1177842" y="3800149"/>
              <a:ext cx="1148713" cy="1272062"/>
            </a:xfrm>
            <a:prstGeom prst="rect">
              <a:avLst/>
            </a:prstGeom>
            <a:grpFill/>
            <a:ln>
              <a:noFill/>
            </a:ln>
          </p:spPr>
          <p:txBody>
            <a:bodyPr wrap="square" rtlCol="0">
              <a:spAutoFit/>
            </a:bodyPr>
            <a:lstStyle/>
            <a:p>
              <a:pPr algn="ctr"/>
              <a:r>
                <a:rPr lang="en-US" sz="1800" b="1" i="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moon surface</a:t>
              </a:r>
            </a:p>
          </p:txBody>
        </p:sp>
      </p:grpSp>
      <p:sp>
        <p:nvSpPr>
          <p:cNvPr id="2" name="Title 1">
            <a:extLst>
              <a:ext uri="{FF2B5EF4-FFF2-40B4-BE49-F238E27FC236}">
                <a16:creationId xmlns:a16="http://schemas.microsoft.com/office/drawing/2014/main" id="{910A3A08-E895-AB48-9B97-E57C4DFF3F95}"/>
              </a:ext>
            </a:extLst>
          </p:cNvPr>
          <p:cNvSpPr>
            <a:spLocks noGrp="1"/>
          </p:cNvSpPr>
          <p:nvPr>
            <p:ph type="title"/>
          </p:nvPr>
        </p:nvSpPr>
        <p:spPr/>
        <p:txBody>
          <a:bodyPr/>
          <a:lstStyle/>
          <a:p>
            <a:r>
              <a:rPr lang="en" b="1" dirty="0">
                <a:solidFill>
                  <a:srgbClr val="6091BA"/>
                </a:solidFill>
                <a:latin typeface="Open Sans"/>
                <a:ea typeface="Open Sans"/>
                <a:cs typeface="Open Sans"/>
                <a:sym typeface="Open Sans"/>
              </a:rPr>
              <a:t>3. Which system has more energy? Explain.</a:t>
            </a:r>
            <a:endParaRPr lang="en-US" dirty="0"/>
          </a:p>
        </p:txBody>
      </p:sp>
      <p:sp>
        <p:nvSpPr>
          <p:cNvPr id="10" name="TextBox 9">
            <a:extLst>
              <a:ext uri="{FF2B5EF4-FFF2-40B4-BE49-F238E27FC236}">
                <a16:creationId xmlns:a16="http://schemas.microsoft.com/office/drawing/2014/main" id="{5EE72F26-5E21-8940-96E3-FFF2D4759416}"/>
              </a:ext>
            </a:extLst>
          </p:cNvPr>
          <p:cNvSpPr txBox="1"/>
          <p:nvPr/>
        </p:nvSpPr>
        <p:spPr>
          <a:xfrm>
            <a:off x="721257" y="1535415"/>
            <a:ext cx="1918620" cy="646331"/>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1</a:t>
            </a:r>
          </a:p>
          <a:p>
            <a:r>
              <a:rPr lang="en-US" sz="1800" b="1" dirty="0">
                <a:latin typeface="Open Sans" panose="020B0606030504020204" pitchFamily="34" charset="0"/>
                <a:ea typeface="Open Sans" panose="020B0606030504020204" pitchFamily="34" charset="0"/>
                <a:cs typeface="Open Sans" panose="020B0606030504020204" pitchFamily="34" charset="0"/>
              </a:rPr>
              <a:t>V=300 km/s</a:t>
            </a:r>
          </a:p>
        </p:txBody>
      </p:sp>
      <p:sp>
        <p:nvSpPr>
          <p:cNvPr id="11" name="TextBox 10">
            <a:extLst>
              <a:ext uri="{FF2B5EF4-FFF2-40B4-BE49-F238E27FC236}">
                <a16:creationId xmlns:a16="http://schemas.microsoft.com/office/drawing/2014/main" id="{786AF4BC-D491-BC40-81EF-2413B527696F}"/>
              </a:ext>
            </a:extLst>
          </p:cNvPr>
          <p:cNvSpPr txBox="1"/>
          <p:nvPr/>
        </p:nvSpPr>
        <p:spPr>
          <a:xfrm>
            <a:off x="6652713" y="1525693"/>
            <a:ext cx="1918620" cy="646331"/>
          </a:xfrm>
          <a:prstGeom prst="rect">
            <a:avLst/>
          </a:prstGeom>
          <a:noFill/>
        </p:spPr>
        <p:txBody>
          <a:bodyPr wrap="square" rtlCol="0">
            <a:spAutoFit/>
          </a:bodyPr>
          <a:lstStyle/>
          <a:p>
            <a:r>
              <a:rPr lang="en-US" sz="1800" b="1" dirty="0">
                <a:latin typeface="Open Sans" panose="020B0606030504020204" pitchFamily="34" charset="0"/>
                <a:ea typeface="Open Sans" panose="020B0606030504020204" pitchFamily="34" charset="0"/>
                <a:cs typeface="Open Sans" panose="020B0606030504020204" pitchFamily="34" charset="0"/>
              </a:rPr>
              <a:t>Asteroid 2</a:t>
            </a:r>
          </a:p>
          <a:p>
            <a:r>
              <a:rPr lang="en-US" sz="1800" b="1" dirty="0">
                <a:latin typeface="Open Sans" panose="020B0606030504020204" pitchFamily="34" charset="0"/>
                <a:ea typeface="Open Sans" panose="020B0606030504020204" pitchFamily="34" charset="0"/>
                <a:cs typeface="Open Sans" panose="020B0606030504020204" pitchFamily="34" charset="0"/>
              </a:rPr>
              <a:t>V=100 km/s</a:t>
            </a:r>
          </a:p>
        </p:txBody>
      </p:sp>
      <p:pic>
        <p:nvPicPr>
          <p:cNvPr id="4" name="Google Shape;64;p14">
            <a:extLst>
              <a:ext uri="{FF2B5EF4-FFF2-40B4-BE49-F238E27FC236}">
                <a16:creationId xmlns:a16="http://schemas.microsoft.com/office/drawing/2014/main" id="{A4AD98BA-AA5B-A641-B581-8D734444E9E5}"/>
              </a:ext>
            </a:extLst>
          </p:cNvPr>
          <p:cNvPicPr preferRelativeResize="0"/>
          <p:nvPr/>
        </p:nvPicPr>
        <p:blipFill>
          <a:blip r:embed="rId3">
            <a:alphaModFix/>
          </a:blip>
          <a:stretch>
            <a:fillRect/>
          </a:stretch>
        </p:blipFill>
        <p:spPr>
          <a:xfrm>
            <a:off x="152402" y="4651025"/>
            <a:ext cx="8839196" cy="403010"/>
          </a:xfrm>
          <a:prstGeom prst="rect">
            <a:avLst/>
          </a:prstGeom>
          <a:noFill/>
          <a:ln>
            <a:noFill/>
          </a:ln>
        </p:spPr>
      </p:pic>
      <p:sp>
        <p:nvSpPr>
          <p:cNvPr id="14" name="Oval 13">
            <a:extLst>
              <a:ext uri="{FF2B5EF4-FFF2-40B4-BE49-F238E27FC236}">
                <a16:creationId xmlns:a16="http://schemas.microsoft.com/office/drawing/2014/main" id="{02199A47-CCDE-0349-8F96-4196B015DB6C}"/>
              </a:ext>
            </a:extLst>
          </p:cNvPr>
          <p:cNvSpPr/>
          <p:nvPr/>
        </p:nvSpPr>
        <p:spPr>
          <a:xfrm>
            <a:off x="5573155" y="1497725"/>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7D6C087-9258-324C-B0AC-03224407FEF6}"/>
              </a:ext>
            </a:extLst>
          </p:cNvPr>
          <p:cNvSpPr/>
          <p:nvPr/>
        </p:nvSpPr>
        <p:spPr>
          <a:xfrm>
            <a:off x="2491288" y="1497725"/>
            <a:ext cx="754445" cy="754445"/>
          </a:xfrm>
          <a:prstGeom prst="ellipse">
            <a:avLst/>
          </a:prstGeom>
          <a:blipFill>
            <a:blip r:embed="rId4"/>
            <a:tile tx="0" ty="0" sx="100000" sy="100000" flip="none" algn="tl"/>
          </a:blipFill>
          <a:ln>
            <a:solidFill>
              <a:schemeClr val="bg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FC62F36B-CF75-004C-9FD1-B4F4887C959D}"/>
              </a:ext>
            </a:extLst>
          </p:cNvPr>
          <p:cNvSpPr/>
          <p:nvPr/>
        </p:nvSpPr>
        <p:spPr>
          <a:xfrm rot="846166">
            <a:off x="5239217" y="1088345"/>
            <a:ext cx="3137436" cy="1676709"/>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13" name="TextBox 12">
            <a:extLst>
              <a:ext uri="{FF2B5EF4-FFF2-40B4-BE49-F238E27FC236}">
                <a16:creationId xmlns:a16="http://schemas.microsoft.com/office/drawing/2014/main" id="{9D16B095-DB7F-AD4A-9E58-2C40D3DD4E4B}"/>
              </a:ext>
            </a:extLst>
          </p:cNvPr>
          <p:cNvSpPr txBox="1"/>
          <p:nvPr/>
        </p:nvSpPr>
        <p:spPr>
          <a:xfrm>
            <a:off x="152402" y="2560526"/>
            <a:ext cx="5853421" cy="1384995"/>
          </a:xfrm>
          <a:prstGeom prst="rect">
            <a:avLst/>
          </a:prstGeom>
          <a:solidFill>
            <a:schemeClr val="bg1"/>
          </a:solidFill>
        </p:spPr>
        <p:txBody>
          <a:bodyPr wrap="square" rtlCol="0">
            <a:spAutoFit/>
          </a:bodyPr>
          <a:lstStyle/>
          <a:p>
            <a:r>
              <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rPr>
              <a:t>Asteroid 2 is moving faster than asteroid 1.  This means that asteroid 2 will strike the surface of the moon at a greater velocity than asteroid 1.  Asteroid 2 has more kinetic energy than asteroid 2, although both asteroids have the same potential energy given that they are starting at the same height above the surface, and are the same mass.</a:t>
            </a:r>
          </a:p>
        </p:txBody>
      </p:sp>
    </p:spTree>
    <p:extLst>
      <p:ext uri="{BB962C8B-B14F-4D97-AF65-F5344CB8AC3E}">
        <p14:creationId xmlns:p14="http://schemas.microsoft.com/office/powerpoint/2010/main" val="26091731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370</Words>
  <Application>Microsoft Macintosh PowerPoint</Application>
  <PresentationFormat>On-screen Show (16:9)</PresentationFormat>
  <Paragraphs>45</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Open Sans</vt:lpstr>
      <vt:lpstr>Simple Light</vt:lpstr>
      <vt:lpstr>PowerPoint Presentation</vt:lpstr>
      <vt:lpstr>1. Which system has more energy? Explain.</vt:lpstr>
      <vt:lpstr>2. Which system has more energy? Explain.</vt:lpstr>
      <vt:lpstr>3. Which system has more energy? Explain.</vt:lpstr>
      <vt:lpstr>Answer Key (correct answers in red)</vt:lpstr>
      <vt:lpstr>1. Which system has more energy? Explain.</vt:lpstr>
      <vt:lpstr>2. Which system has more energy? Explain.</vt:lpstr>
      <vt:lpstr>3. Which system has more energy? Explain.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Meganne Jimenez</cp:lastModifiedBy>
  <cp:revision>4</cp:revision>
  <dcterms:modified xsi:type="dcterms:W3CDTF">2020-08-18T21:46:51Z</dcterms:modified>
</cp:coreProperties>
</file>