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sldIdLst>
    <p:sldId id="263" r:id="rId2"/>
    <p:sldId id="256" r:id="rId3"/>
    <p:sldId id="257" r:id="rId4"/>
    <p:sldId id="261" r:id="rId5"/>
    <p:sldId id="258" r:id="rId6"/>
    <p:sldId id="259" r:id="rId7"/>
    <p:sldId id="262"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C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165" autoAdjust="0"/>
    <p:restoredTop sz="94660"/>
  </p:normalViewPr>
  <p:slideViewPr>
    <p:cSldViewPr snapToGrid="0" snapToObjects="1">
      <p:cViewPr varScale="1">
        <p:scale>
          <a:sx n="66" d="100"/>
          <a:sy n="66" d="100"/>
        </p:scale>
        <p:origin x="90" y="3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FCB0046-A9B1-4800-9EA3-CC887D9546E5}" type="datetimeFigureOut">
              <a:rPr lang="en-US" smtClean="0"/>
              <a:t>9/17/2015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498712F-D22A-4B15-9879-B52227D75146}" type="slidenum">
              <a:rPr lang="en-US" smtClean="0"/>
              <a:t>‹#›</a:t>
            </a:fld>
            <a:endParaRPr lang="en-US"/>
          </a:p>
        </p:txBody>
      </p:sp>
    </p:spTree>
    <p:extLst>
      <p:ext uri="{BB962C8B-B14F-4D97-AF65-F5344CB8AC3E}">
        <p14:creationId xmlns:p14="http://schemas.microsoft.com/office/powerpoint/2010/main" val="30744254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Strongest </a:t>
            </a:r>
            <a:r>
              <a:rPr lang="en-US" smtClean="0"/>
              <a:t>Strongholds Post-Activity Assessment</a:t>
            </a:r>
            <a:r>
              <a:rPr lang="en-US" dirty="0" smtClean="0"/>
              <a:t>, TeachEngineering.org</a:t>
            </a:r>
            <a:endParaRPr lang="en-US" dirty="0"/>
          </a:p>
        </p:txBody>
      </p:sp>
      <p:sp>
        <p:nvSpPr>
          <p:cNvPr id="4" name="Slide Number Placeholder 3"/>
          <p:cNvSpPr>
            <a:spLocks noGrp="1"/>
          </p:cNvSpPr>
          <p:nvPr>
            <p:ph type="sldNum" sz="quarter" idx="10"/>
          </p:nvPr>
        </p:nvSpPr>
        <p:spPr/>
        <p:txBody>
          <a:bodyPr/>
          <a:lstStyle/>
          <a:p>
            <a:fld id="{6498712F-D22A-4B15-9879-B52227D75146}" type="slidenum">
              <a:rPr lang="en-US" smtClean="0"/>
              <a:t>1</a:t>
            </a:fld>
            <a:endParaRPr lang="en-US"/>
          </a:p>
        </p:txBody>
      </p:sp>
    </p:spTree>
    <p:extLst>
      <p:ext uri="{BB962C8B-B14F-4D97-AF65-F5344CB8AC3E}">
        <p14:creationId xmlns:p14="http://schemas.microsoft.com/office/powerpoint/2010/main" val="25050117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1895EE0-06BE-B245-AA48-589F59DD19D4}" type="datetimeFigureOut">
              <a:rPr lang="en-US" smtClean="0"/>
              <a:pPr/>
              <a:t>9/17/2015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65C8DD-C206-5E44-9DFC-DA1395F59F4C}" type="slidenum">
              <a:rPr lang="en-US" smtClean="0"/>
              <a:pPr/>
              <a:t>‹#›</a:t>
            </a:fld>
            <a:endParaRPr lang="en-US"/>
          </a:p>
        </p:txBody>
      </p:sp>
    </p:spTree>
    <p:extLst>
      <p:ext uri="{BB962C8B-B14F-4D97-AF65-F5344CB8AC3E}">
        <p14:creationId xmlns:p14="http://schemas.microsoft.com/office/powerpoint/2010/main" val="17162389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895EE0-06BE-B245-AA48-589F59DD19D4}" type="datetimeFigureOut">
              <a:rPr lang="en-US" smtClean="0"/>
              <a:pPr/>
              <a:t>9/17/2015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65C8DD-C206-5E44-9DFC-DA1395F59F4C}" type="slidenum">
              <a:rPr lang="en-US" smtClean="0"/>
              <a:pPr/>
              <a:t>‹#›</a:t>
            </a:fld>
            <a:endParaRPr lang="en-US"/>
          </a:p>
        </p:txBody>
      </p:sp>
    </p:spTree>
    <p:extLst>
      <p:ext uri="{BB962C8B-B14F-4D97-AF65-F5344CB8AC3E}">
        <p14:creationId xmlns:p14="http://schemas.microsoft.com/office/powerpoint/2010/main" val="18855868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895EE0-06BE-B245-AA48-589F59DD19D4}" type="datetimeFigureOut">
              <a:rPr lang="en-US" smtClean="0"/>
              <a:pPr/>
              <a:t>9/17/2015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65C8DD-C206-5E44-9DFC-DA1395F59F4C}" type="slidenum">
              <a:rPr lang="en-US" smtClean="0"/>
              <a:pPr/>
              <a:t>‹#›</a:t>
            </a:fld>
            <a:endParaRPr lang="en-US"/>
          </a:p>
        </p:txBody>
      </p:sp>
    </p:spTree>
    <p:extLst>
      <p:ext uri="{BB962C8B-B14F-4D97-AF65-F5344CB8AC3E}">
        <p14:creationId xmlns:p14="http://schemas.microsoft.com/office/powerpoint/2010/main" val="31456228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895EE0-06BE-B245-AA48-589F59DD19D4}" type="datetimeFigureOut">
              <a:rPr lang="en-US" smtClean="0"/>
              <a:pPr/>
              <a:t>9/17/2015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65C8DD-C206-5E44-9DFC-DA1395F59F4C}" type="slidenum">
              <a:rPr lang="en-US" smtClean="0"/>
              <a:pPr/>
              <a:t>‹#›</a:t>
            </a:fld>
            <a:endParaRPr lang="en-US"/>
          </a:p>
        </p:txBody>
      </p:sp>
    </p:spTree>
    <p:extLst>
      <p:ext uri="{BB962C8B-B14F-4D97-AF65-F5344CB8AC3E}">
        <p14:creationId xmlns:p14="http://schemas.microsoft.com/office/powerpoint/2010/main" val="23268379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1895EE0-06BE-B245-AA48-589F59DD19D4}" type="datetimeFigureOut">
              <a:rPr lang="en-US" smtClean="0"/>
              <a:pPr/>
              <a:t>9/17/2015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65C8DD-C206-5E44-9DFC-DA1395F59F4C}" type="slidenum">
              <a:rPr lang="en-US" smtClean="0"/>
              <a:pPr/>
              <a:t>‹#›</a:t>
            </a:fld>
            <a:endParaRPr lang="en-US"/>
          </a:p>
        </p:txBody>
      </p:sp>
    </p:spTree>
    <p:extLst>
      <p:ext uri="{BB962C8B-B14F-4D97-AF65-F5344CB8AC3E}">
        <p14:creationId xmlns:p14="http://schemas.microsoft.com/office/powerpoint/2010/main" val="3871413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1895EE0-06BE-B245-AA48-589F59DD19D4}" type="datetimeFigureOut">
              <a:rPr lang="en-US" smtClean="0"/>
              <a:pPr/>
              <a:t>9/17/2015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65C8DD-C206-5E44-9DFC-DA1395F59F4C}" type="slidenum">
              <a:rPr lang="en-US" smtClean="0"/>
              <a:pPr/>
              <a:t>‹#›</a:t>
            </a:fld>
            <a:endParaRPr lang="en-US"/>
          </a:p>
        </p:txBody>
      </p:sp>
    </p:spTree>
    <p:extLst>
      <p:ext uri="{BB962C8B-B14F-4D97-AF65-F5344CB8AC3E}">
        <p14:creationId xmlns:p14="http://schemas.microsoft.com/office/powerpoint/2010/main" val="35946807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1895EE0-06BE-B245-AA48-589F59DD19D4}" type="datetimeFigureOut">
              <a:rPr lang="en-US" smtClean="0"/>
              <a:pPr/>
              <a:t>9/17/2015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565C8DD-C206-5E44-9DFC-DA1395F59F4C}" type="slidenum">
              <a:rPr lang="en-US" smtClean="0"/>
              <a:pPr/>
              <a:t>‹#›</a:t>
            </a:fld>
            <a:endParaRPr lang="en-US"/>
          </a:p>
        </p:txBody>
      </p:sp>
    </p:spTree>
    <p:extLst>
      <p:ext uri="{BB962C8B-B14F-4D97-AF65-F5344CB8AC3E}">
        <p14:creationId xmlns:p14="http://schemas.microsoft.com/office/powerpoint/2010/main" val="451888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1895EE0-06BE-B245-AA48-589F59DD19D4}" type="datetimeFigureOut">
              <a:rPr lang="en-US" smtClean="0"/>
              <a:pPr/>
              <a:t>9/17/2015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565C8DD-C206-5E44-9DFC-DA1395F59F4C}" type="slidenum">
              <a:rPr lang="en-US" smtClean="0"/>
              <a:pPr/>
              <a:t>‹#›</a:t>
            </a:fld>
            <a:endParaRPr lang="en-US"/>
          </a:p>
        </p:txBody>
      </p:sp>
    </p:spTree>
    <p:extLst>
      <p:ext uri="{BB962C8B-B14F-4D97-AF65-F5344CB8AC3E}">
        <p14:creationId xmlns:p14="http://schemas.microsoft.com/office/powerpoint/2010/main" val="5777198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895EE0-06BE-B245-AA48-589F59DD19D4}" type="datetimeFigureOut">
              <a:rPr lang="en-US" smtClean="0"/>
              <a:pPr/>
              <a:t>9/17/2015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565C8DD-C206-5E44-9DFC-DA1395F59F4C}" type="slidenum">
              <a:rPr lang="en-US" smtClean="0"/>
              <a:pPr/>
              <a:t>‹#›</a:t>
            </a:fld>
            <a:endParaRPr lang="en-US"/>
          </a:p>
        </p:txBody>
      </p:sp>
    </p:spTree>
    <p:extLst>
      <p:ext uri="{BB962C8B-B14F-4D97-AF65-F5344CB8AC3E}">
        <p14:creationId xmlns:p14="http://schemas.microsoft.com/office/powerpoint/2010/main" val="34274787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895EE0-06BE-B245-AA48-589F59DD19D4}" type="datetimeFigureOut">
              <a:rPr lang="en-US" smtClean="0"/>
              <a:pPr/>
              <a:t>9/17/2015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65C8DD-C206-5E44-9DFC-DA1395F59F4C}" type="slidenum">
              <a:rPr lang="en-US" smtClean="0"/>
              <a:pPr/>
              <a:t>‹#›</a:t>
            </a:fld>
            <a:endParaRPr lang="en-US"/>
          </a:p>
        </p:txBody>
      </p:sp>
    </p:spTree>
    <p:extLst>
      <p:ext uri="{BB962C8B-B14F-4D97-AF65-F5344CB8AC3E}">
        <p14:creationId xmlns:p14="http://schemas.microsoft.com/office/powerpoint/2010/main" val="9166485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895EE0-06BE-B245-AA48-589F59DD19D4}" type="datetimeFigureOut">
              <a:rPr lang="en-US" smtClean="0"/>
              <a:pPr/>
              <a:t>9/17/2015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65C8DD-C206-5E44-9DFC-DA1395F59F4C}" type="slidenum">
              <a:rPr lang="en-US" smtClean="0"/>
              <a:pPr/>
              <a:t>‹#›</a:t>
            </a:fld>
            <a:endParaRPr lang="en-US"/>
          </a:p>
        </p:txBody>
      </p:sp>
    </p:spTree>
    <p:extLst>
      <p:ext uri="{BB962C8B-B14F-4D97-AF65-F5344CB8AC3E}">
        <p14:creationId xmlns:p14="http://schemas.microsoft.com/office/powerpoint/2010/main" val="36078875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895EE0-06BE-B245-AA48-589F59DD19D4}" type="datetimeFigureOut">
              <a:rPr lang="en-US" smtClean="0"/>
              <a:pPr/>
              <a:t>9/17/2015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65C8DD-C206-5E44-9DFC-DA1395F59F4C}" type="slidenum">
              <a:rPr lang="en-US" smtClean="0"/>
              <a:pPr/>
              <a:t>‹#›</a:t>
            </a:fld>
            <a:endParaRPr lang="en-US"/>
          </a:p>
        </p:txBody>
      </p:sp>
    </p:spTree>
    <p:extLst>
      <p:ext uri="{BB962C8B-B14F-4D97-AF65-F5344CB8AC3E}">
        <p14:creationId xmlns:p14="http://schemas.microsoft.com/office/powerpoint/2010/main" val="34628366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99343" y="1607177"/>
            <a:ext cx="5145314" cy="4300137"/>
          </a:xfrm>
        </p:spPr>
        <p:txBody>
          <a:bodyPr>
            <a:normAutofit/>
          </a:bodyPr>
          <a:lstStyle/>
          <a:p>
            <a:r>
              <a:rPr lang="en-US" sz="8000" dirty="0" smtClean="0">
                <a:solidFill>
                  <a:srgbClr val="CC00CC"/>
                </a:solidFill>
              </a:rPr>
              <a:t>Strongest Strongholds Assessment</a:t>
            </a:r>
            <a:endParaRPr lang="en-US" sz="8000" dirty="0">
              <a:solidFill>
                <a:srgbClr val="CC00CC"/>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84909" y="338754"/>
            <a:ext cx="5103091" cy="646331"/>
          </a:xfrm>
          <a:prstGeom prst="rect">
            <a:avLst/>
          </a:prstGeom>
          <a:noFill/>
        </p:spPr>
        <p:txBody>
          <a:bodyPr wrap="square" rtlCol="0">
            <a:spAutoFit/>
          </a:bodyPr>
          <a:lstStyle/>
          <a:p>
            <a:r>
              <a:rPr lang="en-US" sz="3600" b="1" dirty="0" smtClean="0">
                <a:solidFill>
                  <a:srgbClr val="CC00CC"/>
                </a:solidFill>
              </a:rPr>
              <a:t>Question 1</a:t>
            </a:r>
            <a:endParaRPr lang="en-US" sz="3600" b="1" dirty="0">
              <a:solidFill>
                <a:srgbClr val="CC00CC"/>
              </a:solidFill>
            </a:endParaRPr>
          </a:p>
        </p:txBody>
      </p:sp>
      <p:sp>
        <p:nvSpPr>
          <p:cNvPr id="5" name="TextBox 4"/>
          <p:cNvSpPr txBox="1"/>
          <p:nvPr/>
        </p:nvSpPr>
        <p:spPr>
          <a:xfrm>
            <a:off x="552345" y="1042299"/>
            <a:ext cx="8044873" cy="523220"/>
          </a:xfrm>
          <a:prstGeom prst="rect">
            <a:avLst/>
          </a:prstGeom>
          <a:noFill/>
        </p:spPr>
        <p:txBody>
          <a:bodyPr wrap="square" rtlCol="0">
            <a:spAutoFit/>
          </a:bodyPr>
          <a:lstStyle/>
          <a:p>
            <a:r>
              <a:rPr lang="en-US" sz="2800" b="1" dirty="0" smtClean="0">
                <a:solidFill>
                  <a:schemeClr val="tx1">
                    <a:lumMod val="50000"/>
                    <a:lumOff val="50000"/>
                  </a:schemeClr>
                </a:solidFill>
              </a:rPr>
              <a:t>Which tower is likely to hold more weight? Explain.</a:t>
            </a:r>
            <a:endParaRPr lang="en-US" sz="2800" b="1" dirty="0">
              <a:solidFill>
                <a:schemeClr val="tx1">
                  <a:lumMod val="50000"/>
                  <a:lumOff val="50000"/>
                </a:schemeClr>
              </a:solidFill>
            </a:endParaRPr>
          </a:p>
        </p:txBody>
      </p:sp>
      <p:sp>
        <p:nvSpPr>
          <p:cNvPr id="7" name="Rectangle 6"/>
          <p:cNvSpPr/>
          <p:nvPr/>
        </p:nvSpPr>
        <p:spPr>
          <a:xfrm>
            <a:off x="552938" y="5875200"/>
            <a:ext cx="45719" cy="89856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p:cNvSpPr/>
          <p:nvPr/>
        </p:nvSpPr>
        <p:spPr>
          <a:xfrm>
            <a:off x="552345" y="4976640"/>
            <a:ext cx="45719" cy="89856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1128682" y="5875200"/>
            <a:ext cx="45719" cy="89856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1128682" y="4976640"/>
            <a:ext cx="45719" cy="89856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rot="16200000">
            <a:off x="848228" y="4504500"/>
            <a:ext cx="45719" cy="89856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p:nvSpPr>
        <p:spPr>
          <a:xfrm rot="16200000">
            <a:off x="848228" y="5425919"/>
            <a:ext cx="45719" cy="89856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ectangle 14"/>
          <p:cNvSpPr/>
          <p:nvPr/>
        </p:nvSpPr>
        <p:spPr>
          <a:xfrm>
            <a:off x="575204" y="4032360"/>
            <a:ext cx="45719" cy="89856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ectangle 15"/>
          <p:cNvSpPr/>
          <p:nvPr/>
        </p:nvSpPr>
        <p:spPr>
          <a:xfrm>
            <a:off x="1116079" y="4032360"/>
            <a:ext cx="45719" cy="89856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Rectangle 17"/>
          <p:cNvSpPr/>
          <p:nvPr/>
        </p:nvSpPr>
        <p:spPr>
          <a:xfrm rot="16200000">
            <a:off x="848228" y="3560220"/>
            <a:ext cx="45719" cy="89856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Rectangle 18"/>
          <p:cNvSpPr/>
          <p:nvPr/>
        </p:nvSpPr>
        <p:spPr>
          <a:xfrm>
            <a:off x="3669052" y="5875199"/>
            <a:ext cx="45719" cy="89856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Rectangle 19"/>
          <p:cNvSpPr/>
          <p:nvPr/>
        </p:nvSpPr>
        <p:spPr>
          <a:xfrm>
            <a:off x="3668459" y="4976639"/>
            <a:ext cx="45719" cy="89856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Rectangle 20"/>
          <p:cNvSpPr/>
          <p:nvPr/>
        </p:nvSpPr>
        <p:spPr>
          <a:xfrm>
            <a:off x="4244796" y="5875199"/>
            <a:ext cx="45719" cy="89856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Rectangle 21"/>
          <p:cNvSpPr/>
          <p:nvPr/>
        </p:nvSpPr>
        <p:spPr>
          <a:xfrm>
            <a:off x="4244796" y="4976639"/>
            <a:ext cx="45719" cy="89856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Rectangle 22"/>
          <p:cNvSpPr/>
          <p:nvPr/>
        </p:nvSpPr>
        <p:spPr>
          <a:xfrm rot="16200000">
            <a:off x="3964342" y="4504499"/>
            <a:ext cx="45719" cy="89856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Rectangle 23"/>
          <p:cNvSpPr/>
          <p:nvPr/>
        </p:nvSpPr>
        <p:spPr>
          <a:xfrm rot="16200000">
            <a:off x="3964342" y="5425918"/>
            <a:ext cx="45719" cy="89856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Rectangle 24"/>
          <p:cNvSpPr/>
          <p:nvPr/>
        </p:nvSpPr>
        <p:spPr>
          <a:xfrm>
            <a:off x="3691318" y="4032359"/>
            <a:ext cx="45719" cy="89856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Rectangle 25"/>
          <p:cNvSpPr/>
          <p:nvPr/>
        </p:nvSpPr>
        <p:spPr>
          <a:xfrm>
            <a:off x="4232193" y="4032359"/>
            <a:ext cx="45719" cy="89856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Rectangle 26"/>
          <p:cNvSpPr/>
          <p:nvPr/>
        </p:nvSpPr>
        <p:spPr>
          <a:xfrm rot="16200000">
            <a:off x="3964342" y="3560219"/>
            <a:ext cx="45719" cy="89856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 name="Rectangle 36"/>
          <p:cNvSpPr/>
          <p:nvPr/>
        </p:nvSpPr>
        <p:spPr>
          <a:xfrm rot="8530101" flipH="1">
            <a:off x="3971167" y="3951950"/>
            <a:ext cx="45719" cy="89856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 name="Rectangle 38"/>
          <p:cNvSpPr/>
          <p:nvPr/>
        </p:nvSpPr>
        <p:spPr>
          <a:xfrm rot="13069899">
            <a:off x="3928317" y="4896229"/>
            <a:ext cx="45719" cy="89856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 name="Rectangle 39"/>
          <p:cNvSpPr/>
          <p:nvPr/>
        </p:nvSpPr>
        <p:spPr>
          <a:xfrm rot="8530101" flipH="1">
            <a:off x="3999837" y="5899457"/>
            <a:ext cx="45719" cy="89856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 name="TextBox 40"/>
          <p:cNvSpPr txBox="1"/>
          <p:nvPr/>
        </p:nvSpPr>
        <p:spPr>
          <a:xfrm>
            <a:off x="362540" y="3238756"/>
            <a:ext cx="1755899" cy="369332"/>
          </a:xfrm>
          <a:prstGeom prst="rect">
            <a:avLst/>
          </a:prstGeom>
          <a:noFill/>
        </p:spPr>
        <p:txBody>
          <a:bodyPr wrap="square" rtlCol="0">
            <a:spAutoFit/>
          </a:bodyPr>
          <a:lstStyle/>
          <a:p>
            <a:r>
              <a:rPr lang="en-US" b="1" dirty="0" smtClean="0"/>
              <a:t>Tower A</a:t>
            </a:r>
            <a:endParaRPr lang="en-US" b="1" dirty="0"/>
          </a:p>
        </p:txBody>
      </p:sp>
      <p:sp>
        <p:nvSpPr>
          <p:cNvPr id="42" name="TextBox 41"/>
          <p:cNvSpPr txBox="1"/>
          <p:nvPr/>
        </p:nvSpPr>
        <p:spPr>
          <a:xfrm>
            <a:off x="3552821" y="3238756"/>
            <a:ext cx="1082239" cy="369332"/>
          </a:xfrm>
          <a:prstGeom prst="rect">
            <a:avLst/>
          </a:prstGeom>
          <a:noFill/>
        </p:spPr>
        <p:txBody>
          <a:bodyPr wrap="square" rtlCol="0">
            <a:spAutoFit/>
          </a:bodyPr>
          <a:lstStyle/>
          <a:p>
            <a:r>
              <a:rPr lang="en-US" b="1" dirty="0" smtClean="0"/>
              <a:t>Tower B</a:t>
            </a:r>
            <a:endParaRPr lang="en-US" b="1" dirty="0"/>
          </a:p>
        </p:txBody>
      </p:sp>
      <p:sp>
        <p:nvSpPr>
          <p:cNvPr id="43" name="TextBox 42"/>
          <p:cNvSpPr txBox="1"/>
          <p:nvPr/>
        </p:nvSpPr>
        <p:spPr>
          <a:xfrm>
            <a:off x="6778044" y="3238756"/>
            <a:ext cx="1082239" cy="369332"/>
          </a:xfrm>
          <a:prstGeom prst="rect">
            <a:avLst/>
          </a:prstGeom>
          <a:noFill/>
        </p:spPr>
        <p:txBody>
          <a:bodyPr wrap="square" rtlCol="0">
            <a:spAutoFit/>
          </a:bodyPr>
          <a:lstStyle/>
          <a:p>
            <a:r>
              <a:rPr lang="en-US" b="1" dirty="0" smtClean="0"/>
              <a:t>Tower C</a:t>
            </a:r>
            <a:endParaRPr lang="en-US" b="1" dirty="0"/>
          </a:p>
        </p:txBody>
      </p:sp>
      <p:sp>
        <p:nvSpPr>
          <p:cNvPr id="44" name="Rectangle 43"/>
          <p:cNvSpPr/>
          <p:nvPr/>
        </p:nvSpPr>
        <p:spPr>
          <a:xfrm>
            <a:off x="6904009" y="5920461"/>
            <a:ext cx="45719" cy="89856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 name="Rectangle 44"/>
          <p:cNvSpPr/>
          <p:nvPr/>
        </p:nvSpPr>
        <p:spPr>
          <a:xfrm>
            <a:off x="6903416" y="5021901"/>
            <a:ext cx="45719" cy="89856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 name="Rectangle 45"/>
          <p:cNvSpPr/>
          <p:nvPr/>
        </p:nvSpPr>
        <p:spPr>
          <a:xfrm>
            <a:off x="7479753" y="5920461"/>
            <a:ext cx="45719" cy="89856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 name="Rectangle 46"/>
          <p:cNvSpPr/>
          <p:nvPr/>
        </p:nvSpPr>
        <p:spPr>
          <a:xfrm>
            <a:off x="7479753" y="5021901"/>
            <a:ext cx="45719" cy="89856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 name="Rectangle 47"/>
          <p:cNvSpPr/>
          <p:nvPr/>
        </p:nvSpPr>
        <p:spPr>
          <a:xfrm rot="16200000">
            <a:off x="7199299" y="4549761"/>
            <a:ext cx="45719" cy="89856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 name="Rectangle 48"/>
          <p:cNvSpPr/>
          <p:nvPr/>
        </p:nvSpPr>
        <p:spPr>
          <a:xfrm rot="16200000">
            <a:off x="7199299" y="5471180"/>
            <a:ext cx="45719" cy="89856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 name="Rectangle 49"/>
          <p:cNvSpPr/>
          <p:nvPr/>
        </p:nvSpPr>
        <p:spPr>
          <a:xfrm>
            <a:off x="6926275" y="4077621"/>
            <a:ext cx="45719" cy="89856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 name="Rectangle 50"/>
          <p:cNvSpPr/>
          <p:nvPr/>
        </p:nvSpPr>
        <p:spPr>
          <a:xfrm>
            <a:off x="7467150" y="4077621"/>
            <a:ext cx="45719" cy="89856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 name="Rectangle 51"/>
          <p:cNvSpPr/>
          <p:nvPr/>
        </p:nvSpPr>
        <p:spPr>
          <a:xfrm rot="16200000">
            <a:off x="7199299" y="3605481"/>
            <a:ext cx="45719" cy="89856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 name="Rectangle 52"/>
          <p:cNvSpPr/>
          <p:nvPr/>
        </p:nvSpPr>
        <p:spPr>
          <a:xfrm rot="8530101" flipH="1">
            <a:off x="7206124" y="3997212"/>
            <a:ext cx="45719" cy="89856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 name="Rectangle 53"/>
          <p:cNvSpPr/>
          <p:nvPr/>
        </p:nvSpPr>
        <p:spPr>
          <a:xfrm rot="13069899">
            <a:off x="7163274" y="4941491"/>
            <a:ext cx="45719" cy="89856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 name="Rectangle 54"/>
          <p:cNvSpPr/>
          <p:nvPr/>
        </p:nvSpPr>
        <p:spPr>
          <a:xfrm rot="8530101" flipH="1">
            <a:off x="7234794" y="5944719"/>
            <a:ext cx="45719" cy="89856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 name="Rectangle 55"/>
          <p:cNvSpPr/>
          <p:nvPr/>
        </p:nvSpPr>
        <p:spPr>
          <a:xfrm rot="13069899">
            <a:off x="7197034" y="4081409"/>
            <a:ext cx="45719" cy="89856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 name="Rectangle 56"/>
          <p:cNvSpPr/>
          <p:nvPr/>
        </p:nvSpPr>
        <p:spPr>
          <a:xfrm rot="13069899">
            <a:off x="7197034" y="5955609"/>
            <a:ext cx="45719" cy="89856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 name="Rectangle 57"/>
          <p:cNvSpPr/>
          <p:nvPr/>
        </p:nvSpPr>
        <p:spPr>
          <a:xfrm rot="8530101" flipH="1">
            <a:off x="7219895" y="4965383"/>
            <a:ext cx="45719" cy="89856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297258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84909" y="338754"/>
            <a:ext cx="5103091" cy="646331"/>
          </a:xfrm>
          <a:prstGeom prst="rect">
            <a:avLst/>
          </a:prstGeom>
          <a:noFill/>
        </p:spPr>
        <p:txBody>
          <a:bodyPr wrap="square" rtlCol="0">
            <a:spAutoFit/>
          </a:bodyPr>
          <a:lstStyle/>
          <a:p>
            <a:r>
              <a:rPr lang="en-US" sz="3600" b="1" dirty="0" smtClean="0">
                <a:solidFill>
                  <a:srgbClr val="CC00CC"/>
                </a:solidFill>
              </a:rPr>
              <a:t>Question 2</a:t>
            </a:r>
            <a:endParaRPr lang="en-US" sz="3600" b="1" dirty="0">
              <a:solidFill>
                <a:srgbClr val="CC00CC"/>
              </a:solidFill>
            </a:endParaRPr>
          </a:p>
        </p:txBody>
      </p:sp>
      <p:sp>
        <p:nvSpPr>
          <p:cNvPr id="5" name="TextBox 4"/>
          <p:cNvSpPr txBox="1"/>
          <p:nvPr/>
        </p:nvSpPr>
        <p:spPr>
          <a:xfrm>
            <a:off x="484909" y="1123042"/>
            <a:ext cx="8044873" cy="954107"/>
          </a:xfrm>
          <a:prstGeom prst="rect">
            <a:avLst/>
          </a:prstGeom>
          <a:noFill/>
        </p:spPr>
        <p:txBody>
          <a:bodyPr wrap="square" rtlCol="0">
            <a:spAutoFit/>
          </a:bodyPr>
          <a:lstStyle/>
          <a:p>
            <a:r>
              <a:rPr lang="en-US" sz="2800" b="1" dirty="0" smtClean="0">
                <a:solidFill>
                  <a:schemeClr val="tx1">
                    <a:lumMod val="50000"/>
                    <a:lumOff val="50000"/>
                  </a:schemeClr>
                </a:solidFill>
              </a:rPr>
              <a:t>What can be done to improve the weight-bearing nature of this tower?</a:t>
            </a:r>
            <a:endParaRPr lang="en-US" sz="2800" b="1" dirty="0">
              <a:solidFill>
                <a:schemeClr val="tx1">
                  <a:lumMod val="50000"/>
                  <a:lumOff val="50000"/>
                </a:schemeClr>
              </a:solidFill>
            </a:endParaRPr>
          </a:p>
        </p:txBody>
      </p:sp>
      <p:sp>
        <p:nvSpPr>
          <p:cNvPr id="19" name="Rectangle 18"/>
          <p:cNvSpPr/>
          <p:nvPr/>
        </p:nvSpPr>
        <p:spPr>
          <a:xfrm>
            <a:off x="3669052" y="5875199"/>
            <a:ext cx="45719" cy="89856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Rectangle 19"/>
          <p:cNvSpPr/>
          <p:nvPr/>
        </p:nvSpPr>
        <p:spPr>
          <a:xfrm>
            <a:off x="3668459" y="4976639"/>
            <a:ext cx="45719" cy="89856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Rectangle 20"/>
          <p:cNvSpPr/>
          <p:nvPr/>
        </p:nvSpPr>
        <p:spPr>
          <a:xfrm>
            <a:off x="4244796" y="5875199"/>
            <a:ext cx="45719" cy="89856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Rectangle 21"/>
          <p:cNvSpPr/>
          <p:nvPr/>
        </p:nvSpPr>
        <p:spPr>
          <a:xfrm>
            <a:off x="4244796" y="4976639"/>
            <a:ext cx="45719" cy="89856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Rectangle 22"/>
          <p:cNvSpPr/>
          <p:nvPr/>
        </p:nvSpPr>
        <p:spPr>
          <a:xfrm rot="16200000">
            <a:off x="3964342" y="4504499"/>
            <a:ext cx="45719" cy="89856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Rectangle 23"/>
          <p:cNvSpPr/>
          <p:nvPr/>
        </p:nvSpPr>
        <p:spPr>
          <a:xfrm rot="16200000">
            <a:off x="3964342" y="5425918"/>
            <a:ext cx="45719" cy="89856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Rectangle 24"/>
          <p:cNvSpPr/>
          <p:nvPr/>
        </p:nvSpPr>
        <p:spPr>
          <a:xfrm>
            <a:off x="3691318" y="4032359"/>
            <a:ext cx="45719" cy="89856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Rectangle 25"/>
          <p:cNvSpPr/>
          <p:nvPr/>
        </p:nvSpPr>
        <p:spPr>
          <a:xfrm>
            <a:off x="4232193" y="4032359"/>
            <a:ext cx="45719" cy="89856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Rectangle 26"/>
          <p:cNvSpPr/>
          <p:nvPr/>
        </p:nvSpPr>
        <p:spPr>
          <a:xfrm rot="16200000">
            <a:off x="3964342" y="3560219"/>
            <a:ext cx="45719" cy="89856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 name="Rectangle 36"/>
          <p:cNvSpPr/>
          <p:nvPr/>
        </p:nvSpPr>
        <p:spPr>
          <a:xfrm rot="8530101" flipH="1">
            <a:off x="3971167" y="3951950"/>
            <a:ext cx="45719" cy="89856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 name="Rectangle 38"/>
          <p:cNvSpPr/>
          <p:nvPr/>
        </p:nvSpPr>
        <p:spPr>
          <a:xfrm rot="13069899">
            <a:off x="3928317" y="4896229"/>
            <a:ext cx="45719" cy="89856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 name="Rectangle 39"/>
          <p:cNvSpPr/>
          <p:nvPr/>
        </p:nvSpPr>
        <p:spPr>
          <a:xfrm rot="8530101" flipH="1">
            <a:off x="3999837" y="5899457"/>
            <a:ext cx="45719" cy="89856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102388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84909" y="338754"/>
            <a:ext cx="5103091" cy="646331"/>
          </a:xfrm>
          <a:prstGeom prst="rect">
            <a:avLst/>
          </a:prstGeom>
          <a:noFill/>
        </p:spPr>
        <p:txBody>
          <a:bodyPr wrap="square" rtlCol="0">
            <a:spAutoFit/>
          </a:bodyPr>
          <a:lstStyle/>
          <a:p>
            <a:r>
              <a:rPr lang="en-US" sz="3600" b="1" dirty="0" smtClean="0">
                <a:solidFill>
                  <a:srgbClr val="CC00CC"/>
                </a:solidFill>
              </a:rPr>
              <a:t>Question 3</a:t>
            </a:r>
            <a:endParaRPr lang="en-US" sz="3600" b="1" dirty="0">
              <a:solidFill>
                <a:srgbClr val="CC00CC"/>
              </a:solidFill>
            </a:endParaRPr>
          </a:p>
        </p:txBody>
      </p:sp>
      <p:sp>
        <p:nvSpPr>
          <p:cNvPr id="5" name="TextBox 4"/>
          <p:cNvSpPr txBox="1"/>
          <p:nvPr/>
        </p:nvSpPr>
        <p:spPr>
          <a:xfrm>
            <a:off x="518736" y="985085"/>
            <a:ext cx="8044873" cy="954107"/>
          </a:xfrm>
          <a:prstGeom prst="rect">
            <a:avLst/>
          </a:prstGeom>
          <a:noFill/>
        </p:spPr>
        <p:txBody>
          <a:bodyPr wrap="square" rtlCol="0">
            <a:spAutoFit/>
          </a:bodyPr>
          <a:lstStyle/>
          <a:p>
            <a:r>
              <a:rPr lang="en-US" sz="2800" b="1" dirty="0" smtClean="0">
                <a:solidFill>
                  <a:schemeClr val="tx1">
                    <a:lumMod val="50000"/>
                    <a:lumOff val="50000"/>
                  </a:schemeClr>
                </a:solidFill>
              </a:rPr>
              <a:t>If this tower can hold 3 books, w</a:t>
            </a:r>
            <a:r>
              <a:rPr lang="en-US" sz="2800" b="1" dirty="0" smtClean="0">
                <a:solidFill>
                  <a:schemeClr val="tx1">
                    <a:lumMod val="50000"/>
                    <a:lumOff val="50000"/>
                  </a:schemeClr>
                </a:solidFill>
              </a:rPr>
              <a:t>hat </a:t>
            </a:r>
            <a:r>
              <a:rPr lang="en-US" sz="2800" b="1" dirty="0" smtClean="0">
                <a:solidFill>
                  <a:schemeClr val="tx1">
                    <a:lumMod val="50000"/>
                    <a:lumOff val="50000"/>
                  </a:schemeClr>
                </a:solidFill>
              </a:rPr>
              <a:t>is </a:t>
            </a:r>
            <a:r>
              <a:rPr lang="en-US" sz="2800" b="1" dirty="0" smtClean="0">
                <a:solidFill>
                  <a:schemeClr val="tx1">
                    <a:lumMod val="50000"/>
                    <a:lumOff val="50000"/>
                  </a:schemeClr>
                </a:solidFill>
              </a:rPr>
              <a:t>its current </a:t>
            </a:r>
            <a:r>
              <a:rPr lang="en-US" sz="2800" b="1" dirty="0" smtClean="0">
                <a:solidFill>
                  <a:schemeClr val="tx1">
                    <a:lumMod val="50000"/>
                    <a:lumOff val="50000"/>
                  </a:schemeClr>
                </a:solidFill>
              </a:rPr>
              <a:t>strength-to-weight </a:t>
            </a:r>
            <a:r>
              <a:rPr lang="en-US" sz="2800" b="1" dirty="0" smtClean="0">
                <a:solidFill>
                  <a:schemeClr val="tx1">
                    <a:lumMod val="50000"/>
                    <a:lumOff val="50000"/>
                  </a:schemeClr>
                </a:solidFill>
              </a:rPr>
              <a:t>ratio?</a:t>
            </a:r>
            <a:endParaRPr lang="en-US" sz="2800" b="1" dirty="0">
              <a:solidFill>
                <a:schemeClr val="tx1">
                  <a:lumMod val="50000"/>
                  <a:lumOff val="50000"/>
                </a:schemeClr>
              </a:solidFill>
            </a:endParaRPr>
          </a:p>
        </p:txBody>
      </p:sp>
      <p:grpSp>
        <p:nvGrpSpPr>
          <p:cNvPr id="12" name="Group 11"/>
          <p:cNvGrpSpPr/>
          <p:nvPr/>
        </p:nvGrpSpPr>
        <p:grpSpPr>
          <a:xfrm>
            <a:off x="2877381" y="2552284"/>
            <a:ext cx="3327585" cy="4089032"/>
            <a:chOff x="2877381" y="2552284"/>
            <a:chExt cx="3327585" cy="4089032"/>
          </a:xfrm>
        </p:grpSpPr>
        <p:sp>
          <p:nvSpPr>
            <p:cNvPr id="8" name="Cube 7"/>
            <p:cNvSpPr/>
            <p:nvPr/>
          </p:nvSpPr>
          <p:spPr>
            <a:xfrm>
              <a:off x="3432848" y="5761541"/>
              <a:ext cx="2288939" cy="879775"/>
            </a:xfrm>
            <a:prstGeom prst="cube">
              <a:avLst/>
            </a:prstGeom>
            <a:solidFill>
              <a:schemeClr val="tx1">
                <a:lumMod val="50000"/>
                <a:lumOff val="5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Can 8"/>
            <p:cNvSpPr/>
            <p:nvPr/>
          </p:nvSpPr>
          <p:spPr>
            <a:xfrm>
              <a:off x="4288370" y="5526343"/>
              <a:ext cx="470330" cy="376961"/>
            </a:xfrm>
            <a:prstGeom prst="can">
              <a:avLst/>
            </a:prstGeom>
            <a:solidFill>
              <a:schemeClr val="bg1">
                <a:lumMod val="85000"/>
              </a:schemeClr>
            </a:solidFill>
            <a:ln>
              <a:solidFill>
                <a:schemeClr val="bg1">
                  <a:lumMod val="8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Can 9"/>
            <p:cNvSpPr/>
            <p:nvPr/>
          </p:nvSpPr>
          <p:spPr>
            <a:xfrm>
              <a:off x="2877381" y="5385832"/>
              <a:ext cx="3327585" cy="206537"/>
            </a:xfrm>
            <a:prstGeom prst="can">
              <a:avLst/>
            </a:prstGeom>
            <a:solidFill>
              <a:schemeClr val="tx1">
                <a:lumMod val="50000"/>
                <a:lumOff val="50000"/>
              </a:schemeClr>
            </a:solidFill>
            <a:ln>
              <a:solidFill>
                <a:schemeClr val="tx1">
                  <a:lumMod val="50000"/>
                  <a:lumOff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3940848" y="6055705"/>
              <a:ext cx="1238535" cy="478753"/>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rgbClr val="000000"/>
                  </a:solidFill>
                </a:rPr>
                <a:t>30 grams</a:t>
              </a:r>
              <a:endParaRPr lang="en-US" b="1" dirty="0">
                <a:solidFill>
                  <a:srgbClr val="000000"/>
                </a:solidFill>
              </a:endParaRPr>
            </a:p>
          </p:txBody>
        </p:sp>
        <p:sp>
          <p:nvSpPr>
            <p:cNvPr id="43" name="Rectangle 42"/>
            <p:cNvSpPr/>
            <p:nvPr/>
          </p:nvSpPr>
          <p:spPr>
            <a:xfrm>
              <a:off x="4180945" y="4475533"/>
              <a:ext cx="45719" cy="89856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 name="Rectangle 43"/>
            <p:cNvSpPr/>
            <p:nvPr/>
          </p:nvSpPr>
          <p:spPr>
            <a:xfrm>
              <a:off x="4180352" y="3576973"/>
              <a:ext cx="45719" cy="89856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 name="Rectangle 44"/>
            <p:cNvSpPr/>
            <p:nvPr/>
          </p:nvSpPr>
          <p:spPr>
            <a:xfrm>
              <a:off x="4756689" y="4475533"/>
              <a:ext cx="45719" cy="89856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 name="Rectangle 45"/>
            <p:cNvSpPr/>
            <p:nvPr/>
          </p:nvSpPr>
          <p:spPr>
            <a:xfrm>
              <a:off x="4756689" y="3576973"/>
              <a:ext cx="45719" cy="89856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 name="Rectangle 46"/>
            <p:cNvSpPr/>
            <p:nvPr/>
          </p:nvSpPr>
          <p:spPr>
            <a:xfrm rot="16200000">
              <a:off x="4476235" y="3104833"/>
              <a:ext cx="45719" cy="89856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 name="Rectangle 47"/>
            <p:cNvSpPr/>
            <p:nvPr/>
          </p:nvSpPr>
          <p:spPr>
            <a:xfrm rot="16200000">
              <a:off x="4476235" y="4026252"/>
              <a:ext cx="45719" cy="89856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 name="Rectangle 48"/>
            <p:cNvSpPr/>
            <p:nvPr/>
          </p:nvSpPr>
          <p:spPr>
            <a:xfrm>
              <a:off x="4203211" y="2632693"/>
              <a:ext cx="45719" cy="89856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 name="Rectangle 49"/>
            <p:cNvSpPr/>
            <p:nvPr/>
          </p:nvSpPr>
          <p:spPr>
            <a:xfrm>
              <a:off x="4744086" y="2632693"/>
              <a:ext cx="45719" cy="89856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 name="Rectangle 50"/>
            <p:cNvSpPr/>
            <p:nvPr/>
          </p:nvSpPr>
          <p:spPr>
            <a:xfrm rot="16200000">
              <a:off x="4476235" y="2160553"/>
              <a:ext cx="45719" cy="89856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 name="Rectangle 51"/>
            <p:cNvSpPr/>
            <p:nvPr/>
          </p:nvSpPr>
          <p:spPr>
            <a:xfrm rot="8530101" flipH="1">
              <a:off x="4483060" y="2552284"/>
              <a:ext cx="45719" cy="89856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 name="Rectangle 52"/>
            <p:cNvSpPr/>
            <p:nvPr/>
          </p:nvSpPr>
          <p:spPr>
            <a:xfrm rot="13069899">
              <a:off x="4440210" y="3496563"/>
              <a:ext cx="45719" cy="89856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 name="Rectangle 53"/>
            <p:cNvSpPr/>
            <p:nvPr/>
          </p:nvSpPr>
          <p:spPr>
            <a:xfrm rot="8530101" flipH="1">
              <a:off x="4511730" y="4499791"/>
              <a:ext cx="45719" cy="89856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9707269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84909" y="338754"/>
            <a:ext cx="5103091" cy="646331"/>
          </a:xfrm>
          <a:prstGeom prst="rect">
            <a:avLst/>
          </a:prstGeom>
          <a:noFill/>
        </p:spPr>
        <p:txBody>
          <a:bodyPr wrap="square" rtlCol="0">
            <a:spAutoFit/>
          </a:bodyPr>
          <a:lstStyle/>
          <a:p>
            <a:r>
              <a:rPr lang="en-US" sz="3600" b="1" dirty="0" smtClean="0"/>
              <a:t>Question 1 – </a:t>
            </a:r>
            <a:r>
              <a:rPr lang="en-US" sz="3600" b="1" dirty="0" smtClean="0">
                <a:solidFill>
                  <a:srgbClr val="FF0000"/>
                </a:solidFill>
              </a:rPr>
              <a:t>answer key</a:t>
            </a:r>
            <a:endParaRPr lang="en-US" sz="3600" b="1" dirty="0">
              <a:solidFill>
                <a:srgbClr val="FF0000"/>
              </a:solidFill>
            </a:endParaRPr>
          </a:p>
        </p:txBody>
      </p:sp>
      <p:sp>
        <p:nvSpPr>
          <p:cNvPr id="5" name="TextBox 4"/>
          <p:cNvSpPr txBox="1"/>
          <p:nvPr/>
        </p:nvSpPr>
        <p:spPr>
          <a:xfrm>
            <a:off x="484909" y="1064427"/>
            <a:ext cx="8044873" cy="523220"/>
          </a:xfrm>
          <a:prstGeom prst="rect">
            <a:avLst/>
          </a:prstGeom>
          <a:noFill/>
        </p:spPr>
        <p:txBody>
          <a:bodyPr wrap="square" rtlCol="0">
            <a:spAutoFit/>
          </a:bodyPr>
          <a:lstStyle/>
          <a:p>
            <a:r>
              <a:rPr lang="en-US" sz="2800" b="1" dirty="0" smtClean="0">
                <a:solidFill>
                  <a:schemeClr val="tx1">
                    <a:lumMod val="50000"/>
                    <a:lumOff val="50000"/>
                  </a:schemeClr>
                </a:solidFill>
              </a:rPr>
              <a:t>Which tower is likely to hold more weight? Explain.</a:t>
            </a:r>
            <a:endParaRPr lang="en-US" sz="2800" b="1" dirty="0">
              <a:solidFill>
                <a:schemeClr val="tx1">
                  <a:lumMod val="50000"/>
                  <a:lumOff val="50000"/>
                </a:schemeClr>
              </a:solidFill>
            </a:endParaRPr>
          </a:p>
        </p:txBody>
      </p:sp>
      <p:sp>
        <p:nvSpPr>
          <p:cNvPr id="7" name="Rectangle 6"/>
          <p:cNvSpPr/>
          <p:nvPr/>
        </p:nvSpPr>
        <p:spPr>
          <a:xfrm>
            <a:off x="552938" y="5875200"/>
            <a:ext cx="45719" cy="89856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p:cNvSpPr/>
          <p:nvPr/>
        </p:nvSpPr>
        <p:spPr>
          <a:xfrm>
            <a:off x="552345" y="4976640"/>
            <a:ext cx="45719" cy="89856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1128682" y="5875200"/>
            <a:ext cx="45719" cy="89856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1128682" y="4976640"/>
            <a:ext cx="45719" cy="89856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rot="16200000">
            <a:off x="848228" y="4504500"/>
            <a:ext cx="45719" cy="89856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p:nvSpPr>
        <p:spPr>
          <a:xfrm rot="16200000">
            <a:off x="848228" y="5425919"/>
            <a:ext cx="45719" cy="89856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ectangle 14"/>
          <p:cNvSpPr/>
          <p:nvPr/>
        </p:nvSpPr>
        <p:spPr>
          <a:xfrm>
            <a:off x="575204" y="4032360"/>
            <a:ext cx="45719" cy="89856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ectangle 15"/>
          <p:cNvSpPr/>
          <p:nvPr/>
        </p:nvSpPr>
        <p:spPr>
          <a:xfrm>
            <a:off x="1116079" y="4032360"/>
            <a:ext cx="45719" cy="89856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Rectangle 17"/>
          <p:cNvSpPr/>
          <p:nvPr/>
        </p:nvSpPr>
        <p:spPr>
          <a:xfrm rot="16200000">
            <a:off x="848228" y="3560220"/>
            <a:ext cx="45719" cy="89856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Rectangle 18"/>
          <p:cNvSpPr/>
          <p:nvPr/>
        </p:nvSpPr>
        <p:spPr>
          <a:xfrm>
            <a:off x="3669052" y="5875199"/>
            <a:ext cx="45719" cy="89856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Rectangle 19"/>
          <p:cNvSpPr/>
          <p:nvPr/>
        </p:nvSpPr>
        <p:spPr>
          <a:xfrm>
            <a:off x="3668459" y="4976639"/>
            <a:ext cx="45719" cy="89856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Rectangle 20"/>
          <p:cNvSpPr/>
          <p:nvPr/>
        </p:nvSpPr>
        <p:spPr>
          <a:xfrm>
            <a:off x="4244796" y="5875199"/>
            <a:ext cx="45719" cy="89856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Rectangle 21"/>
          <p:cNvSpPr/>
          <p:nvPr/>
        </p:nvSpPr>
        <p:spPr>
          <a:xfrm>
            <a:off x="4244796" y="4976639"/>
            <a:ext cx="45719" cy="89856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Rectangle 22"/>
          <p:cNvSpPr/>
          <p:nvPr/>
        </p:nvSpPr>
        <p:spPr>
          <a:xfrm rot="16200000">
            <a:off x="3964342" y="4504499"/>
            <a:ext cx="45719" cy="89856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Rectangle 23"/>
          <p:cNvSpPr/>
          <p:nvPr/>
        </p:nvSpPr>
        <p:spPr>
          <a:xfrm rot="16200000">
            <a:off x="3964342" y="5425918"/>
            <a:ext cx="45719" cy="89856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Rectangle 24"/>
          <p:cNvSpPr/>
          <p:nvPr/>
        </p:nvSpPr>
        <p:spPr>
          <a:xfrm>
            <a:off x="3691318" y="4032359"/>
            <a:ext cx="45719" cy="89856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Rectangle 25"/>
          <p:cNvSpPr/>
          <p:nvPr/>
        </p:nvSpPr>
        <p:spPr>
          <a:xfrm>
            <a:off x="4232193" y="4032359"/>
            <a:ext cx="45719" cy="89856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Rectangle 26"/>
          <p:cNvSpPr/>
          <p:nvPr/>
        </p:nvSpPr>
        <p:spPr>
          <a:xfrm rot="16200000">
            <a:off x="3964342" y="3560219"/>
            <a:ext cx="45719" cy="89856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 name="Rectangle 36"/>
          <p:cNvSpPr/>
          <p:nvPr/>
        </p:nvSpPr>
        <p:spPr>
          <a:xfrm rot="8530101" flipH="1">
            <a:off x="3971167" y="3951950"/>
            <a:ext cx="45719" cy="89856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 name="Rectangle 38"/>
          <p:cNvSpPr/>
          <p:nvPr/>
        </p:nvSpPr>
        <p:spPr>
          <a:xfrm rot="13069899">
            <a:off x="3928317" y="4896229"/>
            <a:ext cx="45719" cy="89856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 name="Rectangle 39"/>
          <p:cNvSpPr/>
          <p:nvPr/>
        </p:nvSpPr>
        <p:spPr>
          <a:xfrm rot="8530101" flipH="1">
            <a:off x="3999837" y="5899457"/>
            <a:ext cx="45719" cy="89856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 name="TextBox 40"/>
          <p:cNvSpPr txBox="1"/>
          <p:nvPr/>
        </p:nvSpPr>
        <p:spPr>
          <a:xfrm>
            <a:off x="362540" y="3238756"/>
            <a:ext cx="1755899" cy="369332"/>
          </a:xfrm>
          <a:prstGeom prst="rect">
            <a:avLst/>
          </a:prstGeom>
          <a:noFill/>
        </p:spPr>
        <p:txBody>
          <a:bodyPr wrap="square" rtlCol="0">
            <a:spAutoFit/>
          </a:bodyPr>
          <a:lstStyle/>
          <a:p>
            <a:r>
              <a:rPr lang="en-US" b="1" dirty="0" smtClean="0"/>
              <a:t>Tower A</a:t>
            </a:r>
            <a:endParaRPr lang="en-US" b="1" dirty="0"/>
          </a:p>
        </p:txBody>
      </p:sp>
      <p:sp>
        <p:nvSpPr>
          <p:cNvPr id="42" name="TextBox 41"/>
          <p:cNvSpPr txBox="1"/>
          <p:nvPr/>
        </p:nvSpPr>
        <p:spPr>
          <a:xfrm>
            <a:off x="3552821" y="3238756"/>
            <a:ext cx="1082239" cy="369332"/>
          </a:xfrm>
          <a:prstGeom prst="rect">
            <a:avLst/>
          </a:prstGeom>
          <a:noFill/>
        </p:spPr>
        <p:txBody>
          <a:bodyPr wrap="square" rtlCol="0">
            <a:spAutoFit/>
          </a:bodyPr>
          <a:lstStyle/>
          <a:p>
            <a:r>
              <a:rPr lang="en-US" b="1" dirty="0" smtClean="0"/>
              <a:t>Tower B</a:t>
            </a:r>
            <a:endParaRPr lang="en-US" b="1" dirty="0"/>
          </a:p>
        </p:txBody>
      </p:sp>
      <p:sp>
        <p:nvSpPr>
          <p:cNvPr id="43" name="TextBox 42"/>
          <p:cNvSpPr txBox="1"/>
          <p:nvPr/>
        </p:nvSpPr>
        <p:spPr>
          <a:xfrm>
            <a:off x="6778044" y="3238756"/>
            <a:ext cx="1082239" cy="369332"/>
          </a:xfrm>
          <a:prstGeom prst="rect">
            <a:avLst/>
          </a:prstGeom>
          <a:noFill/>
        </p:spPr>
        <p:txBody>
          <a:bodyPr wrap="square" rtlCol="0">
            <a:spAutoFit/>
          </a:bodyPr>
          <a:lstStyle/>
          <a:p>
            <a:r>
              <a:rPr lang="en-US" b="1" dirty="0" smtClean="0"/>
              <a:t>Tower C</a:t>
            </a:r>
            <a:endParaRPr lang="en-US" b="1" dirty="0"/>
          </a:p>
        </p:txBody>
      </p:sp>
      <p:sp>
        <p:nvSpPr>
          <p:cNvPr id="44" name="Rectangle 43"/>
          <p:cNvSpPr/>
          <p:nvPr/>
        </p:nvSpPr>
        <p:spPr>
          <a:xfrm>
            <a:off x="6904009" y="5920461"/>
            <a:ext cx="45719" cy="89856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 name="Rectangle 44"/>
          <p:cNvSpPr/>
          <p:nvPr/>
        </p:nvSpPr>
        <p:spPr>
          <a:xfrm>
            <a:off x="6903416" y="5021901"/>
            <a:ext cx="45719" cy="89856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 name="Rectangle 45"/>
          <p:cNvSpPr/>
          <p:nvPr/>
        </p:nvSpPr>
        <p:spPr>
          <a:xfrm>
            <a:off x="7479753" y="5920461"/>
            <a:ext cx="45719" cy="89856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 name="Rectangle 46"/>
          <p:cNvSpPr/>
          <p:nvPr/>
        </p:nvSpPr>
        <p:spPr>
          <a:xfrm>
            <a:off x="7479753" y="5021901"/>
            <a:ext cx="45719" cy="89856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 name="Rectangle 47"/>
          <p:cNvSpPr/>
          <p:nvPr/>
        </p:nvSpPr>
        <p:spPr>
          <a:xfrm rot="16200000">
            <a:off x="7199299" y="4549761"/>
            <a:ext cx="45719" cy="89856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 name="Rectangle 48"/>
          <p:cNvSpPr/>
          <p:nvPr/>
        </p:nvSpPr>
        <p:spPr>
          <a:xfrm rot="16200000">
            <a:off x="7199299" y="5471180"/>
            <a:ext cx="45719" cy="89856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 name="Rectangle 49"/>
          <p:cNvSpPr/>
          <p:nvPr/>
        </p:nvSpPr>
        <p:spPr>
          <a:xfrm>
            <a:off x="6926275" y="4077621"/>
            <a:ext cx="45719" cy="89856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 name="Rectangle 50"/>
          <p:cNvSpPr/>
          <p:nvPr/>
        </p:nvSpPr>
        <p:spPr>
          <a:xfrm>
            <a:off x="7467150" y="4077621"/>
            <a:ext cx="45719" cy="89856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 name="Rectangle 51"/>
          <p:cNvSpPr/>
          <p:nvPr/>
        </p:nvSpPr>
        <p:spPr>
          <a:xfrm rot="16200000">
            <a:off x="7199299" y="3605481"/>
            <a:ext cx="45719" cy="89856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 name="Rectangle 52"/>
          <p:cNvSpPr/>
          <p:nvPr/>
        </p:nvSpPr>
        <p:spPr>
          <a:xfrm rot="8530101" flipH="1">
            <a:off x="7206124" y="3997212"/>
            <a:ext cx="45719" cy="89856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 name="Rectangle 53"/>
          <p:cNvSpPr/>
          <p:nvPr/>
        </p:nvSpPr>
        <p:spPr>
          <a:xfrm rot="13069899">
            <a:off x="7163274" y="4941491"/>
            <a:ext cx="45719" cy="89856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 name="Rectangle 54"/>
          <p:cNvSpPr/>
          <p:nvPr/>
        </p:nvSpPr>
        <p:spPr>
          <a:xfrm rot="8530101" flipH="1">
            <a:off x="7234794" y="5944719"/>
            <a:ext cx="45719" cy="89856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 name="Rectangle 55"/>
          <p:cNvSpPr/>
          <p:nvPr/>
        </p:nvSpPr>
        <p:spPr>
          <a:xfrm rot="13069899">
            <a:off x="7197034" y="4081409"/>
            <a:ext cx="45719" cy="89856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 name="Rectangle 56"/>
          <p:cNvSpPr/>
          <p:nvPr/>
        </p:nvSpPr>
        <p:spPr>
          <a:xfrm rot="13069899">
            <a:off x="7197034" y="5955609"/>
            <a:ext cx="45719" cy="89856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 name="Rectangle 57"/>
          <p:cNvSpPr/>
          <p:nvPr/>
        </p:nvSpPr>
        <p:spPr>
          <a:xfrm rot="8530101" flipH="1">
            <a:off x="7219895" y="4965383"/>
            <a:ext cx="45719" cy="89856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 name="TextBox 58"/>
          <p:cNvSpPr txBox="1"/>
          <p:nvPr/>
        </p:nvSpPr>
        <p:spPr>
          <a:xfrm>
            <a:off x="484910" y="1649952"/>
            <a:ext cx="7672120" cy="1323439"/>
          </a:xfrm>
          <a:prstGeom prst="rect">
            <a:avLst/>
          </a:prstGeom>
          <a:noFill/>
        </p:spPr>
        <p:txBody>
          <a:bodyPr wrap="square" rtlCol="0">
            <a:spAutoFit/>
          </a:bodyPr>
          <a:lstStyle/>
          <a:p>
            <a:r>
              <a:rPr lang="en-US" sz="2000" b="1" dirty="0" smtClean="0">
                <a:solidFill>
                  <a:srgbClr val="FF0000"/>
                </a:solidFill>
              </a:rPr>
              <a:t>Answer: Tower C is likely to hold the most weight.  The tower utilizes several cross beams to more evenly distribute load across the structure. This is a better design than tower B, since load is distributed more evenly across each tower subsection.</a:t>
            </a:r>
            <a:endParaRPr lang="en-US" sz="2000" b="1" dirty="0">
              <a:solidFill>
                <a:srgbClr val="FF0000"/>
              </a:solidFill>
            </a:endParaRPr>
          </a:p>
        </p:txBody>
      </p:sp>
    </p:spTree>
    <p:extLst>
      <p:ext uri="{BB962C8B-B14F-4D97-AF65-F5344CB8AC3E}">
        <p14:creationId xmlns:p14="http://schemas.microsoft.com/office/powerpoint/2010/main" val="38595656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84909" y="338754"/>
            <a:ext cx="5103091" cy="646331"/>
          </a:xfrm>
          <a:prstGeom prst="rect">
            <a:avLst/>
          </a:prstGeom>
          <a:noFill/>
        </p:spPr>
        <p:txBody>
          <a:bodyPr wrap="square" rtlCol="0">
            <a:spAutoFit/>
          </a:bodyPr>
          <a:lstStyle/>
          <a:p>
            <a:r>
              <a:rPr lang="en-US" sz="3600" b="1" dirty="0" smtClean="0"/>
              <a:t>Question 2 – </a:t>
            </a:r>
            <a:r>
              <a:rPr lang="en-US" sz="3600" b="1" dirty="0" smtClean="0">
                <a:solidFill>
                  <a:srgbClr val="FF0000"/>
                </a:solidFill>
              </a:rPr>
              <a:t>answer key</a:t>
            </a:r>
            <a:endParaRPr lang="en-US" sz="3600" b="1" dirty="0">
              <a:solidFill>
                <a:srgbClr val="FF0000"/>
              </a:solidFill>
            </a:endParaRPr>
          </a:p>
        </p:txBody>
      </p:sp>
      <p:sp>
        <p:nvSpPr>
          <p:cNvPr id="5" name="TextBox 4"/>
          <p:cNvSpPr txBox="1"/>
          <p:nvPr/>
        </p:nvSpPr>
        <p:spPr>
          <a:xfrm>
            <a:off x="484909" y="1124178"/>
            <a:ext cx="8044873" cy="954107"/>
          </a:xfrm>
          <a:prstGeom prst="rect">
            <a:avLst/>
          </a:prstGeom>
          <a:noFill/>
        </p:spPr>
        <p:txBody>
          <a:bodyPr wrap="square" rtlCol="0">
            <a:spAutoFit/>
          </a:bodyPr>
          <a:lstStyle/>
          <a:p>
            <a:r>
              <a:rPr lang="en-US" sz="2800" b="1" dirty="0" smtClean="0">
                <a:solidFill>
                  <a:schemeClr val="tx1">
                    <a:lumMod val="50000"/>
                    <a:lumOff val="50000"/>
                  </a:schemeClr>
                </a:solidFill>
              </a:rPr>
              <a:t>What can be done to improve the weight-bearing nature of this tower?</a:t>
            </a:r>
            <a:endParaRPr lang="en-US" sz="2800" b="1" dirty="0">
              <a:solidFill>
                <a:schemeClr val="tx1">
                  <a:lumMod val="50000"/>
                  <a:lumOff val="50000"/>
                </a:schemeClr>
              </a:solidFill>
            </a:endParaRPr>
          </a:p>
        </p:txBody>
      </p:sp>
      <p:sp>
        <p:nvSpPr>
          <p:cNvPr id="19" name="Rectangle 18"/>
          <p:cNvSpPr/>
          <p:nvPr/>
        </p:nvSpPr>
        <p:spPr>
          <a:xfrm>
            <a:off x="3669052" y="5875199"/>
            <a:ext cx="45719" cy="89856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Rectangle 19"/>
          <p:cNvSpPr/>
          <p:nvPr/>
        </p:nvSpPr>
        <p:spPr>
          <a:xfrm>
            <a:off x="3668459" y="4976639"/>
            <a:ext cx="45719" cy="89856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Rectangle 20"/>
          <p:cNvSpPr/>
          <p:nvPr/>
        </p:nvSpPr>
        <p:spPr>
          <a:xfrm>
            <a:off x="4244796" y="5875199"/>
            <a:ext cx="45719" cy="89856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Rectangle 21"/>
          <p:cNvSpPr/>
          <p:nvPr/>
        </p:nvSpPr>
        <p:spPr>
          <a:xfrm>
            <a:off x="4244796" y="4976639"/>
            <a:ext cx="45719" cy="89856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Rectangle 22"/>
          <p:cNvSpPr/>
          <p:nvPr/>
        </p:nvSpPr>
        <p:spPr>
          <a:xfrm rot="16200000">
            <a:off x="3964342" y="4504499"/>
            <a:ext cx="45719" cy="89856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Rectangle 23"/>
          <p:cNvSpPr/>
          <p:nvPr/>
        </p:nvSpPr>
        <p:spPr>
          <a:xfrm rot="16200000">
            <a:off x="3964342" y="5425918"/>
            <a:ext cx="45719" cy="89856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Rectangle 24"/>
          <p:cNvSpPr/>
          <p:nvPr/>
        </p:nvSpPr>
        <p:spPr>
          <a:xfrm>
            <a:off x="3691318" y="4032359"/>
            <a:ext cx="45719" cy="89856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Rectangle 25"/>
          <p:cNvSpPr/>
          <p:nvPr/>
        </p:nvSpPr>
        <p:spPr>
          <a:xfrm>
            <a:off x="4232193" y="4032359"/>
            <a:ext cx="45719" cy="89856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Rectangle 26"/>
          <p:cNvSpPr/>
          <p:nvPr/>
        </p:nvSpPr>
        <p:spPr>
          <a:xfrm rot="16200000">
            <a:off x="3964342" y="3560219"/>
            <a:ext cx="45719" cy="89856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 name="Rectangle 36"/>
          <p:cNvSpPr/>
          <p:nvPr/>
        </p:nvSpPr>
        <p:spPr>
          <a:xfrm rot="8530101" flipH="1">
            <a:off x="3971167" y="3951950"/>
            <a:ext cx="45719" cy="89856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 name="Rectangle 38"/>
          <p:cNvSpPr/>
          <p:nvPr/>
        </p:nvSpPr>
        <p:spPr>
          <a:xfrm rot="13069899">
            <a:off x="3928317" y="4896229"/>
            <a:ext cx="45719" cy="89856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 name="Rectangle 39"/>
          <p:cNvSpPr/>
          <p:nvPr/>
        </p:nvSpPr>
        <p:spPr>
          <a:xfrm rot="8530101" flipH="1">
            <a:off x="3999837" y="5899457"/>
            <a:ext cx="45719" cy="89856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TextBox 16"/>
          <p:cNvSpPr txBox="1"/>
          <p:nvPr/>
        </p:nvSpPr>
        <p:spPr>
          <a:xfrm>
            <a:off x="484909" y="2134217"/>
            <a:ext cx="8044873" cy="1631216"/>
          </a:xfrm>
          <a:prstGeom prst="rect">
            <a:avLst/>
          </a:prstGeom>
          <a:noFill/>
        </p:spPr>
        <p:txBody>
          <a:bodyPr wrap="square" rtlCol="0">
            <a:spAutoFit/>
          </a:bodyPr>
          <a:lstStyle/>
          <a:p>
            <a:r>
              <a:rPr lang="en-US" sz="2000" b="1" dirty="0" smtClean="0">
                <a:solidFill>
                  <a:srgbClr val="FF0000"/>
                </a:solidFill>
              </a:rPr>
              <a:t>Answer: Add additional cross beams into tower B to more evenly distribute load. Additionally, straw “bundling,” stacking of straws, can be done to improve the weight-bearing nature of any single section of the tower. It is also unclear if any cross beams exist at the interface points between each section, which would further improve tower stability.</a:t>
            </a:r>
            <a:endParaRPr lang="en-US" sz="2000" b="1" dirty="0">
              <a:solidFill>
                <a:srgbClr val="FF0000"/>
              </a:solidFill>
            </a:endParaRPr>
          </a:p>
        </p:txBody>
      </p:sp>
    </p:spTree>
    <p:extLst>
      <p:ext uri="{BB962C8B-B14F-4D97-AF65-F5344CB8AC3E}">
        <p14:creationId xmlns:p14="http://schemas.microsoft.com/office/powerpoint/2010/main" val="39201449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84909" y="338754"/>
            <a:ext cx="5959434" cy="646331"/>
          </a:xfrm>
          <a:prstGeom prst="rect">
            <a:avLst/>
          </a:prstGeom>
          <a:noFill/>
        </p:spPr>
        <p:txBody>
          <a:bodyPr wrap="square" rtlCol="0">
            <a:spAutoFit/>
          </a:bodyPr>
          <a:lstStyle/>
          <a:p>
            <a:r>
              <a:rPr lang="en-US" sz="3600" b="1" dirty="0" smtClean="0"/>
              <a:t>Question 3 – </a:t>
            </a:r>
            <a:r>
              <a:rPr lang="en-US" sz="3600" b="1" dirty="0" smtClean="0">
                <a:solidFill>
                  <a:srgbClr val="FF0000"/>
                </a:solidFill>
              </a:rPr>
              <a:t>answer key</a:t>
            </a:r>
            <a:endParaRPr lang="en-US" sz="3600" b="1" dirty="0">
              <a:solidFill>
                <a:srgbClr val="FF0000"/>
              </a:solidFill>
            </a:endParaRPr>
          </a:p>
        </p:txBody>
      </p:sp>
      <p:grpSp>
        <p:nvGrpSpPr>
          <p:cNvPr id="12" name="Group 11"/>
          <p:cNvGrpSpPr/>
          <p:nvPr/>
        </p:nvGrpSpPr>
        <p:grpSpPr>
          <a:xfrm>
            <a:off x="2877381" y="2552284"/>
            <a:ext cx="3327585" cy="4089032"/>
            <a:chOff x="2877381" y="2552284"/>
            <a:chExt cx="3327585" cy="4089032"/>
          </a:xfrm>
        </p:grpSpPr>
        <p:sp>
          <p:nvSpPr>
            <p:cNvPr id="8" name="Cube 7"/>
            <p:cNvSpPr/>
            <p:nvPr/>
          </p:nvSpPr>
          <p:spPr>
            <a:xfrm>
              <a:off x="3432848" y="5761541"/>
              <a:ext cx="2288939" cy="879775"/>
            </a:xfrm>
            <a:prstGeom prst="cube">
              <a:avLst/>
            </a:prstGeom>
            <a:solidFill>
              <a:schemeClr val="tx1">
                <a:lumMod val="50000"/>
                <a:lumOff val="5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Can 8"/>
            <p:cNvSpPr/>
            <p:nvPr/>
          </p:nvSpPr>
          <p:spPr>
            <a:xfrm>
              <a:off x="4288370" y="5526343"/>
              <a:ext cx="470330" cy="376961"/>
            </a:xfrm>
            <a:prstGeom prst="can">
              <a:avLst/>
            </a:prstGeom>
            <a:solidFill>
              <a:schemeClr val="bg1">
                <a:lumMod val="85000"/>
              </a:schemeClr>
            </a:solidFill>
            <a:ln>
              <a:solidFill>
                <a:schemeClr val="bg1">
                  <a:lumMod val="8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Can 9"/>
            <p:cNvSpPr/>
            <p:nvPr/>
          </p:nvSpPr>
          <p:spPr>
            <a:xfrm>
              <a:off x="2877381" y="5385832"/>
              <a:ext cx="3327585" cy="206537"/>
            </a:xfrm>
            <a:prstGeom prst="can">
              <a:avLst/>
            </a:prstGeom>
            <a:solidFill>
              <a:schemeClr val="tx1">
                <a:lumMod val="50000"/>
                <a:lumOff val="50000"/>
              </a:schemeClr>
            </a:solidFill>
            <a:ln>
              <a:solidFill>
                <a:schemeClr val="tx1">
                  <a:lumMod val="50000"/>
                  <a:lumOff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3940848" y="6055705"/>
              <a:ext cx="1238535" cy="478753"/>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rgbClr val="000000"/>
                  </a:solidFill>
                </a:rPr>
                <a:t>30 grams</a:t>
              </a:r>
              <a:endParaRPr lang="en-US" b="1" dirty="0">
                <a:solidFill>
                  <a:srgbClr val="000000"/>
                </a:solidFill>
              </a:endParaRPr>
            </a:p>
          </p:txBody>
        </p:sp>
        <p:sp>
          <p:nvSpPr>
            <p:cNvPr id="43" name="Rectangle 42"/>
            <p:cNvSpPr/>
            <p:nvPr/>
          </p:nvSpPr>
          <p:spPr>
            <a:xfrm>
              <a:off x="4180945" y="4475533"/>
              <a:ext cx="45719" cy="89856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 name="Rectangle 43"/>
            <p:cNvSpPr/>
            <p:nvPr/>
          </p:nvSpPr>
          <p:spPr>
            <a:xfrm>
              <a:off x="4180352" y="3576973"/>
              <a:ext cx="45719" cy="89856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 name="Rectangle 44"/>
            <p:cNvSpPr/>
            <p:nvPr/>
          </p:nvSpPr>
          <p:spPr>
            <a:xfrm>
              <a:off x="4756689" y="4475533"/>
              <a:ext cx="45719" cy="89856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 name="Rectangle 45"/>
            <p:cNvSpPr/>
            <p:nvPr/>
          </p:nvSpPr>
          <p:spPr>
            <a:xfrm>
              <a:off x="4756689" y="3576973"/>
              <a:ext cx="45719" cy="89856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 name="Rectangle 46"/>
            <p:cNvSpPr/>
            <p:nvPr/>
          </p:nvSpPr>
          <p:spPr>
            <a:xfrm rot="16200000">
              <a:off x="4476235" y="3104833"/>
              <a:ext cx="45719" cy="89856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 name="Rectangle 47"/>
            <p:cNvSpPr/>
            <p:nvPr/>
          </p:nvSpPr>
          <p:spPr>
            <a:xfrm rot="16200000">
              <a:off x="4476235" y="4026252"/>
              <a:ext cx="45719" cy="89856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 name="Rectangle 48"/>
            <p:cNvSpPr/>
            <p:nvPr/>
          </p:nvSpPr>
          <p:spPr>
            <a:xfrm>
              <a:off x="4203211" y="2632693"/>
              <a:ext cx="45719" cy="89856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 name="Rectangle 49"/>
            <p:cNvSpPr/>
            <p:nvPr/>
          </p:nvSpPr>
          <p:spPr>
            <a:xfrm>
              <a:off x="4744086" y="2632693"/>
              <a:ext cx="45719" cy="89856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 name="Rectangle 50"/>
            <p:cNvSpPr/>
            <p:nvPr/>
          </p:nvSpPr>
          <p:spPr>
            <a:xfrm rot="16200000">
              <a:off x="4476235" y="2160553"/>
              <a:ext cx="45719" cy="89856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 name="Rectangle 51"/>
            <p:cNvSpPr/>
            <p:nvPr/>
          </p:nvSpPr>
          <p:spPr>
            <a:xfrm rot="8530101" flipH="1">
              <a:off x="4483060" y="2552284"/>
              <a:ext cx="45719" cy="89856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 name="Rectangle 52"/>
            <p:cNvSpPr/>
            <p:nvPr/>
          </p:nvSpPr>
          <p:spPr>
            <a:xfrm rot="13069899">
              <a:off x="4440210" y="3496563"/>
              <a:ext cx="45719" cy="89856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 name="Rectangle 53"/>
            <p:cNvSpPr/>
            <p:nvPr/>
          </p:nvSpPr>
          <p:spPr>
            <a:xfrm rot="8530101" flipH="1">
              <a:off x="4511730" y="4499791"/>
              <a:ext cx="45719" cy="89856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21" name="TextBox 20"/>
          <p:cNvSpPr txBox="1"/>
          <p:nvPr/>
        </p:nvSpPr>
        <p:spPr>
          <a:xfrm>
            <a:off x="5179383" y="2456383"/>
            <a:ext cx="3355017" cy="1323439"/>
          </a:xfrm>
          <a:prstGeom prst="rect">
            <a:avLst/>
          </a:prstGeom>
          <a:noFill/>
        </p:spPr>
        <p:txBody>
          <a:bodyPr wrap="square" rtlCol="0">
            <a:spAutoFit/>
          </a:bodyPr>
          <a:lstStyle/>
          <a:p>
            <a:r>
              <a:rPr lang="en-US" sz="2000" b="1" dirty="0" smtClean="0">
                <a:solidFill>
                  <a:srgbClr val="FF0000"/>
                </a:solidFill>
              </a:rPr>
              <a:t>Answer: The tower weighs 30 grams and can hold 3 books.  Thus, the strength-to-weight ratio is 3/30, or 1:10</a:t>
            </a:r>
            <a:endParaRPr lang="en-US" sz="2000" b="1" dirty="0">
              <a:solidFill>
                <a:srgbClr val="FF0000"/>
              </a:solidFill>
            </a:endParaRPr>
          </a:p>
        </p:txBody>
      </p:sp>
      <p:sp>
        <p:nvSpPr>
          <p:cNvPr id="22" name="TextBox 21"/>
          <p:cNvSpPr txBox="1"/>
          <p:nvPr/>
        </p:nvSpPr>
        <p:spPr>
          <a:xfrm>
            <a:off x="518736" y="985085"/>
            <a:ext cx="8044873" cy="954107"/>
          </a:xfrm>
          <a:prstGeom prst="rect">
            <a:avLst/>
          </a:prstGeom>
          <a:noFill/>
        </p:spPr>
        <p:txBody>
          <a:bodyPr wrap="square" rtlCol="0">
            <a:spAutoFit/>
          </a:bodyPr>
          <a:lstStyle/>
          <a:p>
            <a:r>
              <a:rPr lang="en-US" sz="2800" b="1" dirty="0" smtClean="0">
                <a:solidFill>
                  <a:schemeClr val="tx1">
                    <a:lumMod val="50000"/>
                    <a:lumOff val="50000"/>
                  </a:schemeClr>
                </a:solidFill>
              </a:rPr>
              <a:t>If this tower can hold 3 books, w</a:t>
            </a:r>
            <a:r>
              <a:rPr lang="en-US" sz="2800" b="1" dirty="0" smtClean="0">
                <a:solidFill>
                  <a:schemeClr val="tx1">
                    <a:lumMod val="50000"/>
                    <a:lumOff val="50000"/>
                  </a:schemeClr>
                </a:solidFill>
              </a:rPr>
              <a:t>hat </a:t>
            </a:r>
            <a:r>
              <a:rPr lang="en-US" sz="2800" b="1" dirty="0" smtClean="0">
                <a:solidFill>
                  <a:schemeClr val="tx1">
                    <a:lumMod val="50000"/>
                    <a:lumOff val="50000"/>
                  </a:schemeClr>
                </a:solidFill>
              </a:rPr>
              <a:t>is </a:t>
            </a:r>
            <a:r>
              <a:rPr lang="en-US" sz="2800" b="1" dirty="0" smtClean="0">
                <a:solidFill>
                  <a:schemeClr val="tx1">
                    <a:lumMod val="50000"/>
                    <a:lumOff val="50000"/>
                  </a:schemeClr>
                </a:solidFill>
              </a:rPr>
              <a:t>its current </a:t>
            </a:r>
            <a:r>
              <a:rPr lang="en-US" sz="2800" b="1" dirty="0" smtClean="0">
                <a:solidFill>
                  <a:schemeClr val="tx1">
                    <a:lumMod val="50000"/>
                    <a:lumOff val="50000"/>
                  </a:schemeClr>
                </a:solidFill>
              </a:rPr>
              <a:t>strength-to-weight </a:t>
            </a:r>
            <a:r>
              <a:rPr lang="en-US" sz="2800" b="1" dirty="0" smtClean="0">
                <a:solidFill>
                  <a:schemeClr val="tx1">
                    <a:lumMod val="50000"/>
                    <a:lumOff val="50000"/>
                  </a:schemeClr>
                </a:solidFill>
              </a:rPr>
              <a:t>ratio?</a:t>
            </a:r>
            <a:endParaRPr lang="en-US" sz="2800" b="1" dirty="0">
              <a:solidFill>
                <a:schemeClr val="tx1">
                  <a:lumMod val="50000"/>
                  <a:lumOff val="50000"/>
                </a:schemeClr>
              </a:solidFill>
            </a:endParaRPr>
          </a:p>
        </p:txBody>
      </p:sp>
    </p:spTree>
    <p:extLst>
      <p:ext uri="{BB962C8B-B14F-4D97-AF65-F5344CB8AC3E}">
        <p14:creationId xmlns:p14="http://schemas.microsoft.com/office/powerpoint/2010/main" val="73329407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TotalTime>
  <Words>260</Words>
  <Application>Microsoft Office PowerPoint</Application>
  <PresentationFormat>On-screen Show (4:3)</PresentationFormat>
  <Paragraphs>26</Paragraphs>
  <Slides>7</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Calibri</vt:lpstr>
      <vt:lpstr>Office Theme</vt:lpstr>
      <vt:lpstr>Strongest Strongholds Assessment</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Strongest Strongholds Assessment</dc:title>
  <dc:creator>Denise</dc:creator>
  <cp:lastModifiedBy>Denise</cp:lastModifiedBy>
  <cp:revision>16</cp:revision>
  <dcterms:created xsi:type="dcterms:W3CDTF">2015-05-31T16:12:50Z</dcterms:created>
  <dcterms:modified xsi:type="dcterms:W3CDTF">2015-09-18T01:23:50Z</dcterms:modified>
</cp:coreProperties>
</file>