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8" r:id="rId1"/>
    <p:sldMasterId id="2147483659" r:id="rId2"/>
  </p:sldMasterIdLst>
  <p:notesMasterIdLst>
    <p:notesMasterId r:id="rId16"/>
  </p:notesMasterIdLst>
  <p:sldIdLst>
    <p:sldId id="256" r:id="rId3"/>
    <p:sldId id="282" r:id="rId4"/>
    <p:sldId id="260" r:id="rId5"/>
    <p:sldId id="261" r:id="rId6"/>
    <p:sldId id="262" r:id="rId7"/>
    <p:sldId id="263" r:id="rId8"/>
    <p:sldId id="264" r:id="rId9"/>
    <p:sldId id="265" r:id="rId10"/>
    <p:sldId id="270" r:id="rId11"/>
    <p:sldId id="284" r:id="rId12"/>
    <p:sldId id="285" r:id="rId13"/>
    <p:sldId id="279" r:id="rId14"/>
    <p:sldId id="280"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33106" autoAdjust="0"/>
    <p:restoredTop sz="67453" autoAdjust="0"/>
  </p:normalViewPr>
  <p:slideViewPr>
    <p:cSldViewPr>
      <p:cViewPr varScale="1">
        <p:scale>
          <a:sx n="57" d="100"/>
          <a:sy n="57" d="100"/>
        </p:scale>
        <p:origin x="7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24226314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smtClean="0"/>
              <a:t>Before we come to the scientists’ rescue with wind turbines, we need to learn how to build them. </a:t>
            </a:r>
          </a:p>
          <a:p>
            <a:pPr marL="0" marR="0" lvl="0" indent="0" algn="l" rtl="0">
              <a:spcBef>
                <a:spcPts val="0"/>
              </a:spcBef>
              <a:buSzPct val="25000"/>
              <a:buFont typeface="Arial"/>
              <a:buNone/>
            </a:pPr>
            <a:r>
              <a:rPr lang="en-US" sz="1800" b="0" i="0" u="none" strike="noStrike" cap="none" baseline="0" dirty="0" smtClean="0"/>
              <a:t>How does a turbine work? How have wind turbines changed over time? </a:t>
            </a:r>
          </a:p>
          <a:p>
            <a:pPr marL="0" marR="0" lvl="0" indent="0" algn="l" rtl="0">
              <a:spcBef>
                <a:spcPts val="0"/>
              </a:spcBef>
              <a:buSzPct val="25000"/>
              <a:buFont typeface="Arial"/>
              <a:buNone/>
            </a:pPr>
            <a:r>
              <a:rPr lang="en-US" sz="1800" b="0" i="0" u="none" strike="noStrike" cap="none" baseline="0" dirty="0" smtClean="0"/>
              <a:t>Fill in “</a:t>
            </a:r>
            <a:r>
              <a:rPr lang="en-US" sz="1200" kern="1200" dirty="0" smtClean="0">
                <a:solidFill>
                  <a:schemeClr val="tx1"/>
                </a:solidFill>
                <a:effectLst/>
                <a:latin typeface="+mn-lt"/>
                <a:ea typeface="+mn-ea"/>
                <a:cs typeface="+mn-cs"/>
              </a:rPr>
              <a:t>Part 1: Introduction” of the worksheet as we go over this</a:t>
            </a:r>
            <a:r>
              <a:rPr lang="en-US" sz="1200" kern="1200" baseline="0" dirty="0" smtClean="0">
                <a:solidFill>
                  <a:schemeClr val="tx1"/>
                </a:solidFill>
                <a:effectLst/>
                <a:latin typeface="+mn-lt"/>
                <a:ea typeface="+mn-ea"/>
                <a:cs typeface="+mn-cs"/>
              </a:rPr>
              <a:t> information</a:t>
            </a:r>
            <a:r>
              <a:rPr lang="en-US" sz="1200" kern="1200" dirty="0" smtClean="0">
                <a:solidFill>
                  <a:schemeClr val="tx1"/>
                </a:solidFill>
                <a:effectLst/>
                <a:latin typeface="+mn-lt"/>
                <a:ea typeface="+mn-ea"/>
                <a:cs typeface="+mn-cs"/>
              </a:rPr>
              <a:t>.</a:t>
            </a:r>
          </a:p>
          <a:p>
            <a:pPr marL="0" marR="0" lvl="0" indent="0" algn="l" rtl="0">
              <a:spcBef>
                <a:spcPts val="0"/>
              </a:spcBef>
              <a:buSzPct val="25000"/>
              <a:buFont typeface="Arial"/>
              <a:buNone/>
            </a:pPr>
            <a:r>
              <a:rPr lang="en-US" sz="1200" b="0" i="0" u="none" strike="noStrike" kern="1200" cap="none"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Wind Turbine Design Presentation; </a:t>
            </a:r>
            <a:r>
              <a:rPr lang="en-US" sz="1200" i="1" kern="1200" dirty="0" smtClean="0">
                <a:solidFill>
                  <a:schemeClr val="tx1"/>
                </a:solidFill>
                <a:effectLst/>
                <a:latin typeface="+mn-lt"/>
                <a:ea typeface="+mn-ea"/>
                <a:cs typeface="+mn-cs"/>
              </a:rPr>
              <a:t>Does It Cut It? Understanding Wind Turbine Blade Performance</a:t>
            </a:r>
            <a:r>
              <a:rPr lang="en-US" sz="1800" b="0" i="1" u="none" strike="noStrike" cap="none" baseline="0" dirty="0" smtClean="0"/>
              <a:t> </a:t>
            </a:r>
            <a:r>
              <a:rPr lang="en-US" sz="1800" b="0" i="0" u="none" strike="noStrike" cap="none" baseline="0" dirty="0" smtClean="0"/>
              <a:t>activity; TeachEngineering.org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(top R, man climbs Alstom turbine near Boulder CO) 2012 Energy.gov, Wikimedia Commons https://commons.wikimedia.org/wiki/File:Photo_of_the_Week-_July_20,_2012_(7652216320).jpg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(bottom L; blade with truck and cranes in UT; fiberglass blade is 145 feet long) Bureau of Land Management, U.S. Dept. of the Interior http://www.blm.gov/wo/st/en/res/Education_in_BLM/Learning_Landscapes/For_Teachers/teaching_resources/slide_show_wind_turbine.print.html</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(bottom R; CA wind farm) 2001 Stan </a:t>
            </a:r>
            <a:r>
              <a:rPr lang="en-US" sz="1800" b="0" i="0" u="none" strike="noStrike" cap="none" baseline="0" dirty="0" err="1" smtClean="0"/>
              <a:t>Shebs</a:t>
            </a:r>
            <a:r>
              <a:rPr lang="en-US" sz="1800" b="0" i="0" u="none" strike="noStrike" cap="none" baseline="0" dirty="0" smtClean="0"/>
              <a:t>, Wikimedia Commons https://commons.wikimedia.org/wiki/File:Tehachapi_wind_farm_3.jpg</a:t>
            </a:r>
          </a:p>
          <a:p>
            <a:pPr marL="0" marR="0" lvl="0" indent="0" algn="l" rtl="0">
              <a:spcBef>
                <a:spcPts val="0"/>
              </a:spcBef>
              <a:buSzPct val="25000"/>
              <a:buFont typeface="Arial"/>
              <a:buNone/>
            </a:pPr>
            <a:endParaRPr lang="en-US" sz="1800" b="0" i="0" u="none" strike="noStrike" cap="none" baseline="0" dirty="0"/>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a:t> </a:t>
            </a:r>
          </a:p>
        </p:txBody>
      </p:sp>
    </p:spTree>
    <p:extLst>
      <p:ext uri="{BB962C8B-B14F-4D97-AF65-F5344CB8AC3E}">
        <p14:creationId xmlns:p14="http://schemas.microsoft.com/office/powerpoint/2010/main" val="299499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you going to design your turbine blades? As a team,</a:t>
            </a:r>
            <a:r>
              <a:rPr lang="en-US" baseline="0" dirty="0" smtClean="0"/>
              <a:t> you can </a:t>
            </a:r>
            <a:r>
              <a:rPr lang="en-US" dirty="0" smtClean="0"/>
              <a:t>choose to test any of the following variables: number of blades, size and shape of the blades, stick placement on the blades,</a:t>
            </a:r>
            <a:r>
              <a:rPr lang="en-US" baseline="0" dirty="0" smtClean="0"/>
              <a:t> and the blade angle.</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__waiting for author____</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336918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r>
              <a:rPr lang="en-US" sz="1800" b="0" i="0" u="none" strike="noStrike" cap="none" baseline="0" dirty="0" smtClean="0"/>
              <a:t>How many blades will you put on your turbine? How many are needed?</a:t>
            </a:r>
          </a:p>
          <a:p>
            <a:pPr marL="0" marR="0" lvl="0" indent="0" algn="l" rtl="0">
              <a:spcBef>
                <a:spcPts val="0"/>
              </a:spcBef>
              <a:buFont typeface="Arial"/>
              <a:buNone/>
            </a:pPr>
            <a:r>
              <a:rPr lang="en-US" sz="18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(fan) 2007 Jorge Barrios, Wikimedia Commons {PD} https://commons.wikimedia.org/wiki/File:Ventilador_Electrico_Piso.jpg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(composite image) </a:t>
            </a:r>
            <a:r>
              <a:rPr lang="en-US" sz="1200" kern="1200" dirty="0" smtClean="0">
                <a:solidFill>
                  <a:schemeClr val="tx1"/>
                </a:solidFill>
                <a:effectLst/>
                <a:latin typeface="+mn-lt"/>
                <a:ea typeface="+mn-ea"/>
                <a:cs typeface="+mn-cs"/>
              </a:rPr>
              <a:t>2016 Alexander Kon, RESOURCE GK-12 Program, College of Engineering, University of California </a:t>
            </a:r>
            <a:r>
              <a:rPr lang="en-US" sz="1200" kern="1200" smtClean="0">
                <a:solidFill>
                  <a:schemeClr val="tx1"/>
                </a:solidFill>
                <a:effectLst/>
                <a:latin typeface="+mn-lt"/>
                <a:ea typeface="+mn-ea"/>
                <a:cs typeface="+mn-cs"/>
              </a:rPr>
              <a:t>Davis </a:t>
            </a:r>
            <a:r>
              <a:rPr lang="en-US" sz="1200" kern="1200" smtClean="0">
                <a:solidFill>
                  <a:schemeClr val="tx1"/>
                </a:solidFill>
                <a:effectLst/>
                <a:latin typeface="+mn-lt"/>
                <a:ea typeface="+mn-ea"/>
                <a:cs typeface="+mn-cs"/>
              </a:rPr>
              <a:t>(author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used with permission)</a:t>
            </a:r>
            <a:endParaRPr lang="en-US" sz="1800" b="0" i="0" u="none" strike="noStrike" cap="none" baseline="0" dirty="0" smtClean="0"/>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6308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r>
              <a:rPr lang="en-US" sz="1800" b="0" i="0" u="none" strike="noStrike" cap="none" baseline="0" dirty="0" smtClean="0"/>
              <a:t>What shape will your blades be? Will they be flat or curved? </a:t>
            </a:r>
          </a:p>
          <a:p>
            <a:pPr marL="0" marR="0" lvl="0" indent="0" algn="l" rtl="0">
              <a:spcBef>
                <a:spcPts val="0"/>
              </a:spcBef>
              <a:buFont typeface="Arial"/>
              <a:buNone/>
            </a:pPr>
            <a:r>
              <a:rPr lang="en-US" sz="1800" b="0" i="0" u="none" strike="noStrike" cap="none" baseline="0" dirty="0" smtClean="0"/>
              <a:t>Where will your place the stick relative to the blade? In the middle? On the edge?</a:t>
            </a:r>
          </a:p>
          <a:p>
            <a:pPr marL="0" marR="0" lvl="0" indent="0" algn="l" rtl="0">
              <a:spcBef>
                <a:spcPts val="0"/>
              </a:spcBef>
              <a:buFont typeface="Arial"/>
              <a:buNone/>
            </a:pPr>
            <a:r>
              <a:rPr lang="en-US" sz="18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(top L) 2015 Antonio Mette, Wikimedia Commons https://commons.wikimedia.org/wiki/File:Ventilatore_a_soffitto_(3).png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(top R) 2016 </a:t>
            </a:r>
            <a:r>
              <a:rPr lang="en-US" sz="1800" b="0" i="0" u="none" strike="noStrike" cap="none" baseline="0" dirty="0" err="1" smtClean="0"/>
              <a:t>Buluvantilaotr</a:t>
            </a:r>
            <a:r>
              <a:rPr lang="en-US" sz="1800" b="0" i="0" u="none" strike="noStrike" cap="none" baseline="0" dirty="0" smtClean="0"/>
              <a:t>, Wikimedia Commons https://commons.wikimedia.org/wiki/File:Artemis_yass%C4%B1_(hunter_tavan_vantilatoru_tavan_pervanesi_sessiz_vantilator_guclu_vantilator_kaliteli_vantilator_pervanem).png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(bottom L) 2012 Adityamadhav83, Wikimedia Commons https://commons.wikimedia.org/wiki/File:An_Old_model_three_blade_ceiling_fan.JPG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(bottom R, windmill) 2012 </a:t>
            </a:r>
            <a:r>
              <a:rPr lang="en-US" sz="1800" b="0" i="0" u="none" strike="noStrike" cap="none" baseline="0" dirty="0" err="1" smtClean="0"/>
              <a:t>DeFacto</a:t>
            </a:r>
            <a:r>
              <a:rPr lang="en-US" sz="1800" b="0" i="0" u="none" strike="noStrike" cap="none" baseline="0" dirty="0" smtClean="0"/>
              <a:t>, Wikimedia Commons https://commons.wikimedia.org/wiki/File:Chesterton_Windmill,_Chesterton.jpg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endParaRPr lang="en-US" sz="1800" b="0" i="0" u="none" strike="noStrike" cap="none" baseline="0" dirty="0" smtClean="0"/>
          </a:p>
        </p:txBody>
      </p:sp>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3390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r>
              <a:rPr lang="en-US" sz="1800" b="0" i="0" u="none" strike="noStrike" cap="none" baseline="0" dirty="0" smtClean="0"/>
              <a:t>What angle is the best to put your blades into the turbine? </a:t>
            </a:r>
          </a:p>
          <a:p>
            <a:pPr marL="0" marR="0" lvl="0" indent="0" algn="l" rtl="0">
              <a:spcBef>
                <a:spcPts val="0"/>
              </a:spcBef>
              <a:buFont typeface="Arial"/>
              <a:buNone/>
            </a:pPr>
            <a:r>
              <a:rPr lang="en-US" sz="1800" b="0" i="0" u="none" strike="noStrike" cap="none" baseline="0" dirty="0" smtClean="0"/>
              <a:t>What angle will transfer the most energy from the wind to the turbine?</a:t>
            </a: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4594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 turbines are machines that convert one type of energy from</a:t>
            </a:r>
            <a:r>
              <a:rPr lang="en-US" baseline="0" dirty="0" smtClean="0"/>
              <a:t> the wind, into another type of energy. What kind of energy does the wind have? What kind of energy do wind turbines convert that into? (Listen to some student responses). (Click to show the cutaway diagram of the different parts inside a turbine and bring attention to the two main aspects of energy conversion: 1) the kinetic energy of the wind transferring to the blades and turning them, and 2) the creation of electrical energy from the electrical generator.)</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(photo wind turbines in North Sea near Belgium) 2008 Hans </a:t>
            </a:r>
            <a:r>
              <a:rPr lang="en-US" sz="1200" b="0" i="0" u="none" strike="noStrike" cap="none" baseline="0" dirty="0" err="1" smtClean="0"/>
              <a:t>Hillewaert</a:t>
            </a:r>
            <a:r>
              <a:rPr lang="en-US" sz="1200" b="0" i="0" u="none" strike="noStrike" cap="none" baseline="0" dirty="0" smtClean="0"/>
              <a:t>, Wikimedia Commons https://commons.wikimedia.org/wiki/File:Windmills_D1-D4_(Thornton_Bank).jpg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(diagram; inside a wind turbine) Office of Energy Efficiency &amp; Renewable Energy http://energy.gov/eere/wind/inside-wind-turbine-0</a:t>
            </a:r>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7471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the slide text with emphasis.)</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__waiting for author____</a:t>
            </a:r>
          </a:p>
        </p:txBody>
      </p:sp>
    </p:spTree>
    <p:extLst>
      <p:ext uri="{BB962C8B-B14F-4D97-AF65-F5344CB8AC3E}">
        <p14:creationId xmlns:p14="http://schemas.microsoft.com/office/powerpoint/2010/main" val="197287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What do you observe</a:t>
            </a:r>
            <a:r>
              <a:rPr lang="en-US" baseline="0" dirty="0" smtClean="0"/>
              <a:t> about this Dutch windmill? </a:t>
            </a:r>
          </a:p>
          <a:p>
            <a:pPr>
              <a:spcBef>
                <a:spcPts val="0"/>
              </a:spcBef>
              <a:buNone/>
            </a:pPr>
            <a:r>
              <a:rPr lang="en-US" baseline="0" dirty="0" smtClean="0"/>
              <a:t>How many blades does it have? What is it made of? How are they shaped?</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sources:</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(1850s Dutch windmill) 2010 Teemu008, Wikimedia Commons https://commons.wikimedia.org/wiki/File:Dutch_Mill_(5978131063).jpg</a:t>
            </a:r>
          </a:p>
        </p:txBody>
      </p:sp>
    </p:spTree>
    <p:extLst>
      <p:ext uri="{BB962C8B-B14F-4D97-AF65-F5344CB8AC3E}">
        <p14:creationId xmlns:p14="http://schemas.microsoft.com/office/powerpoint/2010/main" val="27337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 a look at this windmill</a:t>
            </a:r>
            <a:r>
              <a:rPr lang="en-US" baseline="0" dirty="0" smtClean="0"/>
              <a:t> that pumps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many blades does it have? What is it made of? How are they shaped?</a:t>
            </a:r>
            <a:r>
              <a:rPr lang="en-US" baseline="0" dirty="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is this windmill similar to or different from the Dutch windmill?</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(water pumping windmill) 2008 Ben </a:t>
            </a:r>
            <a:r>
              <a:rPr lang="en-US" sz="1200" b="0" i="0" u="none" strike="noStrike" cap="none" baseline="0" dirty="0" err="1" smtClean="0"/>
              <a:t>Franske</a:t>
            </a:r>
            <a:r>
              <a:rPr lang="en-US" sz="1200" b="0" i="0" u="none" strike="noStrike" cap="none" baseline="0" dirty="0" smtClean="0"/>
              <a:t>, Wikimedia Commons </a:t>
            </a:r>
            <a:r>
              <a:rPr lang="en-US" dirty="0" smtClean="0"/>
              <a:t>https://commons.wikimedia.org/wiki/File:Water_Pumping_Windmill.jpg</a:t>
            </a:r>
          </a:p>
        </p:txBody>
      </p:sp>
    </p:spTree>
    <p:extLst>
      <p:ext uri="{BB962C8B-B14F-4D97-AF65-F5344CB8AC3E}">
        <p14:creationId xmlns:p14="http://schemas.microsoft.com/office/powerpoint/2010/main" val="147076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take a look at</a:t>
            </a:r>
            <a:r>
              <a:rPr lang="en-US" baseline="0" dirty="0" smtClean="0"/>
              <a:t> some electricity-generating wind turbines. The original wind turbines at the Altamont Pass Wind Farm (more than 4,000 wind turbines) in the Diablo Range of Northern California built in the 1980s were each capable of producing 100 kilowatts of power. </a:t>
            </a:r>
            <a:r>
              <a:rPr lang="en-US" sz="1050" baseline="0" dirty="0" smtClean="0"/>
              <a:t>(Source: https://en.wikipedia.org/wiki/Altamont_Pass_Wind_Farm)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many blades does each turbine have? What do you think they are made of? How are they shaped?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are these wind turbines similar to or different from the other windmills we have looked at?</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(photo of wind turbine in CA) 2008 David J. </a:t>
            </a:r>
            <a:r>
              <a:rPr lang="en-US" sz="1200" b="0" i="0" u="none" strike="noStrike" cap="none" baseline="0" dirty="0" err="1" smtClean="0"/>
              <a:t>Laporte</a:t>
            </a:r>
            <a:r>
              <a:rPr lang="en-US" sz="1200" b="0" i="0" u="none" strike="noStrike" cap="none" baseline="0" dirty="0" smtClean="0"/>
              <a:t>, Wikimedia Commons https://commons.wikimedia.org/wiki/File:Altamont_Pass_Wind_Farm_2758355435.jpg</a:t>
            </a:r>
          </a:p>
        </p:txBody>
      </p:sp>
    </p:spTree>
    <p:extLst>
      <p:ext uri="{BB962C8B-B14F-4D97-AF65-F5344CB8AC3E}">
        <p14:creationId xmlns:p14="http://schemas.microsoft.com/office/powerpoint/2010/main" val="25256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smtClean="0"/>
              <a:t>This 1.5 megawatt turbine has been operating</a:t>
            </a:r>
            <a:r>
              <a:rPr lang="en-US" baseline="0" dirty="0" smtClean="0"/>
              <a:t> in </a:t>
            </a:r>
            <a:r>
              <a:rPr lang="en-US" baseline="0" dirty="0" err="1" smtClean="0"/>
              <a:t>Edithburgh</a:t>
            </a:r>
            <a:r>
              <a:rPr lang="en-US" baseline="0" dirty="0" smtClean="0"/>
              <a:t>, Australia, since 2005. </a:t>
            </a:r>
          </a:p>
          <a:p>
            <a:pPr>
              <a:spcBef>
                <a:spcPts val="0"/>
              </a:spcBef>
              <a:buNone/>
            </a:pPr>
            <a:r>
              <a:rPr lang="en-US" baseline="0" dirty="0" smtClean="0"/>
              <a:t>How have the turbine blades changed?</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(photo of wind turbine) 2005 Scott Davis, Wikimedia Commons https://commons.wikimedia.org/wiki/File:Wattle_Point_windmill.jpg</a:t>
            </a:r>
          </a:p>
        </p:txBody>
      </p:sp>
    </p:spTree>
    <p:extLst>
      <p:ext uri="{BB962C8B-B14F-4D97-AF65-F5344CB8AC3E}">
        <p14:creationId xmlns:p14="http://schemas.microsoft.com/office/powerpoint/2010/main" val="410761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a:t>
            </a:r>
            <a:r>
              <a:rPr lang="en-US" baseline="0" dirty="0" smtClean="0"/>
              <a:t> </a:t>
            </a:r>
            <a:r>
              <a:rPr lang="en-US" dirty="0" smtClean="0"/>
              <a:t>we have</a:t>
            </a:r>
            <a:r>
              <a:rPr lang="en-US" baseline="0" dirty="0" smtClean="0"/>
              <a:t> turbines that can produce up to 7 megawatts of power. How have the turbine blades changed?</a:t>
            </a:r>
          </a:p>
          <a:p>
            <a:pPr marL="0" marR="0" lvl="0" indent="0" algn="l" rtl="0">
              <a:spcBef>
                <a:spcPts val="0"/>
              </a:spcBef>
              <a:buFont typeface="Arial"/>
              <a:buNone/>
            </a:pPr>
            <a:r>
              <a:rPr lang="en-US" sz="12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200" b="0" i="0" u="none" strike="noStrike" cap="none" baseline="0" dirty="0" smtClean="0"/>
              <a:t>Image sources: (L to 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 turbine by</a:t>
            </a:r>
            <a:r>
              <a:rPr lang="en-US" baseline="0" dirty="0" smtClean="0"/>
              <a:t> water</a:t>
            </a:r>
            <a:r>
              <a:rPr lang="en-US" dirty="0" smtClean="0"/>
              <a:t>) 2014 </a:t>
            </a:r>
            <a:r>
              <a:rPr lang="en-US" baseline="0" dirty="0" smtClean="0"/>
              <a:t>William Starkey, Wikimedia Commons </a:t>
            </a:r>
            <a:r>
              <a:rPr lang="en-US" dirty="0" smtClean="0"/>
              <a:t>https://commons.wikimedia.org/wiki/File:Fife_coast_at_Buckhaven_-_geograph.org.uk_-_3928290.jpg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 turbine by trees) 2009 Gordon Brown,</a:t>
            </a:r>
            <a:r>
              <a:rPr lang="en-US" baseline="0" dirty="0" smtClean="0"/>
              <a:t> Wikimedia Commons </a:t>
            </a:r>
            <a:r>
              <a:rPr lang="en-US" dirty="0" smtClean="0"/>
              <a:t>https://commons.wikimedia.org/wiki/File:Wind_turbines_at_Whitelee_-_geograph.org.uk_-_1352241.jpg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 turbine by </a:t>
            </a:r>
            <a:r>
              <a:rPr lang="en-US" dirty="0" err="1" smtClean="0"/>
              <a:t>mts</a:t>
            </a:r>
            <a:r>
              <a:rPr lang="en-US" dirty="0" smtClean="0"/>
              <a:t> in OR) 2012 </a:t>
            </a:r>
            <a:r>
              <a:rPr lang="en-US" baseline="0" dirty="0" smtClean="0"/>
              <a:t>Bureau of Land Management, U.S. Dept. of the Interior, Wikimedia Commons</a:t>
            </a:r>
            <a:r>
              <a:rPr lang="en-US" dirty="0" smtClean="0"/>
              <a:t> https://commons.wikimedia.org/wiki/File:Lime_Wind_01_(8080647711).jpg</a:t>
            </a:r>
          </a:p>
        </p:txBody>
      </p:sp>
    </p:spTree>
    <p:extLst>
      <p:ext uri="{BB962C8B-B14F-4D97-AF65-F5344CB8AC3E}">
        <p14:creationId xmlns:p14="http://schemas.microsoft.com/office/powerpoint/2010/main" val="388122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r>
              <a:rPr lang="en-US" sz="1800" b="0" i="0" u="none" strike="noStrike" cap="none" baseline="0" dirty="0" smtClean="0"/>
              <a:t>Let’s go over everything we’ve seen so far.</a:t>
            </a:r>
            <a:r>
              <a:rPr lang="en-US" sz="1800" dirty="0" smtClean="0"/>
              <a:t> </a:t>
            </a:r>
          </a:p>
          <a:p>
            <a:pPr lvl="0" rtl="0">
              <a:spcBef>
                <a:spcPts val="0"/>
              </a:spcBef>
              <a:buNone/>
            </a:pPr>
            <a:r>
              <a:rPr lang="en-US" sz="1800" dirty="0" smtClean="0"/>
              <a:t>Look at how the blades have changed over time. </a:t>
            </a:r>
          </a:p>
          <a:p>
            <a:pPr lvl="0" rtl="0">
              <a:spcBef>
                <a:spcPts val="0"/>
              </a:spcBef>
              <a:buNone/>
            </a:pPr>
            <a:r>
              <a:rPr lang="en-US" sz="1800" dirty="0" smtClean="0"/>
              <a:t>Keep this in mind when</a:t>
            </a:r>
            <a:r>
              <a:rPr lang="en-US" sz="1800" baseline="0" dirty="0" smtClean="0"/>
              <a:t> you are designing your own blades.</a:t>
            </a:r>
          </a:p>
          <a:p>
            <a:pPr marL="0" marR="0" lvl="0" indent="0" algn="l" rtl="0">
              <a:spcBef>
                <a:spcPts val="0"/>
              </a:spcBef>
              <a:buFont typeface="Arial"/>
              <a:buNone/>
            </a:pPr>
            <a:r>
              <a:rPr lang="en-US" sz="1800" b="0" i="0" u="none" strike="noStrike" cap="none" baseline="0" dirty="0" smtClean="0"/>
              <a:t>///</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Image sources: (L to R)</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(1850s Dutch windmill) 2010 Teemu008, Wikimedia Commons https://commons.wikimedia.org/wiki/File:Dutch_Mill_(5978131063).jpg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(water pumping windmill) 2008 Ben </a:t>
            </a:r>
            <a:r>
              <a:rPr lang="en-US" sz="1800" b="0" i="0" u="none" strike="noStrike" cap="none" baseline="0" dirty="0" err="1" smtClean="0"/>
              <a:t>Franske</a:t>
            </a:r>
            <a:r>
              <a:rPr lang="en-US" sz="1800" b="0" i="0" u="none" strike="noStrike" cap="none" baseline="0" dirty="0" smtClean="0"/>
              <a:t>, Wikimedia Commons </a:t>
            </a:r>
            <a:r>
              <a:rPr lang="en-US" sz="1800" dirty="0" smtClean="0"/>
              <a:t>https://commons.wikimedia.org/wiki/File:Water_Pumping_Windmill.jpg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(photo of wind turbine in CA) 2008 David J. </a:t>
            </a:r>
            <a:r>
              <a:rPr lang="en-US" sz="1800" b="0" i="0" u="none" strike="noStrike" cap="none" baseline="0" dirty="0" err="1" smtClean="0"/>
              <a:t>Laporte</a:t>
            </a:r>
            <a:r>
              <a:rPr lang="en-US" sz="1800" b="0" i="0" u="none" strike="noStrike" cap="none" baseline="0" dirty="0" smtClean="0"/>
              <a:t>, Wikimedia Commons https://commons.wikimedia.org/wiki/File:Altamont_Pass_Wind_Farm_2758355435.jpg</a:t>
            </a:r>
          </a:p>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b="0" i="0" u="none" strike="noStrike" cap="none" baseline="0" dirty="0" smtClean="0"/>
              <a:t>(photo of wind turbine) 2005 Scott Davis, Wikimedia Commons https://commons.wikimedia.org/wiki/File:Wattle_Point_windmill.jpg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(wind turbine by trees) 2009 Gordon Brown,</a:t>
            </a:r>
            <a:r>
              <a:rPr lang="en-US" sz="1800" baseline="0" dirty="0" smtClean="0"/>
              <a:t> Wikimedia Commons </a:t>
            </a:r>
            <a:r>
              <a:rPr lang="en-US" sz="1800" dirty="0" smtClean="0"/>
              <a:t>https://commons.wikimedia.org/wiki/File:Wind_turbines_at_Whitelee_-_geograph.org.uk_-_1352241.jpg</a:t>
            </a: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9455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a:lvl1pPr>
            <a:lvl2pPr marL="457200" marR="0" indent="0" algn="ctr" rtl="0">
              <a:lnSpc>
                <a:spcPct val="100000"/>
              </a:lnSpc>
              <a:spcBef>
                <a:spcPts val="560"/>
              </a:spcBef>
              <a:spcAft>
                <a:spcPts val="0"/>
              </a:spcAft>
              <a:buClr>
                <a:srgbClr val="888888"/>
              </a:buClr>
              <a:buFont typeface="Arial"/>
              <a:buNone/>
              <a:defRPr/>
            </a:lvl2pPr>
            <a:lvl3pPr marL="914400" marR="0" indent="0" algn="ctr" rtl="0">
              <a:lnSpc>
                <a:spcPct val="100000"/>
              </a:lnSpc>
              <a:spcBef>
                <a:spcPts val="480"/>
              </a:spcBef>
              <a:spcAft>
                <a:spcPts val="0"/>
              </a:spcAft>
              <a:buClr>
                <a:srgbClr val="888888"/>
              </a:buClr>
              <a:buFont typeface="Arial"/>
              <a:buNone/>
              <a:defRPr/>
            </a:lvl3pPr>
            <a:lvl4pPr marL="1371600" marR="0" indent="0" algn="ctr" rtl="0">
              <a:lnSpc>
                <a:spcPct val="100000"/>
              </a:lnSpc>
              <a:spcBef>
                <a:spcPts val="400"/>
              </a:spcBef>
              <a:spcAft>
                <a:spcPts val="0"/>
              </a:spcAft>
              <a:buClr>
                <a:srgbClr val="888888"/>
              </a:buClr>
              <a:buFont typeface="Arial"/>
              <a:buNone/>
              <a:defRPr/>
            </a:lvl4pPr>
            <a:lvl5pPr marL="1828800" marR="0" indent="0" algn="ctr" rtl="0">
              <a:lnSpc>
                <a:spcPct val="100000"/>
              </a:lnSpc>
              <a:spcBef>
                <a:spcPts val="40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17" name="Shape 17"/>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6" name="Shape 7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243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01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39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78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131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612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66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204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7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Arial"/>
              <a:buNone/>
              <a:defRPr/>
            </a:lvl1pPr>
            <a:lvl2pPr marL="457200" indent="0" rtl="0">
              <a:spcBef>
                <a:spcPts val="0"/>
              </a:spcBef>
              <a:buClr>
                <a:srgbClr val="888888"/>
              </a:buClr>
              <a:buFont typeface="Arial"/>
              <a:buNone/>
              <a:defRPr/>
            </a:lvl2pPr>
            <a:lvl3pPr marL="914400" indent="0" rtl="0">
              <a:spcBef>
                <a:spcPts val="0"/>
              </a:spcBef>
              <a:buClr>
                <a:srgbClr val="888888"/>
              </a:buClr>
              <a:buFont typeface="Arial"/>
              <a:buNone/>
              <a:defRPr/>
            </a:lvl3pPr>
            <a:lvl4pPr marL="1371600" indent="0" rtl="0">
              <a:spcBef>
                <a:spcPts val="0"/>
              </a:spcBef>
              <a:buClr>
                <a:srgbClr val="888888"/>
              </a:buClr>
              <a:buFont typeface="Arial"/>
              <a:buNone/>
              <a:defRPr/>
            </a:lvl4pPr>
            <a:lvl5pPr marL="1828800" indent="0" rtl="0">
              <a:spcBef>
                <a:spcPts val="0"/>
              </a:spcBef>
              <a:buClr>
                <a:srgbClr val="888888"/>
              </a:buClr>
              <a:buFont typeface="Arial"/>
              <a:buNone/>
              <a:defRPr/>
            </a:lvl5pPr>
            <a:lvl6pPr marL="2286000" indent="0" rtl="0">
              <a:spcBef>
                <a:spcPts val="0"/>
              </a:spcBef>
              <a:buClr>
                <a:srgbClr val="888888"/>
              </a:buClr>
              <a:buFont typeface="Arial"/>
              <a:buNone/>
              <a:defRPr/>
            </a:lvl6pPr>
            <a:lvl7pPr marL="2743200" indent="0" rtl="0">
              <a:spcBef>
                <a:spcPts val="0"/>
              </a:spcBef>
              <a:buClr>
                <a:srgbClr val="888888"/>
              </a:buClr>
              <a:buFont typeface="Arial"/>
              <a:buNone/>
              <a:defRPr/>
            </a:lvl7pPr>
            <a:lvl8pPr marL="3200400" indent="0" rtl="0">
              <a:spcBef>
                <a:spcPts val="0"/>
              </a:spcBef>
              <a:buClr>
                <a:srgbClr val="888888"/>
              </a:buClr>
              <a:buFont typeface="Arial"/>
              <a:buNone/>
              <a:defRPr/>
            </a:lvl8pPr>
            <a:lvl9pPr marL="3657600" indent="0" rtl="0">
              <a:spcBef>
                <a:spcPts val="0"/>
              </a:spcBef>
              <a:buClr>
                <a:srgbClr val="888888"/>
              </a:buClr>
              <a:buFont typeface="Arial"/>
              <a:buNone/>
              <a:defRPr/>
            </a:lvl9pPr>
          </a:lstStyle>
          <a:p>
            <a:endParaRPr/>
          </a:p>
        </p:txBody>
      </p:sp>
      <p:sp>
        <p:nvSpPr>
          <p:cNvPr id="23" name="Shape 2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0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0247BA-E16A-4B03-9257-FD489D1A419F}" type="datetimeFigureOut">
              <a:rPr lang="en-US" smtClean="0">
                <a:solidFill>
                  <a:prstClr val="black">
                    <a:tint val="75000"/>
                  </a:prstClr>
                </a:solidFill>
              </a: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9A7FF-CC3E-43F4-83A2-909CC88149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71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4648200" y="1600200"/>
            <a:ext cx="4038598"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2" name="Shape 32"/>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6" name="Shape 36"/>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8" name="Shape 38"/>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1" name="Shape 41"/>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6" name="Shape 46"/>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5" name="Shape 5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7" name="Shape 57"/>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a:spLocks noGrp="1"/>
          </p:cNvSpPr>
          <p:nvPr>
            <p:ph type="pic" idx="2"/>
          </p:nvPr>
        </p:nvSpPr>
        <p:spPr>
          <a:xfrm>
            <a:off x="1792288" y="612775"/>
            <a:ext cx="5486399" cy="4114800"/>
          </a:xfrm>
          <a:prstGeom prst="rect">
            <a:avLst/>
          </a:prstGeom>
          <a:noFill/>
          <a:ln>
            <a:noFill/>
          </a:ln>
        </p:spPr>
      </p:sp>
      <p:sp>
        <p:nvSpPr>
          <p:cNvPr id="61" name="Shape 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2" name="Shape 62"/>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4" name="Shape 64"/>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chemeClr val="dk1"/>
              </a:buClr>
              <a:buFont typeface="Arial"/>
              <a:buChar char="•"/>
              <a:defRPr/>
            </a:lvl1pPr>
            <a:lvl2pPr marL="742950" indent="-19050" algn="l" rtl="0">
              <a:spcBef>
                <a:spcPts val="560"/>
              </a:spcBef>
              <a:buClr>
                <a:schemeClr val="dk1"/>
              </a:buClr>
              <a:buFont typeface="Arial"/>
              <a:buChar char="–"/>
              <a:defRPr/>
            </a:lvl2pPr>
            <a:lvl3pPr marL="1143000" indent="12700" algn="l" rtl="0">
              <a:spcBef>
                <a:spcPts val="480"/>
              </a:spcBef>
              <a:buClr>
                <a:schemeClr val="dk1"/>
              </a:buClr>
              <a:buFont typeface="Arial"/>
              <a:buChar char="•"/>
              <a:defRPr/>
            </a:lvl3pPr>
            <a:lvl4pPr marL="1600200" indent="-12700" algn="l" rtl="0">
              <a:spcBef>
                <a:spcPts val="400"/>
              </a:spcBef>
              <a:buClr>
                <a:schemeClr val="dk1"/>
              </a:buClr>
              <a:buFont typeface="Arial"/>
              <a:buChar char="–"/>
              <a:defRPr/>
            </a:lvl4pPr>
            <a:lvl5pPr marL="2057400" indent="-12700" algn="l" rtl="0">
              <a:spcBef>
                <a:spcPts val="400"/>
              </a:spcBef>
              <a:buClr>
                <a:schemeClr val="dk1"/>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68" name="Shape 6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chemeClr val="dk1"/>
              </a:buClr>
              <a:buFont typeface="Arial"/>
              <a:buChar char="•"/>
              <a:defRPr/>
            </a:lvl1pPr>
            <a:lvl2pPr marL="742950" marR="0" indent="-19050" algn="l" rtl="0">
              <a:lnSpc>
                <a:spcPct val="100000"/>
              </a:lnSpc>
              <a:spcBef>
                <a:spcPts val="560"/>
              </a:spcBef>
              <a:spcAft>
                <a:spcPts val="0"/>
              </a:spcAft>
              <a:buClr>
                <a:schemeClr val="dk1"/>
              </a:buClr>
              <a:buFont typeface="Arial"/>
              <a:buChar char="–"/>
              <a:defRPr/>
            </a:lvl2pPr>
            <a:lvl3pPr marL="1143000" marR="0" indent="12700" algn="l" rtl="0">
              <a:lnSpc>
                <a:spcPct val="100000"/>
              </a:lnSpc>
              <a:spcBef>
                <a:spcPts val="480"/>
              </a:spcBef>
              <a:spcAft>
                <a:spcPts val="0"/>
              </a:spcAft>
              <a:buClr>
                <a:schemeClr val="dk1"/>
              </a:buClr>
              <a:buFont typeface="Arial"/>
              <a:buChar char="•"/>
              <a:defRPr/>
            </a:lvl3pPr>
            <a:lvl4pPr marL="1600200" marR="0" indent="-12700" algn="l" rtl="0">
              <a:lnSpc>
                <a:spcPct val="100000"/>
              </a:lnSpc>
              <a:spcBef>
                <a:spcPts val="400"/>
              </a:spcBef>
              <a:spcAft>
                <a:spcPts val="0"/>
              </a:spcAft>
              <a:buClr>
                <a:schemeClr val="dk1"/>
              </a:buClr>
              <a:buFont typeface="Arial"/>
              <a:buChar char="–"/>
              <a:defRPr/>
            </a:lvl4pPr>
            <a:lvl5pPr marL="2057400" marR="0" indent="-12700" algn="l" rtl="0">
              <a:lnSpc>
                <a:spcPct val="100000"/>
              </a:lnSpc>
              <a:spcBef>
                <a:spcPts val="400"/>
              </a:spcBef>
              <a:spcAft>
                <a:spcPts val="0"/>
              </a:spcAft>
              <a:buClr>
                <a:schemeClr val="dk1"/>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247BA-E16A-4B03-9257-FD489D1A419F}" type="datetimeFigureOut">
              <a:rPr lang="en-US" kern="1200" smtClean="0">
                <a:solidFill>
                  <a:prstClr val="black">
                    <a:tint val="75000"/>
                  </a:prstClr>
                </a:solidFill>
                <a:latin typeface="Calibri"/>
                <a:ea typeface="+mn-ea"/>
                <a:cs typeface="+mn-cs"/>
              </a:rPr>
              <a:pPr/>
              <a:t>9/29/2016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9A7FF-CC3E-43F4-83A2-909CC881490B}"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577377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Shape 79"/>
          <p:cNvSpPr txBox="1"/>
          <p:nvPr/>
        </p:nvSpPr>
        <p:spPr>
          <a:xfrm>
            <a:off x="3905250" y="2362200"/>
            <a:ext cx="4760342"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a:p>
        </p:txBody>
      </p:sp>
      <p:sp>
        <p:nvSpPr>
          <p:cNvPr id="80" name="Shape 80"/>
          <p:cNvSpPr/>
          <p:nvPr/>
        </p:nvSpPr>
        <p:spPr>
          <a:xfrm>
            <a:off x="0" y="2439942"/>
            <a:ext cx="9144000" cy="2133599"/>
          </a:xfrm>
          <a:prstGeom prst="rect">
            <a:avLst/>
          </a:prstGeom>
          <a:solidFill>
            <a:srgbClr val="DAE5F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baseline="0">
                <a:solidFill>
                  <a:schemeClr val="dk1"/>
                </a:solidFill>
                <a:latin typeface="Calibri"/>
                <a:ea typeface="Calibri"/>
                <a:cs typeface="Calibri"/>
                <a:sym typeface="Calibri"/>
              </a:rPr>
              <a:t>	   	</a:t>
            </a:r>
          </a:p>
        </p:txBody>
      </p:sp>
      <p:pic>
        <p:nvPicPr>
          <p:cNvPr id="1026" name="Picture 2" descr="File:Tehachapi wind farm 3.jpg"/>
          <p:cNvPicPr>
            <a:picLocks noChangeAspect="1" noChangeArrowheads="1"/>
          </p:cNvPicPr>
          <p:nvPr/>
        </p:nvPicPr>
        <p:blipFill rotWithShape="1">
          <a:blip r:embed="rId3">
            <a:extLst>
              <a:ext uri="{28A0092B-C50C-407E-A947-70E740481C1C}">
                <a14:useLocalDpi xmlns:a14="http://schemas.microsoft.com/office/drawing/2010/main" val="0"/>
              </a:ext>
            </a:extLst>
          </a:blip>
          <a:srcRect r="24731"/>
          <a:stretch/>
        </p:blipFill>
        <p:spPr bwMode="auto">
          <a:xfrm>
            <a:off x="6036811" y="3334534"/>
            <a:ext cx="3030989" cy="30201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04364" y="6400800"/>
            <a:ext cx="1828800" cy="261610"/>
          </a:xfrm>
          <a:prstGeom prst="rect">
            <a:avLst/>
          </a:prstGeom>
        </p:spPr>
        <p:txBody>
          <a:bodyPr wrap="square">
            <a:spAutoFit/>
          </a:bodyPr>
          <a:lstStyle/>
          <a:p>
            <a:pPr algn="r"/>
            <a:r>
              <a:rPr lang="en-US" sz="1100" dirty="0" smtClean="0">
                <a:solidFill>
                  <a:schemeClr val="tx1">
                    <a:lumMod val="50000"/>
                    <a:lumOff val="50000"/>
                  </a:schemeClr>
                </a:solidFill>
                <a:latin typeface="Arial" panose="020B0604020202020204" pitchFamily="34" charset="0"/>
              </a:rPr>
              <a:t>Photo by Stan </a:t>
            </a:r>
            <a:r>
              <a:rPr lang="en-US" sz="1100" dirty="0" err="1" smtClean="0">
                <a:solidFill>
                  <a:schemeClr val="tx1">
                    <a:lumMod val="50000"/>
                    <a:lumOff val="50000"/>
                  </a:schemeClr>
                </a:solidFill>
                <a:latin typeface="Arial" panose="020B0604020202020204" pitchFamily="34" charset="0"/>
              </a:rPr>
              <a:t>Shebs</a:t>
            </a:r>
            <a:endParaRPr lang="en-US" sz="1100" dirty="0">
              <a:solidFill>
                <a:schemeClr val="tx1">
                  <a:lumMod val="50000"/>
                  <a:lumOff val="50000"/>
                </a:schemeClr>
              </a:solidFill>
              <a:latin typeface="Arial" panose="020B0604020202020204" pitchFamily="34" charset="0"/>
            </a:endParaRPr>
          </a:p>
        </p:txBody>
      </p:sp>
      <p:pic>
        <p:nvPicPr>
          <p:cNvPr id="5122" name="Picture 2" descr="File:Photo of the Week- July 20, 2012 (7652216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0"/>
            <a:ext cx="4876800" cy="3243073"/>
          </a:xfrm>
          <a:prstGeom prst="rect">
            <a:avLst/>
          </a:prstGeom>
          <a:noFill/>
          <a:extLst>
            <a:ext uri="{909E8E84-426E-40DD-AFC4-6F175D3DCCD1}">
              <a14:hiddenFill xmlns:a14="http://schemas.microsoft.com/office/drawing/2010/main">
                <a:solidFill>
                  <a:srgbClr val="FFFFFF"/>
                </a:solidFill>
              </a14:hiddenFill>
            </a:ext>
          </a:extLst>
        </p:spPr>
      </p:pic>
      <p:sp>
        <p:nvSpPr>
          <p:cNvPr id="78" name="Shape 78"/>
          <p:cNvSpPr txBox="1">
            <a:spLocks noGrp="1"/>
          </p:cNvSpPr>
          <p:nvPr>
            <p:ph type="ctrTitle"/>
          </p:nvPr>
        </p:nvSpPr>
        <p:spPr>
          <a:xfrm>
            <a:off x="0" y="256447"/>
            <a:ext cx="4267200" cy="210575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5400" b="0" i="0" u="none" strike="noStrike" cap="none" baseline="0" dirty="0" smtClean="0">
                <a:solidFill>
                  <a:srgbClr val="0070C0"/>
                </a:solidFill>
                <a:latin typeface="Calibri"/>
                <a:ea typeface="Calibri"/>
                <a:cs typeface="Calibri"/>
                <a:sym typeface="Calibri"/>
                <a:rtl val="0"/>
              </a:rPr>
              <a:t>Wind </a:t>
            </a:r>
            <a:r>
              <a:rPr lang="en-US" sz="5400" dirty="0">
                <a:solidFill>
                  <a:srgbClr val="0070C0"/>
                </a:solidFill>
                <a:latin typeface="Calibri"/>
                <a:ea typeface="Calibri"/>
                <a:cs typeface="Calibri"/>
                <a:sym typeface="Calibri"/>
                <a:rtl val="0"/>
              </a:rPr>
              <a:t>Turbine </a:t>
            </a:r>
            <a:r>
              <a:rPr lang="en-US" sz="5400" dirty="0" smtClean="0">
                <a:solidFill>
                  <a:srgbClr val="0070C0"/>
                </a:solidFill>
                <a:latin typeface="Calibri"/>
                <a:ea typeface="Calibri"/>
                <a:cs typeface="Calibri"/>
                <a:sym typeface="Calibri"/>
                <a:rtl val="0"/>
              </a:rPr>
              <a:t>Design</a:t>
            </a:r>
            <a:endParaRPr lang="en-US" sz="5400" dirty="0">
              <a:solidFill>
                <a:srgbClr val="0070C0"/>
              </a:solidFill>
              <a:latin typeface="Calibri"/>
              <a:ea typeface="Calibri"/>
              <a:cs typeface="Calibri"/>
              <a:sym typeface="Calibri"/>
              <a:rtl val="0"/>
            </a:endParaRPr>
          </a:p>
        </p:txBody>
      </p:sp>
      <p:pic>
        <p:nvPicPr>
          <p:cNvPr id="83" name="Shape 83"/>
          <p:cNvPicPr preferRelativeResize="0"/>
          <p:nvPr/>
        </p:nvPicPr>
        <p:blipFill rotWithShape="1">
          <a:blip r:embed="rId5"/>
          <a:srcRect l="11785" t="5866" b="18633"/>
          <a:stretch/>
        </p:blipFill>
        <p:spPr>
          <a:xfrm>
            <a:off x="0" y="3048000"/>
            <a:ext cx="5925724" cy="38005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09800"/>
          </a:xfrm>
        </p:spPr>
        <p:txBody>
          <a:bodyPr anchor="t">
            <a:normAutofit/>
          </a:bodyPr>
          <a:lstStyle/>
          <a:p>
            <a:r>
              <a:rPr lang="en-US" dirty="0" smtClean="0">
                <a:solidFill>
                  <a:srgbClr val="FF0000"/>
                </a:solidFill>
              </a:rPr>
              <a:t>How are you going to design your turbine blades?</a:t>
            </a:r>
            <a:endParaRPr lang="en-US" dirty="0">
              <a:solidFill>
                <a:srgbClr val="FF0000"/>
              </a:solidFill>
            </a:endParaRPr>
          </a:p>
        </p:txBody>
      </p:sp>
      <p:sp>
        <p:nvSpPr>
          <p:cNvPr id="4" name="TextBox 3"/>
          <p:cNvSpPr txBox="1"/>
          <p:nvPr/>
        </p:nvSpPr>
        <p:spPr>
          <a:xfrm>
            <a:off x="1981200" y="2369642"/>
            <a:ext cx="4524296" cy="2339230"/>
          </a:xfrm>
          <a:prstGeom prst="rect">
            <a:avLst/>
          </a:prstGeom>
        </p:spPr>
        <p:txBody>
          <a:bodyPr vert="horz" lIns="91440" tIns="45720" rIns="91440" bIns="45720" rtlCol="0" anchor="t">
            <a:normAutofit/>
          </a:bodyPr>
          <a:lstStyle>
            <a:lvl1pPr algn="ctr" defTabSz="914400" eaLnBrk="1" latinLnBrk="0" hangingPunct="1">
              <a:spcBef>
                <a:spcPct val="0"/>
              </a:spcBef>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600" dirty="0"/>
              <a:t>Number of </a:t>
            </a:r>
            <a:r>
              <a:rPr lang="en-US" sz="3600" dirty="0" smtClean="0"/>
              <a:t>blades</a:t>
            </a:r>
          </a:p>
          <a:p>
            <a:pPr marL="457200" indent="-457200" algn="l">
              <a:buFont typeface="Arial" panose="020B0604020202020204" pitchFamily="34" charset="0"/>
              <a:buChar char="•"/>
            </a:pPr>
            <a:r>
              <a:rPr lang="en-US" sz="3600" dirty="0" smtClean="0"/>
              <a:t>Size and shape</a:t>
            </a:r>
          </a:p>
          <a:p>
            <a:pPr marL="457200" indent="-457200" algn="l">
              <a:buFont typeface="Arial" panose="020B0604020202020204" pitchFamily="34" charset="0"/>
              <a:buChar char="•"/>
            </a:pPr>
            <a:r>
              <a:rPr lang="en-US" sz="3600" dirty="0" smtClean="0"/>
              <a:t>Stick placement</a:t>
            </a:r>
          </a:p>
          <a:p>
            <a:pPr marL="457200" indent="-457200" algn="l">
              <a:buFont typeface="Arial" panose="020B0604020202020204" pitchFamily="34" charset="0"/>
              <a:buChar char="•"/>
            </a:pPr>
            <a:r>
              <a:rPr lang="en-US" sz="3600" dirty="0" smtClean="0"/>
              <a:t>Blade angle</a:t>
            </a:r>
            <a:endParaRPr lang="en-US" sz="3600" dirty="0"/>
          </a:p>
        </p:txBody>
      </p:sp>
      <p:sp>
        <p:nvSpPr>
          <p:cNvPr id="8" name="Rectangle 7"/>
          <p:cNvSpPr/>
          <p:nvPr/>
        </p:nvSpPr>
        <p:spPr>
          <a:xfrm>
            <a:off x="1917554" y="1752600"/>
            <a:ext cx="3035446" cy="707886"/>
          </a:xfrm>
          <a:prstGeom prst="rect">
            <a:avLst/>
          </a:prstGeom>
        </p:spPr>
        <p:txBody>
          <a:bodyPr wrap="none">
            <a:spAutoFit/>
          </a:bodyPr>
          <a:lstStyle/>
          <a:p>
            <a:r>
              <a:rPr lang="en-US" sz="4000" kern="1200" dirty="0">
                <a:solidFill>
                  <a:prstClr val="black"/>
                </a:solidFill>
                <a:latin typeface="Calibri"/>
                <a:ea typeface="+mj-ea"/>
                <a:cs typeface="+mj-cs"/>
              </a:rPr>
              <a:t>You can test…</a:t>
            </a:r>
            <a:endParaRPr lang="en-US" sz="1200" dirty="0"/>
          </a:p>
        </p:txBody>
      </p:sp>
      <p:pic>
        <p:nvPicPr>
          <p:cNvPr id="9" name="Picture 2" descr="File:Dutch Mill (5978131063).jpg"/>
          <p:cNvPicPr>
            <a:picLocks noChangeAspect="1" noChangeArrowheads="1"/>
          </p:cNvPicPr>
          <p:nvPr/>
        </p:nvPicPr>
        <p:blipFill rotWithShape="1">
          <a:blip r:embed="rId3">
            <a:extLst>
              <a:ext uri="{28A0092B-C50C-407E-A947-70E740481C1C}">
                <a14:useLocalDpi xmlns:a14="http://schemas.microsoft.com/office/drawing/2010/main" val="0"/>
              </a:ext>
            </a:extLst>
          </a:blip>
          <a:srcRect b="15021"/>
          <a:stretch/>
        </p:blipFill>
        <p:spPr bwMode="auto">
          <a:xfrm>
            <a:off x="4387645" y="4655640"/>
            <a:ext cx="1943734" cy="2202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ile:Water Pumping Windmill.jpg"/>
          <p:cNvPicPr>
            <a:picLocks noChangeAspect="1" noChangeArrowheads="1"/>
          </p:cNvPicPr>
          <p:nvPr/>
        </p:nvPicPr>
        <p:blipFill rotWithShape="1">
          <a:blip r:embed="rId4">
            <a:extLst>
              <a:ext uri="{28A0092B-C50C-407E-A947-70E740481C1C}">
                <a14:useLocalDpi xmlns:a14="http://schemas.microsoft.com/office/drawing/2010/main" val="0"/>
              </a:ext>
            </a:extLst>
          </a:blip>
          <a:srcRect l="19405" r="25902" b="66149"/>
          <a:stretch/>
        </p:blipFill>
        <p:spPr bwMode="auto">
          <a:xfrm>
            <a:off x="1981200" y="4868475"/>
            <a:ext cx="2138657" cy="1985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ile:Altamont Pass Wind Farm 2758355435.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5380"/>
          <a:stretch/>
        </p:blipFill>
        <p:spPr bwMode="auto">
          <a:xfrm flipH="1">
            <a:off x="0" y="4438650"/>
            <a:ext cx="1722690" cy="243486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4" descr="File:Lime Wind 01 (8080647711).jpg"/>
          <p:cNvPicPr>
            <a:picLocks noChangeAspect="1" noChangeArrowheads="1"/>
          </p:cNvPicPr>
          <p:nvPr/>
        </p:nvPicPr>
        <p:blipFill rotWithShape="1">
          <a:blip r:embed="rId7">
            <a:extLst>
              <a:ext uri="{28A0092B-C50C-407E-A947-70E740481C1C}">
                <a14:useLocalDpi xmlns:a14="http://schemas.microsoft.com/office/drawing/2010/main" val="0"/>
              </a:ext>
            </a:extLst>
          </a:blip>
          <a:srcRect b="931"/>
          <a:stretch/>
        </p:blipFill>
        <p:spPr bwMode="auto">
          <a:xfrm>
            <a:off x="6505496" y="3009579"/>
            <a:ext cx="2605846" cy="384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2" name="Group 1"/>
          <p:cNvGrpSpPr/>
          <p:nvPr/>
        </p:nvGrpSpPr>
        <p:grpSpPr>
          <a:xfrm>
            <a:off x="3656069" y="3435477"/>
            <a:ext cx="5531644" cy="3193923"/>
            <a:chOff x="3656069" y="3145815"/>
            <a:chExt cx="5531644" cy="3193923"/>
          </a:xfrm>
        </p:grpSpPr>
        <p:sp>
          <p:nvSpPr>
            <p:cNvPr id="9" name="Oval 8"/>
            <p:cNvSpPr/>
            <p:nvPr/>
          </p:nvSpPr>
          <p:spPr>
            <a:xfrm>
              <a:off x="5562600" y="3352800"/>
              <a:ext cx="381000" cy="2674038"/>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6069" y="3145815"/>
              <a:ext cx="5531644" cy="319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06" name="Shape 406"/>
          <p:cNvSpPr txBox="1">
            <a:spLocks noGrp="1"/>
          </p:cNvSpPr>
          <p:nvPr>
            <p:ph type="title"/>
          </p:nvPr>
        </p:nvSpPr>
        <p:spPr>
          <a:xfrm>
            <a:off x="457200" y="228600"/>
            <a:ext cx="8229600" cy="9906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tl val="0"/>
              </a:rPr>
              <a:t>How Many Blades and What </a:t>
            </a:r>
            <a:r>
              <a:rPr lang="en-US" sz="4400" b="0" i="0" u="none" strike="noStrike" cap="none" baseline="0" dirty="0" smtClean="0">
                <a:solidFill>
                  <a:schemeClr val="dk1"/>
                </a:solidFill>
                <a:latin typeface="Calibri"/>
                <a:ea typeface="Calibri"/>
                <a:cs typeface="Calibri"/>
                <a:sym typeface="Calibri"/>
                <a:rtl val="0"/>
              </a:rPr>
              <a:t>Size?</a:t>
            </a:r>
            <a:endParaRPr lang="en-US" sz="4400" b="0" i="0" u="none" strike="noStrike" cap="none" baseline="0" dirty="0">
              <a:solidFill>
                <a:schemeClr val="dk1"/>
              </a:solidFill>
              <a:latin typeface="Calibri"/>
              <a:ea typeface="Calibri"/>
              <a:cs typeface="Calibri"/>
              <a:sym typeface="Calibri"/>
              <a:rtl val="0"/>
            </a:endParaRPr>
          </a:p>
        </p:txBody>
      </p:sp>
      <p:sp>
        <p:nvSpPr>
          <p:cNvPr id="408" name="Shape 408"/>
          <p:cNvSpPr txBox="1"/>
          <p:nvPr/>
        </p:nvSpPr>
        <p:spPr>
          <a:xfrm>
            <a:off x="380999" y="1409343"/>
            <a:ext cx="8381999" cy="1454536"/>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r>
              <a:rPr lang="en-US" sz="3000" b="0" i="0" u="none" strike="noStrike" cap="none" baseline="0" dirty="0" smtClean="0">
                <a:solidFill>
                  <a:schemeClr val="dk1"/>
                </a:solidFill>
                <a:latin typeface="Calibri"/>
                <a:ea typeface="Calibri"/>
                <a:cs typeface="Calibri"/>
                <a:sym typeface="Calibri"/>
                <a:rtl val="0"/>
              </a:rPr>
              <a:t>While the </a:t>
            </a:r>
            <a:r>
              <a:rPr lang="en-US" sz="3000" b="0" i="0" u="none" strike="noStrike" cap="none" baseline="0" dirty="0">
                <a:solidFill>
                  <a:schemeClr val="dk1"/>
                </a:solidFill>
                <a:latin typeface="Calibri"/>
                <a:ea typeface="Calibri"/>
                <a:cs typeface="Calibri"/>
                <a:sym typeface="Calibri"/>
                <a:rtl val="0"/>
              </a:rPr>
              <a:t>minimum is 1 blade, </a:t>
            </a:r>
            <a:r>
              <a:rPr lang="en-US" sz="3000" dirty="0" smtClean="0">
                <a:solidFill>
                  <a:schemeClr val="dk1"/>
                </a:solidFill>
                <a:latin typeface="Calibri"/>
                <a:ea typeface="Calibri"/>
                <a:cs typeface="Calibri"/>
                <a:sym typeface="Calibri"/>
              </a:rPr>
              <a:t>for balance it is best to have </a:t>
            </a:r>
            <a:r>
              <a:rPr lang="en-US" sz="3000" b="0" i="0" u="none" strike="noStrike" cap="none" baseline="0" dirty="0" smtClean="0">
                <a:solidFill>
                  <a:srgbClr val="FF0000"/>
                </a:solidFill>
                <a:latin typeface="Calibri"/>
                <a:ea typeface="Calibri"/>
                <a:cs typeface="Calibri"/>
                <a:sym typeface="Calibri"/>
                <a:rtl val="0"/>
              </a:rPr>
              <a:t>at least </a:t>
            </a:r>
            <a:r>
              <a:rPr lang="en-US" sz="3000" b="0" i="0" u="none" strike="noStrike" cap="none" baseline="0" dirty="0">
                <a:solidFill>
                  <a:srgbClr val="FF0000"/>
                </a:solidFill>
                <a:latin typeface="Calibri"/>
                <a:ea typeface="Calibri"/>
                <a:cs typeface="Calibri"/>
                <a:sym typeface="Calibri"/>
                <a:rtl val="0"/>
              </a:rPr>
              <a:t>2</a:t>
            </a:r>
            <a:r>
              <a:rPr lang="en-US" sz="3000" b="0" i="0" u="none" strike="noStrike" cap="none" baseline="0" dirty="0">
                <a:solidFill>
                  <a:schemeClr val="dk1"/>
                </a:solidFill>
                <a:latin typeface="Calibri"/>
                <a:ea typeface="Calibri"/>
                <a:cs typeface="Calibri"/>
                <a:sym typeface="Calibri"/>
                <a:rtl val="0"/>
              </a:rPr>
              <a:t> </a:t>
            </a:r>
            <a:r>
              <a:rPr lang="en-US" sz="3000" b="0" i="0" u="none" strike="noStrike" cap="none" baseline="0" dirty="0" smtClean="0">
                <a:solidFill>
                  <a:schemeClr val="dk1"/>
                </a:solidFill>
                <a:latin typeface="Calibri"/>
                <a:ea typeface="Calibri"/>
                <a:cs typeface="Calibri"/>
                <a:sym typeface="Calibri"/>
                <a:rtl val="0"/>
              </a:rPr>
              <a:t>blades.</a:t>
            </a:r>
            <a:r>
              <a:rPr lang="en-US" sz="3000" b="0" i="0" u="none" strike="noStrike" cap="none" dirty="0" smtClean="0">
                <a:solidFill>
                  <a:schemeClr val="dk1"/>
                </a:solidFill>
                <a:latin typeface="Calibri"/>
                <a:ea typeface="Calibri"/>
                <a:cs typeface="Calibri"/>
                <a:sym typeface="Calibri"/>
                <a:rtl val="0"/>
              </a:rPr>
              <a:t> </a:t>
            </a:r>
          </a:p>
          <a:p>
            <a:pPr marL="457200" marR="0" lvl="0" indent="-457200" algn="l" rtl="0">
              <a:lnSpc>
                <a:spcPct val="100000"/>
              </a:lnSpc>
              <a:spcBef>
                <a:spcPts val="0"/>
              </a:spcBef>
              <a:spcAft>
                <a:spcPts val="0"/>
              </a:spcAft>
              <a:buClr>
                <a:schemeClr val="dk1"/>
              </a:buClr>
              <a:buSzPct val="100000"/>
              <a:buFont typeface="Arial" panose="020B0604020202020204" pitchFamily="34" charset="0"/>
              <a:buChar char="•"/>
            </a:pPr>
            <a:r>
              <a:rPr lang="en-US" sz="3000" b="0" i="0" u="none" strike="noStrike" cap="none" baseline="0" dirty="0" smtClean="0">
                <a:solidFill>
                  <a:schemeClr val="dk1"/>
                </a:solidFill>
                <a:latin typeface="Calibri"/>
                <a:ea typeface="Calibri"/>
                <a:cs typeface="Calibri"/>
                <a:sym typeface="Calibri"/>
                <a:rtl val="0"/>
              </a:rPr>
              <a:t>The </a:t>
            </a:r>
            <a:r>
              <a:rPr lang="en-US" sz="3000" b="0" i="0" u="none" strike="noStrike" cap="none" baseline="0" dirty="0">
                <a:solidFill>
                  <a:schemeClr val="dk1"/>
                </a:solidFill>
                <a:latin typeface="Calibri"/>
                <a:ea typeface="Calibri"/>
                <a:cs typeface="Calibri"/>
                <a:sym typeface="Calibri"/>
                <a:rtl val="0"/>
              </a:rPr>
              <a:t>maximum is </a:t>
            </a:r>
            <a:r>
              <a:rPr lang="en-US" sz="3000" dirty="0" smtClean="0">
                <a:solidFill>
                  <a:schemeClr val="dk1"/>
                </a:solidFill>
                <a:latin typeface="Calibri"/>
                <a:ea typeface="Calibri"/>
                <a:cs typeface="Calibri"/>
                <a:sym typeface="Calibri"/>
                <a:rtl val="0"/>
              </a:rPr>
              <a:t>6 blades.</a:t>
            </a:r>
            <a:endParaRPr lang="en-US" sz="3000" dirty="0">
              <a:solidFill>
                <a:schemeClr val="dk1"/>
              </a:solidFill>
              <a:latin typeface="Calibri"/>
              <a:ea typeface="Calibri"/>
              <a:cs typeface="Calibri"/>
              <a:sym typeface="Calibri"/>
              <a:rtl val="0"/>
            </a:endParaRPr>
          </a:p>
          <a:p>
            <a:pPr marR="0" lvl="0" algn="l" rtl="0">
              <a:lnSpc>
                <a:spcPct val="100000"/>
              </a:lnSpc>
              <a:spcBef>
                <a:spcPts val="0"/>
              </a:spcBef>
              <a:spcAft>
                <a:spcPts val="0"/>
              </a:spcAft>
              <a:buNone/>
            </a:pPr>
            <a:endParaRPr sz="800" dirty="0">
              <a:solidFill>
                <a:schemeClr val="dk1"/>
              </a:solidFill>
              <a:latin typeface="Calibri"/>
              <a:ea typeface="Calibri"/>
              <a:cs typeface="Calibri"/>
              <a:sym typeface="Calibri"/>
            </a:endParaRPr>
          </a:p>
        </p:txBody>
      </p:sp>
      <p:sp>
        <p:nvSpPr>
          <p:cNvPr id="3" name="Rectangle 2"/>
          <p:cNvSpPr/>
          <p:nvPr/>
        </p:nvSpPr>
        <p:spPr>
          <a:xfrm>
            <a:off x="380999" y="4000143"/>
            <a:ext cx="3429000" cy="2400657"/>
          </a:xfrm>
          <a:prstGeom prst="rect">
            <a:avLst/>
          </a:prstGeom>
        </p:spPr>
        <p:txBody>
          <a:bodyPr wrap="square">
            <a:spAutoFit/>
          </a:bodyPr>
          <a:lstStyle/>
          <a:p>
            <a:pPr marL="469900" lvl="0" indent="-457200">
              <a:buClr>
                <a:srgbClr val="000000"/>
              </a:buClr>
              <a:buSzPct val="100000"/>
              <a:buFont typeface="Arial" panose="020B0604020202020204" pitchFamily="34" charset="0"/>
              <a:buChar char="•"/>
            </a:pPr>
            <a:r>
              <a:rPr lang="en-US" sz="3000" dirty="0" smtClean="0">
                <a:latin typeface="Calibri"/>
                <a:ea typeface="Calibri"/>
                <a:cs typeface="Calibri"/>
                <a:sym typeface="Calibri"/>
              </a:rPr>
              <a:t>Blades </a:t>
            </a:r>
            <a:r>
              <a:rPr lang="en-US" sz="3000" dirty="0">
                <a:latin typeface="Calibri"/>
                <a:ea typeface="Calibri"/>
                <a:cs typeface="Calibri"/>
                <a:sym typeface="Calibri"/>
              </a:rPr>
              <a:t>that are larger than the wind diameter </a:t>
            </a:r>
            <a:r>
              <a:rPr lang="en-US" sz="3000" dirty="0" smtClean="0">
                <a:solidFill>
                  <a:srgbClr val="FF0000"/>
                </a:solidFill>
                <a:latin typeface="Calibri"/>
                <a:ea typeface="Calibri"/>
                <a:cs typeface="Calibri"/>
                <a:sym typeface="Calibri"/>
              </a:rPr>
              <a:t>collect no energy </a:t>
            </a:r>
            <a:r>
              <a:rPr lang="en-US" sz="3000" dirty="0">
                <a:solidFill>
                  <a:srgbClr val="FF0000"/>
                </a:solidFill>
                <a:latin typeface="Calibri"/>
                <a:ea typeface="Calibri"/>
                <a:cs typeface="Calibri"/>
                <a:sym typeface="Calibri"/>
              </a:rPr>
              <a:t>at the tips!</a:t>
            </a:r>
          </a:p>
        </p:txBody>
      </p:sp>
      <p:sp>
        <p:nvSpPr>
          <p:cNvPr id="4" name="Rectangle 3"/>
          <p:cNvSpPr/>
          <p:nvPr/>
        </p:nvSpPr>
        <p:spPr>
          <a:xfrm>
            <a:off x="380999" y="2865692"/>
            <a:ext cx="6172201" cy="1015663"/>
          </a:xfrm>
          <a:prstGeom prst="rect">
            <a:avLst/>
          </a:prstGeom>
        </p:spPr>
        <p:txBody>
          <a:bodyPr wrap="square">
            <a:spAutoFit/>
          </a:bodyPr>
          <a:lstStyle/>
          <a:p>
            <a:pPr marL="457200" lvl="0" indent="-457200">
              <a:buClr>
                <a:srgbClr val="000000"/>
              </a:buClr>
              <a:buSzPct val="100000"/>
              <a:buFont typeface="Arial" panose="020B0604020202020204" pitchFamily="34" charset="0"/>
              <a:buChar char="•"/>
              <a:tabLst>
                <a:tab pos="347663" algn="l"/>
              </a:tabLst>
            </a:pPr>
            <a:r>
              <a:rPr lang="en-US" sz="3000" dirty="0" smtClean="0">
                <a:latin typeface="Calibri"/>
                <a:ea typeface="Calibri"/>
                <a:cs typeface="Calibri"/>
                <a:sym typeface="Calibri"/>
              </a:rPr>
              <a:t>Bigger </a:t>
            </a:r>
            <a:r>
              <a:rPr lang="en-US" sz="3000" dirty="0">
                <a:latin typeface="Calibri"/>
                <a:ea typeface="Calibri"/>
                <a:cs typeface="Calibri"/>
                <a:sym typeface="Calibri"/>
              </a:rPr>
              <a:t>blades collect more energy, </a:t>
            </a:r>
            <a:r>
              <a:rPr lang="en-US" sz="3000" dirty="0" smtClean="0">
                <a:latin typeface="Calibri"/>
                <a:ea typeface="Calibri"/>
                <a:cs typeface="Calibri"/>
                <a:sym typeface="Calibri"/>
              </a:rPr>
              <a:t/>
            </a:r>
            <a:br>
              <a:rPr lang="en-US" sz="3000" dirty="0" smtClean="0">
                <a:latin typeface="Calibri"/>
                <a:ea typeface="Calibri"/>
                <a:cs typeface="Calibri"/>
                <a:sym typeface="Calibri"/>
              </a:rPr>
            </a:br>
            <a:r>
              <a:rPr lang="en-US" sz="3000" dirty="0" smtClean="0">
                <a:latin typeface="Calibri"/>
                <a:ea typeface="Calibri"/>
                <a:cs typeface="Calibri"/>
                <a:sym typeface="Calibri"/>
              </a:rPr>
              <a:t>but </a:t>
            </a:r>
            <a:r>
              <a:rPr lang="en-US" sz="3000" dirty="0">
                <a:latin typeface="Calibri"/>
                <a:ea typeface="Calibri"/>
                <a:cs typeface="Calibri"/>
                <a:sym typeface="Calibri"/>
              </a:rPr>
              <a:t>are harder </a:t>
            </a:r>
            <a:r>
              <a:rPr lang="en-US" sz="3000" dirty="0" smtClean="0">
                <a:latin typeface="Calibri"/>
                <a:ea typeface="Calibri"/>
                <a:cs typeface="Calibri"/>
                <a:sym typeface="Calibri"/>
              </a:rPr>
              <a:t>to spin.</a:t>
            </a:r>
            <a:endParaRPr lang="en-US" sz="3000" dirty="0">
              <a:latin typeface="Calibri"/>
              <a:ea typeface="Calibri"/>
              <a:cs typeface="Calibri"/>
              <a:sym typeface="Calibri"/>
            </a:endParaRPr>
          </a:p>
        </p:txBody>
      </p:sp>
    </p:spTree>
    <p:extLst>
      <p:ext uri="{BB962C8B-B14F-4D97-AF65-F5344CB8AC3E}">
        <p14:creationId xmlns:p14="http://schemas.microsoft.com/office/powerpoint/2010/main" val="42495037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92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5093275" cy="2563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3" name="Shape 413"/>
          <p:cNvSpPr txBox="1">
            <a:spLocks noGrp="1"/>
          </p:cNvSpPr>
          <p:nvPr>
            <p:ph type="title"/>
          </p:nvPr>
        </p:nvSpPr>
        <p:spPr>
          <a:xfrm>
            <a:off x="457200" y="157051"/>
            <a:ext cx="8229600" cy="81069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tl val="0"/>
              </a:rPr>
              <a:t>Blade Shape and Stick Placement</a:t>
            </a:r>
          </a:p>
        </p:txBody>
      </p:sp>
      <p:sp>
        <p:nvSpPr>
          <p:cNvPr id="418" name="Shape 418"/>
          <p:cNvSpPr txBox="1"/>
          <p:nvPr/>
        </p:nvSpPr>
        <p:spPr>
          <a:xfrm>
            <a:off x="3505200" y="4997119"/>
            <a:ext cx="2649210" cy="523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rgbClr val="0070C0"/>
                </a:solidFill>
                <a:latin typeface="Calibri"/>
                <a:ea typeface="Calibri"/>
                <a:cs typeface="Calibri"/>
                <a:sym typeface="Calibri"/>
                <a:rtl val="0"/>
              </a:rPr>
              <a:t>Middle or </a:t>
            </a:r>
            <a:r>
              <a:rPr lang="en-US" sz="2800" b="0" i="0" u="none" strike="noStrike" cap="none" baseline="0" dirty="0" smtClean="0">
                <a:solidFill>
                  <a:srgbClr val="0070C0"/>
                </a:solidFill>
                <a:latin typeface="Calibri"/>
                <a:ea typeface="Calibri"/>
                <a:cs typeface="Calibri"/>
                <a:sym typeface="Calibri"/>
                <a:rtl val="0"/>
              </a:rPr>
              <a:t>edge</a:t>
            </a:r>
            <a:r>
              <a:rPr lang="en-US" sz="2800" b="0" i="0" u="none" strike="noStrike" cap="none" baseline="0" dirty="0">
                <a:solidFill>
                  <a:srgbClr val="0070C0"/>
                </a:solidFill>
                <a:latin typeface="Calibri"/>
                <a:ea typeface="Calibri"/>
                <a:cs typeface="Calibri"/>
                <a:sym typeface="Calibri"/>
                <a:rtl val="0"/>
              </a:rPr>
              <a:t>?</a:t>
            </a:r>
          </a:p>
        </p:txBody>
      </p:sp>
      <p:pic>
        <p:nvPicPr>
          <p:cNvPr id="9220" name="Picture 4" descr="File:Ventilatore a soffitto (3).png"/>
          <p:cNvPicPr>
            <a:picLocks noChangeAspect="1" noChangeArrowheads="1"/>
          </p:cNvPicPr>
          <p:nvPr/>
        </p:nvPicPr>
        <p:blipFill rotWithShape="1">
          <a:blip r:embed="rId4">
            <a:extLst>
              <a:ext uri="{28A0092B-C50C-407E-A947-70E740481C1C}">
                <a14:useLocalDpi xmlns:a14="http://schemas.microsoft.com/office/drawing/2010/main" val="0"/>
              </a:ext>
            </a:extLst>
          </a:blip>
          <a:srcRect b="17891"/>
          <a:stretch/>
        </p:blipFill>
        <p:spPr bwMode="auto">
          <a:xfrm>
            <a:off x="76200" y="1562101"/>
            <a:ext cx="4343400" cy="238052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upload.wikimedia.org/wikipedia/commons/d/d7/An_Old_model_three_blade_ceiling_f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091589"/>
            <a:ext cx="3383748" cy="2537811"/>
          </a:xfrm>
          <a:prstGeom prst="rect">
            <a:avLst/>
          </a:prstGeom>
          <a:noFill/>
          <a:extLst>
            <a:ext uri="{909E8E84-426E-40DD-AFC4-6F175D3DCCD1}">
              <a14:hiddenFill xmlns:a14="http://schemas.microsoft.com/office/drawing/2010/main">
                <a:solidFill>
                  <a:srgbClr val="FFFFFF"/>
                </a:solidFill>
              </a14:hiddenFill>
            </a:ext>
          </a:extLst>
        </p:spPr>
      </p:pic>
      <p:sp>
        <p:nvSpPr>
          <p:cNvPr id="419" name="Shape 419"/>
          <p:cNvSpPr txBox="1"/>
          <p:nvPr/>
        </p:nvSpPr>
        <p:spPr>
          <a:xfrm>
            <a:off x="3276600" y="1343681"/>
            <a:ext cx="2369126" cy="523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rgbClr val="0070C0"/>
                </a:solidFill>
                <a:latin typeface="Calibri"/>
                <a:ea typeface="Calibri"/>
                <a:cs typeface="Calibri"/>
                <a:sym typeface="Calibri"/>
                <a:rtl val="0"/>
              </a:rPr>
              <a:t>Flat or curved</a:t>
            </a:r>
            <a:r>
              <a:rPr lang="en-US" sz="2800" b="0" i="0" u="none" strike="noStrike" cap="none" baseline="0" dirty="0" smtClean="0">
                <a:solidFill>
                  <a:srgbClr val="0070C0"/>
                </a:solidFill>
                <a:latin typeface="Calibri"/>
                <a:ea typeface="Calibri"/>
                <a:cs typeface="Calibri"/>
                <a:sym typeface="Calibri"/>
                <a:rtl val="0"/>
              </a:rPr>
              <a:t>?</a:t>
            </a:r>
            <a:endParaRPr lang="en-US" sz="2800" b="0" i="0" u="none" strike="noStrike" cap="none" baseline="0" dirty="0">
              <a:solidFill>
                <a:srgbClr val="0070C0"/>
              </a:solidFill>
              <a:latin typeface="Calibri"/>
              <a:ea typeface="Calibri"/>
              <a:cs typeface="Calibri"/>
              <a:sym typeface="Calibri"/>
              <a:rtl val="0"/>
            </a:endParaRPr>
          </a:p>
        </p:txBody>
      </p:sp>
      <p:pic>
        <p:nvPicPr>
          <p:cNvPr id="9228" name="Picture 12" descr="File:Chesterton Windmill, Chester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863" y="3962400"/>
            <a:ext cx="2852737" cy="28574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1937241" y="4191704"/>
            <a:ext cx="221269" cy="95711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2129696" y="5734565"/>
            <a:ext cx="590644" cy="56717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04800" y="5599547"/>
            <a:ext cx="1219200" cy="32119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569628" y="4419600"/>
            <a:ext cx="897972" cy="6858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543800" y="4091589"/>
            <a:ext cx="820410" cy="93761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632699" y="5098614"/>
            <a:ext cx="1054101" cy="80503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781800" y="5159376"/>
            <a:ext cx="783432" cy="89535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p:bldP spid="4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53426"/>
            <a:ext cx="82296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tx1"/>
                </a:solidFill>
                <a:latin typeface="Calibri"/>
                <a:ea typeface="Calibri"/>
                <a:cs typeface="Calibri"/>
                <a:sym typeface="Calibri"/>
                <a:rtl val="0"/>
              </a:rPr>
              <a:t>Blade Angle</a:t>
            </a:r>
          </a:p>
        </p:txBody>
      </p:sp>
      <p:pic>
        <p:nvPicPr>
          <p:cNvPr id="425" name="Shape 425"/>
          <p:cNvPicPr preferRelativeResize="0"/>
          <p:nvPr/>
        </p:nvPicPr>
        <p:blipFill rotWithShape="1">
          <a:blip r:embed="rId3"/>
          <a:srcRect/>
          <a:stretch/>
        </p:blipFill>
        <p:spPr>
          <a:xfrm>
            <a:off x="762000" y="1167826"/>
            <a:ext cx="7715249" cy="4740593"/>
          </a:xfrm>
          <a:prstGeom prst="rect">
            <a:avLst/>
          </a:prstGeom>
          <a:noFill/>
          <a:ln>
            <a:noFill/>
          </a:ln>
        </p:spPr>
      </p:pic>
      <p:sp>
        <p:nvSpPr>
          <p:cNvPr id="426" name="Shape 426"/>
          <p:cNvSpPr txBox="1"/>
          <p:nvPr/>
        </p:nvSpPr>
        <p:spPr>
          <a:xfrm>
            <a:off x="304800" y="5892226"/>
            <a:ext cx="8534399"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dirty="0">
                <a:solidFill>
                  <a:srgbClr val="0070C0"/>
                </a:solidFill>
                <a:latin typeface="Calibri"/>
                <a:ea typeface="Calibri"/>
                <a:cs typeface="Calibri"/>
                <a:sym typeface="Calibri"/>
              </a:rPr>
              <a:t>Think about what will </a:t>
            </a:r>
            <a:r>
              <a:rPr lang="en-US" sz="3200" dirty="0" smtClean="0">
                <a:solidFill>
                  <a:srgbClr val="0070C0"/>
                </a:solidFill>
                <a:latin typeface="Calibri"/>
                <a:ea typeface="Calibri"/>
                <a:cs typeface="Calibri"/>
                <a:sym typeface="Calibri"/>
              </a:rPr>
              <a:t>transfer the </a:t>
            </a:r>
            <a:r>
              <a:rPr lang="en-US" sz="3200" dirty="0">
                <a:solidFill>
                  <a:srgbClr val="0070C0"/>
                </a:solidFill>
                <a:latin typeface="Calibri"/>
                <a:ea typeface="Calibri"/>
                <a:cs typeface="Calibri"/>
                <a:sym typeface="Calibri"/>
              </a:rPr>
              <a:t>most energy!</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28"/>
            <a:ext cx="8229600" cy="763272"/>
          </a:xfrm>
        </p:spPr>
        <p:txBody>
          <a:bodyPr/>
          <a:lstStyle/>
          <a:p>
            <a:r>
              <a:rPr lang="en-US" dirty="0" smtClean="0">
                <a:solidFill>
                  <a:srgbClr val="0070C0"/>
                </a:solidFill>
              </a:rPr>
              <a:t>Wind Energy </a:t>
            </a:r>
            <a:r>
              <a:rPr lang="en-US" dirty="0" smtClean="0"/>
              <a:t>for Electricity</a:t>
            </a:r>
            <a:endParaRPr lang="en-US" dirty="0"/>
          </a:p>
        </p:txBody>
      </p:sp>
      <p:sp>
        <p:nvSpPr>
          <p:cNvPr id="3" name="TextBox 2"/>
          <p:cNvSpPr txBox="1"/>
          <p:nvPr/>
        </p:nvSpPr>
        <p:spPr>
          <a:xfrm>
            <a:off x="464574" y="1000498"/>
            <a:ext cx="8229600" cy="954107"/>
          </a:xfrm>
          <a:prstGeom prst="rect">
            <a:avLst/>
          </a:prstGeom>
          <a:noFill/>
        </p:spPr>
        <p:txBody>
          <a:bodyPr wrap="square" rtlCol="0">
            <a:spAutoFit/>
          </a:bodyPr>
          <a:lstStyle/>
          <a:p>
            <a:r>
              <a:rPr lang="en-US" sz="2800" kern="1200" dirty="0" smtClean="0">
                <a:solidFill>
                  <a:srgbClr val="0070C0"/>
                </a:solidFill>
                <a:latin typeface="Calibri"/>
                <a:ea typeface="+mn-ea"/>
                <a:cs typeface="+mn-cs"/>
              </a:rPr>
              <a:t>Wind turbines </a:t>
            </a:r>
            <a:r>
              <a:rPr lang="en-US" sz="2800" kern="1200" dirty="0" smtClean="0">
                <a:solidFill>
                  <a:prstClr val="black"/>
                </a:solidFill>
                <a:latin typeface="Calibri"/>
                <a:ea typeface="+mn-ea"/>
                <a:cs typeface="+mn-cs"/>
              </a:rPr>
              <a:t>convert ________ energy from the </a:t>
            </a:r>
            <a:r>
              <a:rPr lang="en-US" sz="2800" kern="1200" dirty="0" smtClean="0">
                <a:solidFill>
                  <a:srgbClr val="0070C0"/>
                </a:solidFill>
                <a:latin typeface="Calibri"/>
                <a:ea typeface="+mn-ea"/>
                <a:cs typeface="+mn-cs"/>
              </a:rPr>
              <a:t>wind </a:t>
            </a:r>
          </a:p>
          <a:p>
            <a:r>
              <a:rPr lang="en-US" sz="2800" kern="1200" dirty="0" smtClean="0">
                <a:solidFill>
                  <a:prstClr val="black"/>
                </a:solidFill>
                <a:latin typeface="Calibri"/>
                <a:ea typeface="+mn-ea"/>
                <a:cs typeface="+mn-cs"/>
              </a:rPr>
              <a:t>into __________ energy.</a:t>
            </a:r>
            <a:endParaRPr lang="en-US" sz="2800" kern="1200" dirty="0">
              <a:solidFill>
                <a:prstClr val="black"/>
              </a:solidFill>
              <a:latin typeface="Calibri"/>
              <a:ea typeface="+mn-ea"/>
              <a:cs typeface="+mn-cs"/>
            </a:endParaRPr>
          </a:p>
        </p:txBody>
      </p:sp>
      <p:sp>
        <p:nvSpPr>
          <p:cNvPr id="4" name="TextBox 3"/>
          <p:cNvSpPr txBox="1"/>
          <p:nvPr/>
        </p:nvSpPr>
        <p:spPr>
          <a:xfrm>
            <a:off x="4007874" y="990600"/>
            <a:ext cx="1143000" cy="523220"/>
          </a:xfrm>
          <a:prstGeom prst="rect">
            <a:avLst/>
          </a:prstGeom>
          <a:noFill/>
        </p:spPr>
        <p:txBody>
          <a:bodyPr wrap="square" rtlCol="0">
            <a:spAutoFit/>
          </a:bodyPr>
          <a:lstStyle/>
          <a:p>
            <a:r>
              <a:rPr lang="en-US" sz="2800" kern="1200" dirty="0" smtClean="0">
                <a:solidFill>
                  <a:srgbClr val="FF0000"/>
                </a:solidFill>
                <a:latin typeface="Calibri"/>
                <a:ea typeface="+mn-ea"/>
                <a:cs typeface="+mn-cs"/>
              </a:rPr>
              <a:t>kinetic</a:t>
            </a:r>
            <a:endParaRPr lang="en-US" sz="2800" kern="1200" dirty="0">
              <a:solidFill>
                <a:srgbClr val="FF0000"/>
              </a:solidFill>
              <a:latin typeface="Calibri"/>
              <a:ea typeface="+mn-ea"/>
              <a:cs typeface="+mn-cs"/>
            </a:endParaRPr>
          </a:p>
        </p:txBody>
      </p:sp>
      <p:sp>
        <p:nvSpPr>
          <p:cNvPr id="5" name="TextBox 4"/>
          <p:cNvSpPr txBox="1"/>
          <p:nvPr/>
        </p:nvSpPr>
        <p:spPr>
          <a:xfrm>
            <a:off x="1327356" y="1414791"/>
            <a:ext cx="1676400" cy="523220"/>
          </a:xfrm>
          <a:prstGeom prst="rect">
            <a:avLst/>
          </a:prstGeom>
          <a:noFill/>
        </p:spPr>
        <p:txBody>
          <a:bodyPr wrap="square" rtlCol="0">
            <a:spAutoFit/>
          </a:bodyPr>
          <a:lstStyle/>
          <a:p>
            <a:r>
              <a:rPr lang="en-US" sz="2800" kern="1200" dirty="0" smtClean="0">
                <a:solidFill>
                  <a:srgbClr val="FF0000"/>
                </a:solidFill>
                <a:latin typeface="Calibri"/>
                <a:ea typeface="+mn-ea"/>
                <a:cs typeface="+mn-cs"/>
              </a:rPr>
              <a:t>electrical</a:t>
            </a:r>
            <a:endParaRPr lang="en-US" sz="2800" kern="1200" dirty="0">
              <a:solidFill>
                <a:srgbClr val="FF0000"/>
              </a:solidFill>
              <a:latin typeface="Calibri"/>
              <a:ea typeface="+mn-ea"/>
              <a:cs typeface="+mn-cs"/>
            </a:endParaRPr>
          </a:p>
        </p:txBody>
      </p:sp>
      <p:sp>
        <p:nvSpPr>
          <p:cNvPr id="9" name="Shape 92"/>
          <p:cNvSpPr txBox="1"/>
          <p:nvPr/>
        </p:nvSpPr>
        <p:spPr>
          <a:xfrm>
            <a:off x="2853777" y="1976719"/>
            <a:ext cx="5950974" cy="84268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baseline="0" dirty="0">
                <a:solidFill>
                  <a:srgbClr val="002060"/>
                </a:solidFill>
                <a:latin typeface="Calibri"/>
                <a:ea typeface="Calibri"/>
                <a:cs typeface="Calibri"/>
                <a:sym typeface="Calibri"/>
                <a:rtl val="0"/>
              </a:rPr>
              <a:t>The wind </a:t>
            </a:r>
            <a:r>
              <a:rPr lang="en-US" sz="2400" b="0" i="0" u="none" strike="noStrike" cap="none" baseline="0" dirty="0" smtClean="0">
                <a:solidFill>
                  <a:srgbClr val="002060"/>
                </a:solidFill>
                <a:latin typeface="Calibri"/>
                <a:ea typeface="Calibri"/>
                <a:cs typeface="Calibri"/>
                <a:sym typeface="Calibri"/>
                <a:rtl val="0"/>
              </a:rPr>
              <a:t>causes the blades to spin,</a:t>
            </a:r>
            <a:r>
              <a:rPr lang="en-US" sz="2400" b="0" i="0" u="none" strike="noStrike" cap="none" dirty="0" smtClean="0">
                <a:solidFill>
                  <a:srgbClr val="002060"/>
                </a:solidFill>
                <a:latin typeface="Calibri"/>
                <a:ea typeface="Calibri"/>
                <a:cs typeface="Calibri"/>
                <a:sym typeface="Calibri"/>
                <a:rtl val="0"/>
              </a:rPr>
              <a:t> which </a:t>
            </a:r>
            <a:r>
              <a:rPr lang="en-US" sz="2400" b="0" i="0" u="none" strike="noStrike" cap="none" baseline="0" dirty="0" smtClean="0">
                <a:solidFill>
                  <a:srgbClr val="002060"/>
                </a:solidFill>
                <a:latin typeface="Calibri"/>
                <a:ea typeface="Calibri"/>
                <a:cs typeface="Calibri"/>
                <a:sym typeface="Calibri"/>
                <a:rtl val="0"/>
              </a:rPr>
              <a:t>turns</a:t>
            </a:r>
            <a:r>
              <a:rPr lang="en-US" sz="2400" b="0" i="0" u="none" strike="noStrike" cap="none" dirty="0" smtClean="0">
                <a:solidFill>
                  <a:srgbClr val="002060"/>
                </a:solidFill>
                <a:latin typeface="Calibri"/>
                <a:ea typeface="Calibri"/>
                <a:cs typeface="Calibri"/>
                <a:sym typeface="Calibri"/>
                <a:rtl val="0"/>
              </a:rPr>
              <a:t> </a:t>
            </a:r>
            <a:r>
              <a:rPr lang="en-US" sz="2400" b="0" i="0" u="none" strike="noStrike" cap="none" baseline="0" dirty="0" smtClean="0">
                <a:solidFill>
                  <a:srgbClr val="002060"/>
                </a:solidFill>
                <a:latin typeface="Calibri"/>
                <a:ea typeface="Calibri"/>
                <a:cs typeface="Calibri"/>
                <a:sym typeface="Calibri"/>
                <a:rtl val="0"/>
              </a:rPr>
              <a:t>a </a:t>
            </a:r>
            <a:r>
              <a:rPr lang="en-US" sz="2400" dirty="0" smtClean="0">
                <a:solidFill>
                  <a:srgbClr val="002060"/>
                </a:solidFill>
                <a:latin typeface="Calibri"/>
                <a:ea typeface="Calibri"/>
                <a:cs typeface="Calibri"/>
                <a:sym typeface="Calibri"/>
              </a:rPr>
              <a:t>rotor, </a:t>
            </a:r>
            <a:r>
              <a:rPr lang="en-US" sz="2400" b="0" i="0" u="none" strike="noStrike" cap="none" baseline="0" dirty="0" smtClean="0">
                <a:solidFill>
                  <a:srgbClr val="002060"/>
                </a:solidFill>
                <a:latin typeface="Calibri"/>
                <a:ea typeface="Calibri"/>
                <a:cs typeface="Calibri"/>
                <a:sym typeface="Calibri"/>
                <a:rtl val="0"/>
              </a:rPr>
              <a:t>activating</a:t>
            </a:r>
            <a:r>
              <a:rPr lang="en-US" sz="2400" b="0" i="0" u="none" strike="noStrike" cap="none" dirty="0" smtClean="0">
                <a:solidFill>
                  <a:srgbClr val="002060"/>
                </a:solidFill>
                <a:latin typeface="Calibri"/>
                <a:ea typeface="Calibri"/>
                <a:cs typeface="Calibri"/>
                <a:sym typeface="Calibri"/>
                <a:rtl val="0"/>
              </a:rPr>
              <a:t> </a:t>
            </a:r>
            <a:r>
              <a:rPr lang="en-US" sz="2400" b="0" i="0" u="none" strike="noStrike" cap="none" baseline="0" dirty="0" smtClean="0">
                <a:solidFill>
                  <a:srgbClr val="002060"/>
                </a:solidFill>
                <a:latin typeface="Calibri"/>
                <a:ea typeface="Calibri"/>
                <a:cs typeface="Calibri"/>
                <a:sym typeface="Calibri"/>
                <a:rtl val="0"/>
              </a:rPr>
              <a:t>an </a:t>
            </a:r>
            <a:r>
              <a:rPr lang="en-US" sz="2400" b="0" i="0" u="none" strike="noStrike" cap="none" baseline="0" dirty="0">
                <a:solidFill>
                  <a:srgbClr val="002060"/>
                </a:solidFill>
                <a:latin typeface="Calibri"/>
                <a:ea typeface="Calibri"/>
                <a:cs typeface="Calibri"/>
                <a:sym typeface="Calibri"/>
                <a:rtl val="0"/>
              </a:rPr>
              <a:t>electric </a:t>
            </a:r>
            <a:r>
              <a:rPr lang="en-US" sz="2400" b="0" i="0" u="none" strike="noStrike" cap="none" baseline="0" dirty="0" smtClean="0">
                <a:solidFill>
                  <a:srgbClr val="002060"/>
                </a:solidFill>
                <a:latin typeface="Calibri"/>
                <a:ea typeface="Calibri"/>
                <a:cs typeface="Calibri"/>
                <a:sym typeface="Calibri"/>
                <a:rtl val="0"/>
              </a:rPr>
              <a:t>generator.</a:t>
            </a:r>
            <a:endParaRPr lang="en-US" sz="2400" b="0" i="0" u="none" strike="noStrike" cap="none" baseline="0" dirty="0">
              <a:solidFill>
                <a:srgbClr val="002060"/>
              </a:solidFill>
              <a:latin typeface="Calibri"/>
              <a:ea typeface="Calibri"/>
              <a:cs typeface="Calibri"/>
              <a:sym typeface="Calibri"/>
              <a:rtl val="0"/>
            </a:endParaRPr>
          </a:p>
        </p:txBody>
      </p:sp>
      <p:sp>
        <p:nvSpPr>
          <p:cNvPr id="13" name="Rectangle 12"/>
          <p:cNvSpPr/>
          <p:nvPr/>
        </p:nvSpPr>
        <p:spPr>
          <a:xfrm>
            <a:off x="267734" y="6474974"/>
            <a:ext cx="1773296" cy="261610"/>
          </a:xfrm>
          <a:prstGeom prst="rect">
            <a:avLst/>
          </a:prstGeom>
        </p:spPr>
        <p:txBody>
          <a:bodyPr wrap="square">
            <a:spAutoFit/>
          </a:bodyPr>
          <a:lstStyle/>
          <a:p>
            <a:r>
              <a:rPr lang="en-US" sz="1100" dirty="0">
                <a:solidFill>
                  <a:srgbClr val="252525"/>
                </a:solidFill>
                <a:latin typeface="Arial" panose="020B0604020202020204" pitchFamily="34" charset="0"/>
              </a:rPr>
              <a:t>© Hans </a:t>
            </a:r>
            <a:r>
              <a:rPr lang="en-US" sz="1100" dirty="0" err="1">
                <a:solidFill>
                  <a:srgbClr val="252525"/>
                </a:solidFill>
                <a:latin typeface="Arial" panose="020B0604020202020204" pitchFamily="34" charset="0"/>
              </a:rPr>
              <a:t>Hillewaert</a:t>
            </a:r>
            <a:endParaRPr lang="en-US" sz="1100" dirty="0"/>
          </a:p>
        </p:txBody>
      </p:sp>
      <p:pic>
        <p:nvPicPr>
          <p:cNvPr id="1026" name="Picture 2" descr="http://energy.gov/sites/prod/files/styles/borealis_photo_gallery_large_respondxl/public/windTurbineLabels.png?itok=y5xPu7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777" y="2801931"/>
            <a:ext cx="5909223" cy="3903669"/>
          </a:xfrm>
          <a:prstGeom prst="rect">
            <a:avLst/>
          </a:prstGeom>
          <a:noFill/>
          <a:extLst>
            <a:ext uri="{909E8E84-426E-40DD-AFC4-6F175D3DCCD1}">
              <a14:hiddenFill xmlns:a14="http://schemas.microsoft.com/office/drawing/2010/main">
                <a:solidFill>
                  <a:srgbClr val="FFFFFF"/>
                </a:solidFill>
              </a14:hiddenFill>
            </a:ext>
          </a:extLst>
        </p:spPr>
      </p:pic>
      <p:pic>
        <p:nvPicPr>
          <p:cNvPr id="14" name="Shape 81"/>
          <p:cNvPicPr preferRelativeResize="0"/>
          <p:nvPr/>
        </p:nvPicPr>
        <p:blipFill rotWithShape="1">
          <a:blip r:embed="rId4"/>
          <a:srcRect/>
          <a:stretch/>
        </p:blipFill>
        <p:spPr>
          <a:xfrm>
            <a:off x="364950" y="2823881"/>
            <a:ext cx="2378250" cy="3675478"/>
          </a:xfrm>
          <a:prstGeom prst="rect">
            <a:avLst/>
          </a:prstGeom>
          <a:noFill/>
          <a:ln>
            <a:noFill/>
          </a:ln>
        </p:spPr>
      </p:pic>
    </p:spTree>
    <p:extLst>
      <p:ext uri="{BB962C8B-B14F-4D97-AF65-F5344CB8AC3E}">
        <p14:creationId xmlns:p14="http://schemas.microsoft.com/office/powerpoint/2010/main" val="25455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362395"/>
            <a:ext cx="8229600" cy="1530899"/>
          </a:xfrm>
          <a:prstGeom prst="rect">
            <a:avLst/>
          </a:prstGeom>
        </p:spPr>
        <p:txBody>
          <a:bodyPr lIns="91425" tIns="91425" rIns="91425" bIns="91425" anchor="ctr" anchorCtr="0">
            <a:noAutofit/>
          </a:bodyPr>
          <a:lstStyle/>
          <a:p>
            <a:pPr lvl="0" rtl="0">
              <a:spcBef>
                <a:spcPts val="0"/>
              </a:spcBef>
              <a:buNone/>
            </a:pPr>
            <a:r>
              <a:rPr lang="en-US" sz="3600" b="1" dirty="0"/>
              <a:t>Today </a:t>
            </a:r>
            <a:r>
              <a:rPr lang="en-US" sz="3600" b="1" dirty="0" smtClean="0"/>
              <a:t>we will work like engineers </a:t>
            </a:r>
            <a:br>
              <a:rPr lang="en-US" sz="3600" b="1" dirty="0" smtClean="0"/>
            </a:br>
            <a:r>
              <a:rPr lang="en-US" sz="3600" b="1" dirty="0" smtClean="0"/>
              <a:t>to design a wind turbine!</a:t>
            </a:r>
            <a:endParaRPr lang="en-US" sz="3600" b="1" dirty="0"/>
          </a:p>
        </p:txBody>
      </p:sp>
      <p:sp>
        <p:nvSpPr>
          <p:cNvPr id="117" name="Shape 117"/>
          <p:cNvSpPr txBox="1">
            <a:spLocks noGrp="1"/>
          </p:cNvSpPr>
          <p:nvPr>
            <p:ph type="title" idx="2"/>
          </p:nvPr>
        </p:nvSpPr>
        <p:spPr>
          <a:xfrm>
            <a:off x="381000" y="2209800"/>
            <a:ext cx="8534400" cy="1530899"/>
          </a:xfrm>
          <a:prstGeom prst="rect">
            <a:avLst/>
          </a:prstGeom>
        </p:spPr>
        <p:txBody>
          <a:bodyPr lIns="91425" tIns="91425" rIns="91425" bIns="91425" anchor="ctr" anchorCtr="0">
            <a:noAutofit/>
          </a:bodyPr>
          <a:lstStyle/>
          <a:p>
            <a:pPr lvl="0" algn="ctr" rtl="0">
              <a:spcBef>
                <a:spcPts val="0"/>
              </a:spcBef>
              <a:buNone/>
            </a:pPr>
            <a:r>
              <a:rPr lang="en-US" sz="3600" b="1" dirty="0">
                <a:solidFill>
                  <a:srgbClr val="FF0000"/>
                </a:solidFill>
                <a:latin typeface="Segoe Print" panose="02000600000000000000" pitchFamily="2" charset="0"/>
              </a:rPr>
              <a:t>But </a:t>
            </a:r>
            <a:r>
              <a:rPr lang="en-US" sz="3600" b="1" dirty="0" smtClean="0">
                <a:solidFill>
                  <a:srgbClr val="FF0000"/>
                </a:solidFill>
                <a:latin typeface="Segoe Print" panose="02000600000000000000" pitchFamily="2" charset="0"/>
              </a:rPr>
              <a:t>first let’s do some research!</a:t>
            </a:r>
            <a:endParaRPr lang="en-US" sz="3600" b="1" dirty="0">
              <a:solidFill>
                <a:srgbClr val="FF0000"/>
              </a:solidFill>
              <a:latin typeface="Segoe Print" panose="02000600000000000000" pitchFamily="2" charset="0"/>
            </a:endParaRPr>
          </a:p>
        </p:txBody>
      </p:sp>
      <p:sp>
        <p:nvSpPr>
          <p:cNvPr id="5" name="Shape 117"/>
          <p:cNvSpPr txBox="1">
            <a:spLocks/>
          </p:cNvSpPr>
          <p:nvPr/>
        </p:nvSpPr>
        <p:spPr>
          <a:xfrm>
            <a:off x="685800" y="4031701"/>
            <a:ext cx="8229600" cy="1911899"/>
          </a:xfrm>
          <a:prstGeom prst="rect">
            <a:avLst/>
          </a:prstGeom>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sz="3600" b="1" dirty="0" smtClean="0"/>
              <a:t>Look at the following examples of </a:t>
            </a:r>
            <a:r>
              <a:rPr lang="en-US" sz="3600" b="1" dirty="0" smtClean="0">
                <a:solidFill>
                  <a:srgbClr val="0070C0"/>
                </a:solidFill>
              </a:rPr>
              <a:t>windmills</a:t>
            </a:r>
            <a:r>
              <a:rPr lang="en-US" sz="3600" b="1" dirty="0" smtClean="0"/>
              <a:t> and </a:t>
            </a:r>
            <a:r>
              <a:rPr lang="en-US" sz="3600" b="1" dirty="0" smtClean="0">
                <a:solidFill>
                  <a:srgbClr val="0070C0"/>
                </a:solidFill>
              </a:rPr>
              <a:t>wind turbines </a:t>
            </a:r>
            <a:r>
              <a:rPr lang="en-US" sz="3600" b="1" dirty="0" smtClean="0"/>
              <a:t>and take note of their design details.</a:t>
            </a:r>
            <a:endParaRPr lang="en-US" sz="3600" b="1"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16"/>
                                        </p:tgtEl>
                                        <p:attrNameLst>
                                          <p:attrName>style.opacity</p:attrName>
                                        </p:attrNameLst>
                                      </p:cBhvr>
                                      <p:to>
                                        <p:strVal val="0.5"/>
                                      </p:to>
                                    </p:set>
                                    <p:animEffect filter="image" prLst="opacity: 0.5">
                                      <p:cBhvr rctx="IE">
                                        <p:cTn id="7" dur="indefinite"/>
                                        <p:tgtEl>
                                          <p:spTgt spid="1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grpId="1" nodeType="clickEffect">
                                  <p:stCondLst>
                                    <p:cond delay="0"/>
                                  </p:stCondLst>
                                  <p:childTnLst>
                                    <p:set>
                                      <p:cBhvr rctx="PPT">
                                        <p:cTn id="13" dur="indefinite"/>
                                        <p:tgtEl>
                                          <p:spTgt spid="117"/>
                                        </p:tgtEl>
                                        <p:attrNameLst>
                                          <p:attrName>style.opacity</p:attrName>
                                        </p:attrNameLst>
                                      </p:cBhvr>
                                      <p:to>
                                        <p:strVal val="0.5"/>
                                      </p:to>
                                    </p:set>
                                    <p:animEffect filter="image" prLst="opacity: 0.5">
                                      <p:cBhvr rctx="IE">
                                        <p:cTn id="14" dur="indefinite"/>
                                        <p:tgtEl>
                                          <p:spTgt spid="11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117"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4098" name="Picture 2" descr="File:Dutch Mill (5978131063).jpg"/>
          <p:cNvPicPr>
            <a:picLocks noChangeAspect="1" noChangeArrowheads="1"/>
          </p:cNvPicPr>
          <p:nvPr/>
        </p:nvPicPr>
        <p:blipFill rotWithShape="1">
          <a:blip r:embed="rId3">
            <a:extLst>
              <a:ext uri="{28A0092B-C50C-407E-A947-70E740481C1C}">
                <a14:useLocalDpi xmlns:a14="http://schemas.microsoft.com/office/drawing/2010/main" val="0"/>
              </a:ext>
            </a:extLst>
          </a:blip>
          <a:srcRect b="15021"/>
          <a:stretch/>
        </p:blipFill>
        <p:spPr bwMode="auto">
          <a:xfrm>
            <a:off x="-1" y="1"/>
            <a:ext cx="6052659" cy="6858000"/>
          </a:xfrm>
          <a:prstGeom prst="rect">
            <a:avLst/>
          </a:prstGeom>
          <a:noFill/>
          <a:extLst>
            <a:ext uri="{909E8E84-426E-40DD-AFC4-6F175D3DCCD1}">
              <a14:hiddenFill xmlns:a14="http://schemas.microsoft.com/office/drawing/2010/main">
                <a:solidFill>
                  <a:srgbClr val="FFFFFF"/>
                </a:solidFill>
              </a14:hiddenFill>
            </a:ext>
          </a:extLst>
        </p:spPr>
      </p:pic>
      <p:sp>
        <p:nvSpPr>
          <p:cNvPr id="123" name="Shape 123"/>
          <p:cNvSpPr txBox="1"/>
          <p:nvPr/>
        </p:nvSpPr>
        <p:spPr>
          <a:xfrm>
            <a:off x="1828800" y="76200"/>
            <a:ext cx="6705600" cy="731520"/>
          </a:xfrm>
          <a:prstGeom prst="rect">
            <a:avLst/>
          </a:prstGeom>
          <a:noFill/>
          <a:ln>
            <a:noFill/>
          </a:ln>
        </p:spPr>
        <p:txBody>
          <a:bodyPr lIns="91425" tIns="91425" rIns="91425" bIns="91425" anchor="t" anchorCtr="0">
            <a:noAutofit/>
          </a:bodyPr>
          <a:lstStyle/>
          <a:p>
            <a:pPr>
              <a:spcBef>
                <a:spcPts val="0"/>
              </a:spcBef>
              <a:buNone/>
            </a:pPr>
            <a:r>
              <a:rPr lang="en-US" sz="4400" b="1" dirty="0"/>
              <a:t>Dutch Windmill (</a:t>
            </a:r>
            <a:r>
              <a:rPr lang="en-US" sz="4400" b="1" dirty="0" smtClean="0"/>
              <a:t>1850s</a:t>
            </a:r>
            <a:r>
              <a:rPr lang="en-US" sz="4400" b="1" dirty="0"/>
              <a:t>)</a:t>
            </a:r>
          </a:p>
        </p:txBody>
      </p:sp>
      <p:sp>
        <p:nvSpPr>
          <p:cNvPr id="124" name="Shape 124"/>
          <p:cNvSpPr txBox="1"/>
          <p:nvPr/>
        </p:nvSpPr>
        <p:spPr>
          <a:xfrm>
            <a:off x="6705600" y="914400"/>
            <a:ext cx="2308700" cy="1564982"/>
          </a:xfrm>
          <a:prstGeom prst="rect">
            <a:avLst/>
          </a:prstGeom>
          <a:solidFill>
            <a:srgbClr val="FFFFFF"/>
          </a:solidFill>
          <a:ln>
            <a:noFill/>
          </a:ln>
        </p:spPr>
        <p:txBody>
          <a:bodyPr lIns="91425" tIns="91425" rIns="91425" bIns="91425" anchor="t" anchorCtr="0">
            <a:noAutofit/>
          </a:bodyPr>
          <a:lstStyle/>
          <a:p>
            <a:pPr rtl="0">
              <a:spcBef>
                <a:spcPts val="0"/>
              </a:spcBef>
              <a:buNone/>
            </a:pPr>
            <a:r>
              <a:rPr lang="en-US" sz="3000" dirty="0">
                <a:solidFill>
                  <a:srgbClr val="FF0000"/>
                </a:solidFill>
              </a:rPr>
              <a:t>Pay close attention to </a:t>
            </a:r>
            <a:r>
              <a:rPr lang="en-US" sz="3000" dirty="0" smtClean="0">
                <a:solidFill>
                  <a:srgbClr val="FF0000"/>
                </a:solidFill>
              </a:rPr>
              <a:t>the blades</a:t>
            </a:r>
            <a:r>
              <a:rPr lang="en-US" sz="3000" dirty="0">
                <a:solidFill>
                  <a:srgbClr val="FF0000"/>
                </a:solidFill>
              </a:rPr>
              <a:t>!</a:t>
            </a:r>
          </a:p>
          <a:p>
            <a:pPr>
              <a:spcBef>
                <a:spcPts val="0"/>
              </a:spcBef>
              <a:buNone/>
            </a:pPr>
            <a:endParaRPr dirty="0"/>
          </a:p>
        </p:txBody>
      </p:sp>
      <p:sp>
        <p:nvSpPr>
          <p:cNvPr id="126" name="Shape 126"/>
          <p:cNvSpPr/>
          <p:nvPr/>
        </p:nvSpPr>
        <p:spPr>
          <a:xfrm rot="2817245">
            <a:off x="2983928" y="3076035"/>
            <a:ext cx="2869796" cy="1107396"/>
          </a:xfrm>
          <a:prstGeom prst="ellipse">
            <a:avLst/>
          </a:prstGeom>
          <a:noFill/>
          <a:ln w="57150" cap="flat">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25" name="Shape 125"/>
          <p:cNvCxnSpPr/>
          <p:nvPr/>
        </p:nvCxnSpPr>
        <p:spPr>
          <a:xfrm flipH="1">
            <a:off x="4839525" y="2432275"/>
            <a:ext cx="2030999" cy="1253699"/>
          </a:xfrm>
          <a:prstGeom prst="straightConnector1">
            <a:avLst/>
          </a:prstGeom>
          <a:noFill/>
          <a:ln w="76200" cap="flat">
            <a:solidFill>
              <a:srgbClr val="FF0000"/>
            </a:solidFill>
            <a:prstDash val="solid"/>
            <a:round/>
            <a:headEnd type="none" w="lg" len="lg"/>
            <a:tailEnd type="triangle" w="lg" len="lg"/>
          </a:ln>
        </p:spPr>
      </p:cxnSp>
      <p:sp>
        <p:nvSpPr>
          <p:cNvPr id="7" name="Shape 124"/>
          <p:cNvSpPr txBox="1"/>
          <p:nvPr/>
        </p:nvSpPr>
        <p:spPr>
          <a:xfrm>
            <a:off x="6366609" y="3214766"/>
            <a:ext cx="2308700" cy="2728834"/>
          </a:xfrm>
          <a:prstGeom prst="rect">
            <a:avLst/>
          </a:prstGeom>
          <a:solidFill>
            <a:srgbClr val="FFFFFF"/>
          </a:solidFill>
          <a:ln>
            <a:noFill/>
          </a:ln>
        </p:spPr>
        <p:txBody>
          <a:bodyPr lIns="91425" tIns="91425" rIns="91425" bIns="91425" anchor="t" anchorCtr="0">
            <a:noAutofit/>
          </a:bodyPr>
          <a:lstStyle/>
          <a:p>
            <a:pPr rtl="0">
              <a:spcBef>
                <a:spcPts val="0"/>
              </a:spcBef>
              <a:spcAft>
                <a:spcPts val="1200"/>
              </a:spcAft>
              <a:buNone/>
            </a:pPr>
            <a:r>
              <a:rPr lang="en-US" sz="2400" dirty="0" smtClean="0">
                <a:solidFill>
                  <a:srgbClr val="0070C0"/>
                </a:solidFill>
              </a:rPr>
              <a:t>How many?</a:t>
            </a:r>
          </a:p>
          <a:p>
            <a:pPr rtl="0">
              <a:spcBef>
                <a:spcPts val="0"/>
              </a:spcBef>
              <a:spcAft>
                <a:spcPts val="1200"/>
              </a:spcAft>
              <a:buNone/>
            </a:pPr>
            <a:r>
              <a:rPr lang="en-US" sz="2400" dirty="0" smtClean="0">
                <a:solidFill>
                  <a:srgbClr val="0070C0"/>
                </a:solidFill>
              </a:rPr>
              <a:t>What material?</a:t>
            </a:r>
          </a:p>
          <a:p>
            <a:pPr rtl="0">
              <a:spcBef>
                <a:spcPts val="0"/>
              </a:spcBef>
              <a:spcAft>
                <a:spcPts val="1200"/>
              </a:spcAft>
              <a:buNone/>
            </a:pPr>
            <a:r>
              <a:rPr lang="en-US" sz="2400" dirty="0" smtClean="0">
                <a:solidFill>
                  <a:srgbClr val="0070C0"/>
                </a:solidFill>
              </a:rPr>
              <a:t>How shaped?</a:t>
            </a:r>
          </a:p>
          <a:p>
            <a:pPr rtl="0">
              <a:spcBef>
                <a:spcPts val="0"/>
              </a:spcBef>
              <a:spcAft>
                <a:spcPts val="1200"/>
              </a:spcAft>
              <a:buNone/>
            </a:pPr>
            <a:r>
              <a:rPr lang="en-US" sz="2400" dirty="0" smtClean="0">
                <a:solidFill>
                  <a:srgbClr val="0070C0"/>
                </a:solidFill>
              </a:rPr>
              <a:t>How angled?</a:t>
            </a:r>
          </a:p>
          <a:p>
            <a:pPr rtl="0">
              <a:spcBef>
                <a:spcPts val="0"/>
              </a:spcBef>
              <a:spcAft>
                <a:spcPts val="1200"/>
              </a:spcAft>
              <a:buNone/>
            </a:pPr>
            <a:r>
              <a:rPr lang="en-US" sz="2400" dirty="0" smtClean="0">
                <a:solidFill>
                  <a:srgbClr val="0070C0"/>
                </a:solidFill>
              </a:rPr>
              <a:t>How attached?</a:t>
            </a:r>
            <a:endParaRPr lang="en-US" sz="2400" dirty="0">
              <a:solidFill>
                <a:srgbClr val="0070C0"/>
              </a:solidFill>
            </a:endParaRPr>
          </a:p>
          <a:p>
            <a:pPr>
              <a:spcBef>
                <a:spcPts val="0"/>
              </a:spcBef>
              <a:buNone/>
            </a:pP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2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9" name="Picture 2" descr="File:Water Pumping Windmill.jpg"/>
          <p:cNvPicPr>
            <a:picLocks noChangeAspect="1" noChangeArrowheads="1"/>
          </p:cNvPicPr>
          <p:nvPr/>
        </p:nvPicPr>
        <p:blipFill rotWithShape="1">
          <a:blip r:embed="rId3">
            <a:extLst>
              <a:ext uri="{28A0092B-C50C-407E-A947-70E740481C1C}">
                <a14:useLocalDpi xmlns:a14="http://schemas.microsoft.com/office/drawing/2010/main" val="0"/>
              </a:ext>
            </a:extLst>
          </a:blip>
          <a:srcRect l="22865" t="1" r="28913" b="73154"/>
          <a:stretch/>
        </p:blipFill>
        <p:spPr bwMode="auto">
          <a:xfrm>
            <a:off x="2590800" y="2057400"/>
            <a:ext cx="3901440" cy="3257798"/>
          </a:xfrm>
          <a:prstGeom prst="rect">
            <a:avLst/>
          </a:prstGeom>
          <a:noFill/>
          <a:extLst>
            <a:ext uri="{909E8E84-426E-40DD-AFC4-6F175D3DCCD1}">
              <a14:hiddenFill xmlns:a14="http://schemas.microsoft.com/office/drawing/2010/main">
                <a:solidFill>
                  <a:srgbClr val="FFFFFF"/>
                </a:solidFill>
              </a14:hiddenFill>
            </a:ext>
          </a:extLst>
        </p:spPr>
      </p:pic>
      <p:sp>
        <p:nvSpPr>
          <p:cNvPr id="131" name="Shape 131"/>
          <p:cNvSpPr txBox="1"/>
          <p:nvPr/>
        </p:nvSpPr>
        <p:spPr>
          <a:xfrm>
            <a:off x="304800" y="322947"/>
            <a:ext cx="8610600" cy="782675"/>
          </a:xfrm>
          <a:prstGeom prst="rect">
            <a:avLst/>
          </a:prstGeom>
          <a:noFill/>
          <a:ln>
            <a:noFill/>
          </a:ln>
        </p:spPr>
        <p:txBody>
          <a:bodyPr lIns="91425" tIns="91425" rIns="91425" bIns="91425" anchor="t" anchorCtr="0">
            <a:noAutofit/>
          </a:bodyPr>
          <a:lstStyle/>
          <a:p>
            <a:pPr lvl="0" rtl="0">
              <a:spcBef>
                <a:spcPts val="0"/>
              </a:spcBef>
              <a:buNone/>
            </a:pPr>
            <a:r>
              <a:rPr lang="en-US" sz="3600" b="1" dirty="0"/>
              <a:t>Farm Wind Water Pump (Early </a:t>
            </a:r>
            <a:r>
              <a:rPr lang="en-US" sz="3600" b="1" dirty="0" smtClean="0"/>
              <a:t>1900s</a:t>
            </a:r>
            <a:r>
              <a:rPr lang="en-US" sz="3600" b="1" dirty="0"/>
              <a:t>)</a:t>
            </a:r>
          </a:p>
        </p:txBody>
      </p:sp>
      <p:cxnSp>
        <p:nvCxnSpPr>
          <p:cNvPr id="133" name="Shape 133"/>
          <p:cNvCxnSpPr>
            <a:stCxn id="135" idx="1"/>
            <a:endCxn id="134" idx="0"/>
          </p:cNvCxnSpPr>
          <p:nvPr/>
        </p:nvCxnSpPr>
        <p:spPr>
          <a:xfrm flipH="1">
            <a:off x="5374736" y="2543109"/>
            <a:ext cx="1330864" cy="1877983"/>
          </a:xfrm>
          <a:prstGeom prst="straightConnector1">
            <a:avLst/>
          </a:prstGeom>
          <a:noFill/>
          <a:ln w="76200" cap="flat">
            <a:solidFill>
              <a:srgbClr val="FF0000"/>
            </a:solidFill>
            <a:prstDash val="solid"/>
            <a:round/>
            <a:headEnd type="none" w="lg" len="lg"/>
            <a:tailEnd type="triangle" w="lg" len="lg"/>
          </a:ln>
        </p:spPr>
      </p:cxnSp>
      <p:sp>
        <p:nvSpPr>
          <p:cNvPr id="134" name="Shape 134"/>
          <p:cNvSpPr/>
          <p:nvPr/>
        </p:nvSpPr>
        <p:spPr>
          <a:xfrm rot="2986977">
            <a:off x="4415915" y="4340079"/>
            <a:ext cx="1568452" cy="457293"/>
          </a:xfrm>
          <a:prstGeom prst="ellipse">
            <a:avLst/>
          </a:prstGeom>
          <a:noFill/>
          <a:ln w="57150" cap="flat">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txBox="1"/>
          <p:nvPr/>
        </p:nvSpPr>
        <p:spPr>
          <a:xfrm>
            <a:off x="6705600" y="1454349"/>
            <a:ext cx="2438400" cy="2177519"/>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FF0000"/>
                </a:solidFill>
              </a:rPr>
              <a:t>Notice any </a:t>
            </a:r>
            <a:r>
              <a:rPr lang="en-US" sz="3000" dirty="0" smtClean="0">
                <a:solidFill>
                  <a:srgbClr val="FF0000"/>
                </a:solidFill>
              </a:rPr>
              <a:t>similarities  or differences?</a:t>
            </a:r>
            <a:endParaRPr lang="en-US" sz="3000" dirty="0">
              <a:solidFill>
                <a:srgbClr val="FF0000"/>
              </a:solidFill>
            </a:endParaRPr>
          </a:p>
          <a:p>
            <a:pPr lvl="0" rtl="0">
              <a:spcBef>
                <a:spcPts val="0"/>
              </a:spcBef>
              <a:buNone/>
            </a:pPr>
            <a:endParaRPr dirty="0"/>
          </a:p>
        </p:txBody>
      </p:sp>
      <p:pic>
        <p:nvPicPr>
          <p:cNvPr id="2050" name="Picture 2" descr="File:Water Pumping Windmill.jpg"/>
          <p:cNvPicPr>
            <a:picLocks noChangeAspect="1" noChangeArrowheads="1"/>
          </p:cNvPicPr>
          <p:nvPr/>
        </p:nvPicPr>
        <p:blipFill rotWithShape="1">
          <a:blip r:embed="rId3">
            <a:extLst>
              <a:ext uri="{28A0092B-C50C-407E-A947-70E740481C1C}">
                <a14:useLocalDpi xmlns:a14="http://schemas.microsoft.com/office/drawing/2010/main" val="0"/>
              </a:ext>
            </a:extLst>
          </a:blip>
          <a:srcRect b="-939"/>
          <a:stretch/>
        </p:blipFill>
        <p:spPr bwMode="auto">
          <a:xfrm>
            <a:off x="304800" y="3631869"/>
            <a:ext cx="2072640" cy="313812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990600" y="2362201"/>
            <a:ext cx="2895600" cy="1371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4267198"/>
            <a:ext cx="3048000" cy="685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074" name="Picture 2" descr="File:Altamont Pass Wind Farm 275835543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5380"/>
          <a:stretch/>
        </p:blipFill>
        <p:spPr bwMode="auto">
          <a:xfrm flipH="1">
            <a:off x="990600" y="1141998"/>
            <a:ext cx="3971924" cy="56139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0" name="Shape 140"/>
          <p:cNvSpPr txBox="1"/>
          <p:nvPr/>
        </p:nvSpPr>
        <p:spPr>
          <a:xfrm>
            <a:off x="228600" y="228600"/>
            <a:ext cx="8686800" cy="754375"/>
          </a:xfrm>
          <a:prstGeom prst="rect">
            <a:avLst/>
          </a:prstGeom>
          <a:noFill/>
          <a:ln>
            <a:noFill/>
          </a:ln>
        </p:spPr>
        <p:txBody>
          <a:bodyPr lIns="91425" tIns="91425" rIns="91425" bIns="91425" anchor="t" anchorCtr="0">
            <a:noAutofit/>
          </a:bodyPr>
          <a:lstStyle/>
          <a:p>
            <a:pPr lvl="0"/>
            <a:r>
              <a:rPr lang="en-US" sz="4000" b="1" dirty="0"/>
              <a:t>Altamont Pass </a:t>
            </a:r>
            <a:r>
              <a:rPr lang="en-US" sz="4000" b="1" dirty="0" smtClean="0"/>
              <a:t>(</a:t>
            </a:r>
            <a:r>
              <a:rPr lang="en-US" sz="4000" b="1" dirty="0"/>
              <a:t>1980s) 100 kilowatt </a:t>
            </a:r>
          </a:p>
        </p:txBody>
      </p:sp>
      <p:sp>
        <p:nvSpPr>
          <p:cNvPr id="142" name="Shape 142"/>
          <p:cNvSpPr txBox="1"/>
          <p:nvPr/>
        </p:nvSpPr>
        <p:spPr>
          <a:xfrm>
            <a:off x="5562600" y="1357400"/>
            <a:ext cx="2594425" cy="1002900"/>
          </a:xfrm>
          <a:prstGeom prst="rect">
            <a:avLst/>
          </a:prstGeom>
          <a:noFill/>
          <a:ln>
            <a:noFill/>
          </a:ln>
        </p:spPr>
        <p:txBody>
          <a:bodyPr lIns="91425" tIns="91425" rIns="91425" bIns="91425" anchor="t" anchorCtr="0">
            <a:noAutofit/>
          </a:bodyPr>
          <a:lstStyle/>
          <a:p>
            <a:pPr rtl="0">
              <a:spcBef>
                <a:spcPts val="0"/>
              </a:spcBef>
              <a:buNone/>
            </a:pPr>
            <a:r>
              <a:rPr lang="en-US" sz="3000" dirty="0">
                <a:solidFill>
                  <a:srgbClr val="FF0000"/>
                </a:solidFill>
              </a:rPr>
              <a:t>Similarities</a:t>
            </a:r>
            <a:r>
              <a:rPr lang="en-US" sz="3000" dirty="0" smtClean="0">
                <a:solidFill>
                  <a:srgbClr val="FF0000"/>
                </a:solidFill>
              </a:rPr>
              <a:t>?</a:t>
            </a:r>
            <a:endParaRPr lang="en-US" sz="3000" dirty="0">
              <a:solidFill>
                <a:srgbClr val="FF0000"/>
              </a:solidFill>
            </a:endParaRPr>
          </a:p>
          <a:p>
            <a:pPr lvl="0" rtl="0">
              <a:spcBef>
                <a:spcPts val="0"/>
              </a:spcBef>
              <a:buNone/>
            </a:pPr>
            <a:r>
              <a:rPr lang="en-US" sz="3000" dirty="0" smtClean="0">
                <a:solidFill>
                  <a:srgbClr val="FF0000"/>
                </a:solidFill>
              </a:rPr>
              <a:t>Differences?</a:t>
            </a:r>
            <a:endParaRPr lang="en-US" sz="3000" dirty="0">
              <a:solidFill>
                <a:srgbClr val="FF0000"/>
              </a:solidFill>
            </a:endParaRPr>
          </a:p>
          <a:p>
            <a:pPr lvl="0" rtl="0">
              <a:spcBef>
                <a:spcPts val="0"/>
              </a:spcBef>
              <a:buNone/>
            </a:pPr>
            <a:endParaRPr dirty="0"/>
          </a:p>
        </p:txBody>
      </p:sp>
      <p:cxnSp>
        <p:nvCxnSpPr>
          <p:cNvPr id="143" name="Shape 143"/>
          <p:cNvCxnSpPr>
            <a:stCxn id="142" idx="2"/>
          </p:cNvCxnSpPr>
          <p:nvPr/>
        </p:nvCxnSpPr>
        <p:spPr>
          <a:xfrm flipH="1">
            <a:off x="4343400" y="2360300"/>
            <a:ext cx="2516413" cy="2059300"/>
          </a:xfrm>
          <a:prstGeom prst="straightConnector1">
            <a:avLst/>
          </a:prstGeom>
          <a:noFill/>
          <a:ln w="76200" cap="flat">
            <a:solidFill>
              <a:srgbClr val="FF0000"/>
            </a:solidFill>
            <a:prstDash val="solid"/>
            <a:round/>
            <a:headEnd type="none" w="lg" len="lg"/>
            <a:tailEnd type="triangle" w="lg" len="lg"/>
          </a:ln>
        </p:spPr>
      </p:cxnSp>
      <p:sp>
        <p:nvSpPr>
          <p:cNvPr id="144" name="Shape 144"/>
          <p:cNvSpPr/>
          <p:nvPr/>
        </p:nvSpPr>
        <p:spPr>
          <a:xfrm rot="4068771">
            <a:off x="2693276" y="4410255"/>
            <a:ext cx="2444328" cy="915012"/>
          </a:xfrm>
          <a:prstGeom prst="ellipse">
            <a:avLst/>
          </a:prstGeom>
          <a:noFill/>
          <a:ln w="571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6148" name="Picture 4" descr="https://upload.wikimedia.org/wikipedia/commons/b/ba/Wattle_Point_windmill.jpg"/>
          <p:cNvPicPr>
            <a:picLocks noChangeAspect="1" noChangeArrowheads="1"/>
          </p:cNvPicPr>
          <p:nvPr/>
        </p:nvPicPr>
        <p:blipFill rotWithShape="1">
          <a:blip r:embed="rId3">
            <a:extLst>
              <a:ext uri="{28A0092B-C50C-407E-A947-70E740481C1C}">
                <a14:useLocalDpi xmlns:a14="http://schemas.microsoft.com/office/drawing/2010/main" val="0"/>
              </a:ext>
            </a:extLst>
          </a:blip>
          <a:srcRect l="19120" r="9151" b="40217"/>
          <a:stretch/>
        </p:blipFill>
        <p:spPr bwMode="auto">
          <a:xfrm>
            <a:off x="1708188" y="1293780"/>
            <a:ext cx="4083012" cy="5107020"/>
          </a:xfrm>
          <a:prstGeom prst="rect">
            <a:avLst/>
          </a:prstGeom>
          <a:noFill/>
          <a:extLst>
            <a:ext uri="{909E8E84-426E-40DD-AFC4-6F175D3DCCD1}">
              <a14:hiddenFill xmlns:a14="http://schemas.microsoft.com/office/drawing/2010/main">
                <a:solidFill>
                  <a:srgbClr val="FFFFFF"/>
                </a:solidFill>
              </a14:hiddenFill>
            </a:ext>
          </a:extLst>
        </p:spPr>
      </p:pic>
      <p:sp>
        <p:nvSpPr>
          <p:cNvPr id="149" name="Shape 149"/>
          <p:cNvSpPr txBox="1"/>
          <p:nvPr/>
        </p:nvSpPr>
        <p:spPr>
          <a:xfrm>
            <a:off x="370406" y="304800"/>
            <a:ext cx="8544994" cy="795375"/>
          </a:xfrm>
          <a:prstGeom prst="rect">
            <a:avLst/>
          </a:prstGeom>
          <a:noFill/>
          <a:ln>
            <a:noFill/>
          </a:ln>
        </p:spPr>
        <p:txBody>
          <a:bodyPr lIns="91425" tIns="91425" rIns="91425" bIns="91425" anchor="t" anchorCtr="0">
            <a:noAutofit/>
          </a:bodyPr>
          <a:lstStyle/>
          <a:p>
            <a:pPr lvl="0" rtl="0">
              <a:spcBef>
                <a:spcPts val="0"/>
              </a:spcBef>
              <a:buNone/>
            </a:pPr>
            <a:r>
              <a:rPr lang="en-US" sz="4400" b="1" dirty="0" smtClean="0"/>
              <a:t>1.5 </a:t>
            </a:r>
            <a:r>
              <a:rPr lang="en-US" sz="4400" b="1" dirty="0"/>
              <a:t>Megawatt Turbine (</a:t>
            </a:r>
            <a:r>
              <a:rPr lang="en-US" sz="4400" b="1" dirty="0" smtClean="0"/>
              <a:t>2005)</a:t>
            </a:r>
            <a:endParaRPr lang="en-US" sz="4400" b="1" dirty="0"/>
          </a:p>
        </p:txBody>
      </p:sp>
      <p:sp>
        <p:nvSpPr>
          <p:cNvPr id="151" name="Shape 151"/>
          <p:cNvSpPr txBox="1"/>
          <p:nvPr/>
        </p:nvSpPr>
        <p:spPr>
          <a:xfrm>
            <a:off x="6096000" y="1905000"/>
            <a:ext cx="2743200" cy="10414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US" sz="3000" dirty="0">
                <a:solidFill>
                  <a:srgbClr val="FF0000"/>
                </a:solidFill>
              </a:rPr>
              <a:t>Similarities??</a:t>
            </a:r>
          </a:p>
          <a:p>
            <a:pPr lvl="0" rtl="0">
              <a:spcBef>
                <a:spcPts val="0"/>
              </a:spcBef>
              <a:buNone/>
            </a:pPr>
            <a:r>
              <a:rPr lang="en-US" sz="3000" dirty="0" smtClean="0">
                <a:solidFill>
                  <a:srgbClr val="FF0000"/>
                </a:solidFill>
              </a:rPr>
              <a:t>Differences??</a:t>
            </a:r>
            <a:endParaRPr lang="en-US" sz="3000" dirty="0">
              <a:solidFill>
                <a:srgbClr val="FF0000"/>
              </a:solidFill>
            </a:endParaRPr>
          </a:p>
          <a:p>
            <a:pPr lvl="0" rtl="0">
              <a:spcBef>
                <a:spcPts val="0"/>
              </a:spcBef>
              <a:buNone/>
            </a:pPr>
            <a:endParaRPr dirty="0"/>
          </a:p>
        </p:txBody>
      </p:sp>
      <p:cxnSp>
        <p:nvCxnSpPr>
          <p:cNvPr id="152" name="Shape 152"/>
          <p:cNvCxnSpPr>
            <a:stCxn id="151" idx="2"/>
          </p:cNvCxnSpPr>
          <p:nvPr/>
        </p:nvCxnSpPr>
        <p:spPr>
          <a:xfrm flipH="1">
            <a:off x="5105400" y="2946400"/>
            <a:ext cx="2362200" cy="1592072"/>
          </a:xfrm>
          <a:prstGeom prst="straightConnector1">
            <a:avLst/>
          </a:prstGeom>
          <a:noFill/>
          <a:ln w="76200" cap="flat">
            <a:solidFill>
              <a:srgbClr val="FF0000"/>
            </a:solidFill>
            <a:prstDash val="solid"/>
            <a:round/>
            <a:headEnd type="none" w="lg" len="lg"/>
            <a:tailEnd type="triangle" w="lg" len="lg"/>
          </a:ln>
        </p:spPr>
      </p:cxnSp>
      <p:sp>
        <p:nvSpPr>
          <p:cNvPr id="153" name="Shape 153"/>
          <p:cNvSpPr/>
          <p:nvPr/>
        </p:nvSpPr>
        <p:spPr>
          <a:xfrm rot="4362896">
            <a:off x="3028619" y="4296708"/>
            <a:ext cx="3047256" cy="831829"/>
          </a:xfrm>
          <a:prstGeom prst="ellipse">
            <a:avLst/>
          </a:prstGeom>
          <a:noFill/>
          <a:ln w="571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6150" name="Picture 6" descr="https://upload.wikimedia.org/wikipedia/commons/b/ba/Wattle_Point_windm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05" y="4424922"/>
            <a:ext cx="1530413" cy="229675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1524000" y="5715000"/>
            <a:ext cx="3425378"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81744" y="1795272"/>
            <a:ext cx="1399169"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457200" y="388625"/>
            <a:ext cx="8229600" cy="1115699"/>
          </a:xfrm>
          <a:prstGeom prst="rect">
            <a:avLst/>
          </a:prstGeom>
          <a:noFill/>
          <a:ln>
            <a:noFill/>
          </a:ln>
        </p:spPr>
        <p:txBody>
          <a:bodyPr lIns="91425" tIns="91425" rIns="91425" bIns="91425" anchor="t" anchorCtr="0">
            <a:noAutofit/>
          </a:bodyPr>
          <a:lstStyle/>
          <a:p>
            <a:pPr lvl="0" rtl="0">
              <a:spcBef>
                <a:spcPts val="0"/>
              </a:spcBef>
              <a:buNone/>
            </a:pPr>
            <a:r>
              <a:rPr lang="en-US" sz="4400" b="1" dirty="0" smtClean="0"/>
              <a:t>3-7 </a:t>
            </a:r>
            <a:r>
              <a:rPr lang="en-US" sz="4400" b="1" dirty="0"/>
              <a:t>Megawatt </a:t>
            </a:r>
            <a:r>
              <a:rPr lang="en-US" sz="4400" b="1" dirty="0" smtClean="0"/>
              <a:t>Turbines </a:t>
            </a:r>
            <a:r>
              <a:rPr lang="en-US" sz="4400" b="1" dirty="0"/>
              <a:t>(Now)</a:t>
            </a:r>
          </a:p>
        </p:txBody>
      </p:sp>
      <p:pic>
        <p:nvPicPr>
          <p:cNvPr id="8196" name="Picture 4" descr="File:Lime Wind 01 (8080647711).jpg"/>
          <p:cNvPicPr>
            <a:picLocks noChangeAspect="1" noChangeArrowheads="1"/>
          </p:cNvPicPr>
          <p:nvPr/>
        </p:nvPicPr>
        <p:blipFill rotWithShape="1">
          <a:blip r:embed="rId3">
            <a:extLst>
              <a:ext uri="{28A0092B-C50C-407E-A947-70E740481C1C}">
                <a14:useLocalDpi xmlns:a14="http://schemas.microsoft.com/office/drawing/2010/main" val="0"/>
              </a:ext>
            </a:extLst>
          </a:blip>
          <a:srcRect b="931"/>
          <a:stretch/>
        </p:blipFill>
        <p:spPr bwMode="auto">
          <a:xfrm>
            <a:off x="6538154" y="3009579"/>
            <a:ext cx="2605846" cy="384842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File:Fife coast at Buckhaven - geograph.org.uk - 3928290.jpg"/>
          <p:cNvPicPr>
            <a:picLocks noChangeAspect="1" noChangeArrowheads="1"/>
          </p:cNvPicPr>
          <p:nvPr/>
        </p:nvPicPr>
        <p:blipFill rotWithShape="1">
          <a:blip r:embed="rId4">
            <a:extLst>
              <a:ext uri="{28A0092B-C50C-407E-A947-70E740481C1C}">
                <a14:useLocalDpi xmlns:a14="http://schemas.microsoft.com/office/drawing/2010/main" val="0"/>
              </a:ext>
            </a:extLst>
          </a:blip>
          <a:srcRect l="43174"/>
          <a:stretch/>
        </p:blipFill>
        <p:spPr bwMode="auto">
          <a:xfrm>
            <a:off x="0" y="1427196"/>
            <a:ext cx="4114800" cy="54308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ile:Wind turbines at Whitelee - geograph.org.uk - 1352241.jpg"/>
          <p:cNvPicPr>
            <a:picLocks noChangeAspect="1" noChangeArrowheads="1"/>
          </p:cNvPicPr>
          <p:nvPr/>
        </p:nvPicPr>
        <p:blipFill rotWithShape="1">
          <a:blip r:embed="rId5">
            <a:extLst>
              <a:ext uri="{28A0092B-C50C-407E-A947-70E740481C1C}">
                <a14:useLocalDpi xmlns:a14="http://schemas.microsoft.com/office/drawing/2010/main" val="0"/>
              </a:ext>
            </a:extLst>
          </a:blip>
          <a:srcRect l="17398" r="24322" b="10718"/>
          <a:stretch/>
        </p:blipFill>
        <p:spPr bwMode="auto">
          <a:xfrm>
            <a:off x="2438400" y="1780018"/>
            <a:ext cx="4419600" cy="5077982"/>
          </a:xfrm>
          <a:prstGeom prst="rect">
            <a:avLst/>
          </a:prstGeom>
          <a:noFill/>
          <a:extLst>
            <a:ext uri="{909E8E84-426E-40DD-AFC4-6F175D3DCCD1}">
              <a14:hiddenFill xmlns:a14="http://schemas.microsoft.com/office/drawing/2010/main">
                <a:solidFill>
                  <a:srgbClr val="FFFFFF"/>
                </a:solidFill>
              </a14:hiddenFill>
            </a:ext>
          </a:extLst>
        </p:spPr>
      </p:pic>
      <p:sp>
        <p:nvSpPr>
          <p:cNvPr id="162" name="Shape 162"/>
          <p:cNvSpPr/>
          <p:nvPr/>
        </p:nvSpPr>
        <p:spPr>
          <a:xfrm rot="4974217">
            <a:off x="3403080" y="2671961"/>
            <a:ext cx="2026966" cy="675236"/>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61" name="Shape 161"/>
          <p:cNvCxnSpPr>
            <a:endCxn id="162" idx="0"/>
          </p:cNvCxnSpPr>
          <p:nvPr/>
        </p:nvCxnSpPr>
        <p:spPr>
          <a:xfrm flipH="1">
            <a:off x="4751595" y="2286000"/>
            <a:ext cx="1531944" cy="681870"/>
          </a:xfrm>
          <a:prstGeom prst="straightConnector1">
            <a:avLst/>
          </a:prstGeom>
          <a:noFill/>
          <a:ln w="76200" cap="flat">
            <a:solidFill>
              <a:srgbClr val="FF0000"/>
            </a:solidFill>
            <a:prstDash val="solid"/>
            <a:round/>
            <a:headEnd type="none" w="lg" len="lg"/>
            <a:tailEnd type="triangle" w="lg" len="lg"/>
          </a:ln>
        </p:spPr>
      </p:cxnSp>
      <p:sp>
        <p:nvSpPr>
          <p:cNvPr id="160" name="Shape 160"/>
          <p:cNvSpPr txBox="1"/>
          <p:nvPr/>
        </p:nvSpPr>
        <p:spPr>
          <a:xfrm>
            <a:off x="6283539" y="1283100"/>
            <a:ext cx="2643676" cy="10029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US" sz="3000" dirty="0">
                <a:solidFill>
                  <a:srgbClr val="FF0000"/>
                </a:solidFill>
              </a:rPr>
              <a:t>Similarities??</a:t>
            </a:r>
          </a:p>
          <a:p>
            <a:pPr lvl="0" rtl="0">
              <a:spcBef>
                <a:spcPts val="0"/>
              </a:spcBef>
              <a:buNone/>
            </a:pPr>
            <a:r>
              <a:rPr lang="en-US" sz="3000" dirty="0" smtClean="0">
                <a:solidFill>
                  <a:srgbClr val="FF0000"/>
                </a:solidFill>
              </a:rPr>
              <a:t>Differences??</a:t>
            </a:r>
            <a:endParaRPr lang="en-US" sz="3000" dirty="0">
              <a:solidFill>
                <a:srgbClr val="FF0000"/>
              </a:solidFill>
            </a:endParaRPr>
          </a:p>
          <a:p>
            <a:pPr lvl="0" rtl="0">
              <a:spcBef>
                <a:spcPts val="0"/>
              </a:spcBef>
              <a:buNone/>
            </a:pPr>
            <a:endParaRPr dirty="0"/>
          </a:p>
        </p:txBody>
      </p:sp>
      <p:sp>
        <p:nvSpPr>
          <p:cNvPr id="9" name="Shape 162"/>
          <p:cNvSpPr/>
          <p:nvPr/>
        </p:nvSpPr>
        <p:spPr>
          <a:xfrm rot="18795166">
            <a:off x="819106" y="2302925"/>
            <a:ext cx="1842696" cy="381153"/>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162"/>
          <p:cNvSpPr/>
          <p:nvPr/>
        </p:nvSpPr>
        <p:spPr>
          <a:xfrm rot="259027">
            <a:off x="6591144" y="3240125"/>
            <a:ext cx="2229663" cy="461195"/>
          </a:xfrm>
          <a:prstGeom prst="ellipse">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2" name="Shape 161"/>
          <p:cNvCxnSpPr>
            <a:stCxn id="160" idx="1"/>
            <a:endCxn id="9" idx="5"/>
          </p:cNvCxnSpPr>
          <p:nvPr/>
        </p:nvCxnSpPr>
        <p:spPr>
          <a:xfrm flipH="1">
            <a:off x="2285016" y="1784550"/>
            <a:ext cx="3998523" cy="326784"/>
          </a:xfrm>
          <a:prstGeom prst="straightConnector1">
            <a:avLst/>
          </a:prstGeom>
          <a:noFill/>
          <a:ln w="76200" cap="flat">
            <a:solidFill>
              <a:srgbClr val="FF0000"/>
            </a:solidFill>
            <a:prstDash val="solid"/>
            <a:round/>
            <a:headEnd type="none" w="lg" len="lg"/>
            <a:tailEnd type="triangle" w="lg" len="lg"/>
          </a:ln>
        </p:spPr>
      </p:cxnSp>
      <p:cxnSp>
        <p:nvCxnSpPr>
          <p:cNvPr id="15" name="Shape 161"/>
          <p:cNvCxnSpPr>
            <a:stCxn id="160" idx="2"/>
            <a:endCxn id="10" idx="0"/>
          </p:cNvCxnSpPr>
          <p:nvPr/>
        </p:nvCxnSpPr>
        <p:spPr>
          <a:xfrm>
            <a:off x="7605377" y="2286000"/>
            <a:ext cx="117958" cy="954779"/>
          </a:xfrm>
          <a:prstGeom prst="straightConnector1">
            <a:avLst/>
          </a:prstGeom>
          <a:noFill/>
          <a:ln w="76200" cap="flat">
            <a:solidFill>
              <a:srgbClr val="FF0000"/>
            </a:solidFill>
            <a:prstDash val="solid"/>
            <a:round/>
            <a:headEnd type="none" w="lg" len="lg"/>
            <a:tailEnd type="triangle" w="lg" len="lg"/>
          </a:ln>
        </p:spPr>
      </p:cxnSp>
      <p:sp>
        <p:nvSpPr>
          <p:cNvPr id="13" name="Rectangle 12"/>
          <p:cNvSpPr/>
          <p:nvPr/>
        </p:nvSpPr>
        <p:spPr>
          <a:xfrm>
            <a:off x="6579" y="6552918"/>
            <a:ext cx="2286000" cy="261610"/>
          </a:xfrm>
          <a:prstGeom prst="rect">
            <a:avLst/>
          </a:prstGeom>
        </p:spPr>
        <p:txBody>
          <a:bodyPr wrap="square">
            <a:spAutoFit/>
          </a:bodyPr>
          <a:lstStyle/>
          <a:p>
            <a:r>
              <a:rPr lang="en-US" sz="1100" dirty="0" smtClean="0">
                <a:solidFill>
                  <a:schemeClr val="bg1"/>
                </a:solidFill>
                <a:latin typeface="Arial" panose="020B0604020202020204" pitchFamily="34" charset="0"/>
              </a:rPr>
              <a:t>Photo by William Starkey</a:t>
            </a:r>
            <a:endParaRPr lang="en-US" sz="1100" dirty="0">
              <a:solidFill>
                <a:schemeClr val="bg1"/>
              </a:solidFill>
              <a:latin typeface="Arial" panose="020B0604020202020204" pitchFamily="34" charset="0"/>
            </a:endParaRPr>
          </a:p>
        </p:txBody>
      </p:sp>
      <p:sp>
        <p:nvSpPr>
          <p:cNvPr id="14" name="Rectangle 13"/>
          <p:cNvSpPr/>
          <p:nvPr/>
        </p:nvSpPr>
        <p:spPr>
          <a:xfrm>
            <a:off x="2463800" y="5943600"/>
            <a:ext cx="1115805" cy="430887"/>
          </a:xfrm>
          <a:prstGeom prst="rect">
            <a:avLst/>
          </a:prstGeom>
        </p:spPr>
        <p:txBody>
          <a:bodyPr wrap="square">
            <a:spAutoFit/>
          </a:bodyPr>
          <a:lstStyle/>
          <a:p>
            <a:r>
              <a:rPr lang="en-US" sz="1100" dirty="0" smtClean="0">
                <a:solidFill>
                  <a:schemeClr val="bg1"/>
                </a:solidFill>
                <a:latin typeface="Arial" panose="020B0604020202020204" pitchFamily="34" charset="0"/>
              </a:rPr>
              <a:t>Photo by Gordon Brown</a:t>
            </a:r>
            <a:endParaRPr lang="en-US" sz="1100" dirty="0">
              <a:solidFill>
                <a:schemeClr val="bg1"/>
              </a:solidFill>
              <a:latin typeface="Arial" panose="020B0604020202020204" pitchFamily="34"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1437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How big are wind turbines?</a:t>
            </a:r>
          </a:p>
        </p:txBody>
      </p:sp>
      <p:sp>
        <p:nvSpPr>
          <p:cNvPr id="256" name="Shape 256"/>
          <p:cNvSpPr txBox="1"/>
          <p:nvPr/>
        </p:nvSpPr>
        <p:spPr>
          <a:xfrm>
            <a:off x="472631" y="1973603"/>
            <a:ext cx="2956799" cy="1724972"/>
          </a:xfrm>
          <a:prstGeom prst="rect">
            <a:avLst/>
          </a:prstGeom>
          <a:noFill/>
          <a:ln>
            <a:noFill/>
          </a:ln>
        </p:spPr>
        <p:txBody>
          <a:bodyPr lIns="91425" tIns="91425" rIns="91425" bIns="91425" anchor="t" anchorCtr="0">
            <a:noAutofit/>
          </a:bodyPr>
          <a:lstStyle/>
          <a:p>
            <a:pPr lvl="0" rtl="0">
              <a:spcBef>
                <a:spcPts val="0"/>
              </a:spcBef>
              <a:buNone/>
            </a:pPr>
            <a:r>
              <a:rPr lang="en-US" sz="2800" dirty="0">
                <a:solidFill>
                  <a:srgbClr val="FF0000"/>
                </a:solidFill>
              </a:rPr>
              <a:t>Look at how they have changed over </a:t>
            </a:r>
            <a:r>
              <a:rPr lang="en-US" sz="2800" dirty="0" smtClean="0">
                <a:solidFill>
                  <a:srgbClr val="FF0000"/>
                </a:solidFill>
              </a:rPr>
              <a:t>time…</a:t>
            </a:r>
            <a:endParaRPr lang="en-US" sz="2800" dirty="0">
              <a:solidFill>
                <a:srgbClr val="FF0000"/>
              </a:solidFill>
            </a:endParaRPr>
          </a:p>
        </p:txBody>
      </p:sp>
      <p:sp>
        <p:nvSpPr>
          <p:cNvPr id="261" name="Shape 261"/>
          <p:cNvSpPr/>
          <p:nvPr/>
        </p:nvSpPr>
        <p:spPr>
          <a:xfrm>
            <a:off x="393354" y="5967850"/>
            <a:ext cx="8563755" cy="100199"/>
          </a:xfrm>
          <a:prstGeom prst="rect">
            <a:avLst/>
          </a:prstGeom>
          <a:solidFill>
            <a:srgbClr val="0000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2" name="Shape 262"/>
          <p:cNvSpPr txBox="1"/>
          <p:nvPr/>
        </p:nvSpPr>
        <p:spPr>
          <a:xfrm>
            <a:off x="369931" y="6212850"/>
            <a:ext cx="1145700" cy="426300"/>
          </a:xfrm>
          <a:prstGeom prst="rect">
            <a:avLst/>
          </a:prstGeom>
          <a:noFill/>
          <a:ln>
            <a:noFill/>
          </a:ln>
        </p:spPr>
        <p:txBody>
          <a:bodyPr lIns="91425" tIns="91425" rIns="91425" bIns="91425" anchor="t" anchorCtr="0">
            <a:noAutofit/>
          </a:bodyPr>
          <a:lstStyle/>
          <a:p>
            <a:pPr lvl="0" rtl="0">
              <a:spcBef>
                <a:spcPts val="0"/>
              </a:spcBef>
              <a:buNone/>
            </a:pPr>
            <a:r>
              <a:rPr lang="en-US"/>
              <a:t>1600-1800</a:t>
            </a:r>
          </a:p>
        </p:txBody>
      </p:sp>
      <p:cxnSp>
        <p:nvCxnSpPr>
          <p:cNvPr id="263" name="Shape 263"/>
          <p:cNvCxnSpPr/>
          <p:nvPr/>
        </p:nvCxnSpPr>
        <p:spPr>
          <a:xfrm>
            <a:off x="745981" y="6369050"/>
            <a:ext cx="0" cy="0"/>
          </a:xfrm>
          <a:prstGeom prst="straightConnector1">
            <a:avLst/>
          </a:prstGeom>
          <a:noFill/>
          <a:ln w="19050" cap="flat">
            <a:solidFill>
              <a:schemeClr val="dk2"/>
            </a:solidFill>
            <a:prstDash val="solid"/>
            <a:round/>
            <a:headEnd type="none" w="lg" len="lg"/>
            <a:tailEnd type="none" w="lg" len="lg"/>
          </a:ln>
        </p:spPr>
      </p:cxnSp>
      <p:cxnSp>
        <p:nvCxnSpPr>
          <p:cNvPr id="264" name="Shape 264"/>
          <p:cNvCxnSpPr/>
          <p:nvPr/>
        </p:nvCxnSpPr>
        <p:spPr>
          <a:xfrm rot="10800000">
            <a:off x="880981" y="5962050"/>
            <a:ext cx="0" cy="250799"/>
          </a:xfrm>
          <a:prstGeom prst="straightConnector1">
            <a:avLst/>
          </a:prstGeom>
          <a:noFill/>
          <a:ln w="19050" cap="flat">
            <a:solidFill>
              <a:srgbClr val="000000"/>
            </a:solidFill>
            <a:prstDash val="solid"/>
            <a:round/>
            <a:headEnd type="none" w="lg" len="lg"/>
            <a:tailEnd type="none" w="lg" len="lg"/>
          </a:ln>
        </p:spPr>
      </p:cxnSp>
      <p:sp>
        <p:nvSpPr>
          <p:cNvPr id="265" name="Shape 265"/>
          <p:cNvSpPr txBox="1"/>
          <p:nvPr/>
        </p:nvSpPr>
        <p:spPr>
          <a:xfrm>
            <a:off x="1436731" y="6212850"/>
            <a:ext cx="1145700" cy="426300"/>
          </a:xfrm>
          <a:prstGeom prst="rect">
            <a:avLst/>
          </a:prstGeom>
          <a:noFill/>
          <a:ln>
            <a:noFill/>
          </a:ln>
        </p:spPr>
        <p:txBody>
          <a:bodyPr lIns="91425" tIns="91425" rIns="91425" bIns="91425" anchor="t" anchorCtr="0">
            <a:noAutofit/>
          </a:bodyPr>
          <a:lstStyle/>
          <a:p>
            <a:pPr lvl="0" rtl="0">
              <a:spcBef>
                <a:spcPts val="0"/>
              </a:spcBef>
              <a:buNone/>
            </a:pPr>
            <a:r>
              <a:rPr lang="en-US"/>
              <a:t>    1900’s</a:t>
            </a:r>
          </a:p>
        </p:txBody>
      </p:sp>
      <p:cxnSp>
        <p:nvCxnSpPr>
          <p:cNvPr id="266" name="Shape 266"/>
          <p:cNvCxnSpPr/>
          <p:nvPr/>
        </p:nvCxnSpPr>
        <p:spPr>
          <a:xfrm rot="10800000">
            <a:off x="1947781" y="5962050"/>
            <a:ext cx="0" cy="250799"/>
          </a:xfrm>
          <a:prstGeom prst="straightConnector1">
            <a:avLst/>
          </a:prstGeom>
          <a:noFill/>
          <a:ln w="19050" cap="flat">
            <a:solidFill>
              <a:srgbClr val="000000"/>
            </a:solidFill>
            <a:prstDash val="solid"/>
            <a:round/>
            <a:headEnd type="none" w="lg" len="lg"/>
            <a:tailEnd type="none" w="lg" len="lg"/>
          </a:ln>
        </p:spPr>
      </p:cxnSp>
      <p:sp>
        <p:nvSpPr>
          <p:cNvPr id="267" name="Shape 267"/>
          <p:cNvSpPr txBox="1"/>
          <p:nvPr/>
        </p:nvSpPr>
        <p:spPr>
          <a:xfrm>
            <a:off x="2427331" y="6212850"/>
            <a:ext cx="1145700" cy="426300"/>
          </a:xfrm>
          <a:prstGeom prst="rect">
            <a:avLst/>
          </a:prstGeom>
          <a:noFill/>
          <a:ln>
            <a:noFill/>
          </a:ln>
        </p:spPr>
        <p:txBody>
          <a:bodyPr lIns="91425" tIns="91425" rIns="91425" bIns="91425" anchor="t" anchorCtr="0">
            <a:noAutofit/>
          </a:bodyPr>
          <a:lstStyle/>
          <a:p>
            <a:pPr lvl="0" rtl="0">
              <a:spcBef>
                <a:spcPts val="0"/>
              </a:spcBef>
              <a:buNone/>
            </a:pPr>
            <a:r>
              <a:rPr lang="en-US"/>
              <a:t>1970-1985</a:t>
            </a:r>
          </a:p>
        </p:txBody>
      </p:sp>
      <p:cxnSp>
        <p:nvCxnSpPr>
          <p:cNvPr id="268" name="Shape 268"/>
          <p:cNvCxnSpPr/>
          <p:nvPr/>
        </p:nvCxnSpPr>
        <p:spPr>
          <a:xfrm rot="10800000">
            <a:off x="2938381" y="5962050"/>
            <a:ext cx="0" cy="250799"/>
          </a:xfrm>
          <a:prstGeom prst="straightConnector1">
            <a:avLst/>
          </a:prstGeom>
          <a:noFill/>
          <a:ln w="19050" cap="flat">
            <a:solidFill>
              <a:srgbClr val="000000"/>
            </a:solidFill>
            <a:prstDash val="solid"/>
            <a:round/>
            <a:headEnd type="none" w="lg" len="lg"/>
            <a:tailEnd type="none" w="lg" len="lg"/>
          </a:ln>
        </p:spPr>
      </p:cxnSp>
      <p:sp>
        <p:nvSpPr>
          <p:cNvPr id="269" name="Shape 269"/>
          <p:cNvSpPr txBox="1"/>
          <p:nvPr/>
        </p:nvSpPr>
        <p:spPr>
          <a:xfrm>
            <a:off x="3951331" y="6212850"/>
            <a:ext cx="1145700" cy="426300"/>
          </a:xfrm>
          <a:prstGeom prst="rect">
            <a:avLst/>
          </a:prstGeom>
          <a:noFill/>
          <a:ln>
            <a:noFill/>
          </a:ln>
        </p:spPr>
        <p:txBody>
          <a:bodyPr lIns="91425" tIns="91425" rIns="91425" bIns="91425" anchor="t" anchorCtr="0">
            <a:noAutofit/>
          </a:bodyPr>
          <a:lstStyle/>
          <a:p>
            <a:pPr lvl="0" rtl="0">
              <a:spcBef>
                <a:spcPts val="0"/>
              </a:spcBef>
              <a:buNone/>
            </a:pPr>
            <a:r>
              <a:rPr lang="en-US"/>
              <a:t>1990-2005</a:t>
            </a:r>
          </a:p>
        </p:txBody>
      </p:sp>
      <p:cxnSp>
        <p:nvCxnSpPr>
          <p:cNvPr id="270" name="Shape 270"/>
          <p:cNvCxnSpPr/>
          <p:nvPr/>
        </p:nvCxnSpPr>
        <p:spPr>
          <a:xfrm rot="10800000">
            <a:off x="4462381" y="5962050"/>
            <a:ext cx="0" cy="250799"/>
          </a:xfrm>
          <a:prstGeom prst="straightConnector1">
            <a:avLst/>
          </a:prstGeom>
          <a:noFill/>
          <a:ln w="19050" cap="flat">
            <a:solidFill>
              <a:srgbClr val="000000"/>
            </a:solidFill>
            <a:prstDash val="solid"/>
            <a:round/>
            <a:headEnd type="none" w="lg" len="lg"/>
            <a:tailEnd type="none" w="lg" len="lg"/>
          </a:ln>
        </p:spPr>
      </p:cxnSp>
      <p:sp>
        <p:nvSpPr>
          <p:cNvPr id="271" name="Shape 271"/>
          <p:cNvSpPr txBox="1"/>
          <p:nvPr/>
        </p:nvSpPr>
        <p:spPr>
          <a:xfrm>
            <a:off x="6342331" y="6212850"/>
            <a:ext cx="888299" cy="426300"/>
          </a:xfrm>
          <a:prstGeom prst="rect">
            <a:avLst/>
          </a:prstGeom>
          <a:noFill/>
          <a:ln>
            <a:noFill/>
          </a:ln>
        </p:spPr>
        <p:txBody>
          <a:bodyPr lIns="91425" tIns="91425" rIns="91425" bIns="91425" anchor="t" anchorCtr="0">
            <a:noAutofit/>
          </a:bodyPr>
          <a:lstStyle/>
          <a:p>
            <a:pPr lvl="0" rtl="0">
              <a:spcBef>
                <a:spcPts val="0"/>
              </a:spcBef>
              <a:buNone/>
            </a:pPr>
            <a:r>
              <a:rPr lang="en-US" dirty="0" smtClean="0"/>
              <a:t>2014</a:t>
            </a:r>
            <a:endParaRPr lang="en-US" dirty="0"/>
          </a:p>
        </p:txBody>
      </p:sp>
      <p:cxnSp>
        <p:nvCxnSpPr>
          <p:cNvPr id="272" name="Shape 272"/>
          <p:cNvCxnSpPr/>
          <p:nvPr/>
        </p:nvCxnSpPr>
        <p:spPr>
          <a:xfrm rot="10800000">
            <a:off x="6595981" y="5962050"/>
            <a:ext cx="0" cy="250799"/>
          </a:xfrm>
          <a:prstGeom prst="straightConnector1">
            <a:avLst/>
          </a:prstGeom>
          <a:noFill/>
          <a:ln w="19050" cap="flat">
            <a:solidFill>
              <a:srgbClr val="000000"/>
            </a:solidFill>
            <a:prstDash val="solid"/>
            <a:round/>
            <a:headEnd type="none" w="lg" len="lg"/>
            <a:tailEnd type="none" w="lg" len="lg"/>
          </a:ln>
        </p:spPr>
      </p:cxnSp>
      <p:cxnSp>
        <p:nvCxnSpPr>
          <p:cNvPr id="22" name="Straight Arrow Connector 21"/>
          <p:cNvCxnSpPr/>
          <p:nvPr/>
        </p:nvCxnSpPr>
        <p:spPr>
          <a:xfrm>
            <a:off x="490030" y="1828800"/>
            <a:ext cx="4727100" cy="0"/>
          </a:xfrm>
          <a:prstGeom prst="straightConnector1">
            <a:avLst/>
          </a:prstGeom>
          <a:ln w="76200">
            <a:solidFill>
              <a:schemeClr val="accent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pic>
        <p:nvPicPr>
          <p:cNvPr id="23" name="Picture 2" descr="File:Dutch Mill (5978131063).jpg"/>
          <p:cNvPicPr>
            <a:picLocks noChangeAspect="1" noChangeArrowheads="1"/>
          </p:cNvPicPr>
          <p:nvPr/>
        </p:nvPicPr>
        <p:blipFill rotWithShape="1">
          <a:blip r:embed="rId3">
            <a:extLst>
              <a:ext uri="{28A0092B-C50C-407E-A947-70E740481C1C}">
                <a14:useLocalDpi xmlns:a14="http://schemas.microsoft.com/office/drawing/2010/main" val="0"/>
              </a:ext>
            </a:extLst>
          </a:blip>
          <a:srcRect b="15021"/>
          <a:stretch/>
        </p:blipFill>
        <p:spPr bwMode="auto">
          <a:xfrm>
            <a:off x="392069" y="4424356"/>
            <a:ext cx="1284331" cy="14552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ile:Water Pumping Windmill.jpg"/>
          <p:cNvPicPr>
            <a:picLocks noChangeAspect="1" noChangeArrowheads="1"/>
          </p:cNvPicPr>
          <p:nvPr/>
        </p:nvPicPr>
        <p:blipFill rotWithShape="1">
          <a:blip r:embed="rId4">
            <a:extLst>
              <a:ext uri="{28A0092B-C50C-407E-A947-70E740481C1C}">
                <a14:useLocalDpi xmlns:a14="http://schemas.microsoft.com/office/drawing/2010/main" val="0"/>
              </a:ext>
            </a:extLst>
          </a:blip>
          <a:srcRect l="11524" r="25902" b="-939"/>
          <a:stretch/>
        </p:blipFill>
        <p:spPr bwMode="auto">
          <a:xfrm>
            <a:off x="1754796" y="4876800"/>
            <a:ext cx="416904" cy="10087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ile:Altamont Pass Wind Farm 2758355435.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t="5380"/>
          <a:stretch/>
        </p:blipFill>
        <p:spPr bwMode="auto">
          <a:xfrm flipH="1">
            <a:off x="2271847" y="4238755"/>
            <a:ext cx="1163466" cy="16444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6" descr="https://upload.wikimedia.org/wikipedia/commons/b/ba/Wattle_Point_windmi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9468" y="2980617"/>
            <a:ext cx="1943474" cy="29166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ile:Wind turbines at Whitelee - geograph.org.uk - 1352241.jpg"/>
          <p:cNvPicPr>
            <a:picLocks noChangeAspect="1" noChangeArrowheads="1"/>
          </p:cNvPicPr>
          <p:nvPr/>
        </p:nvPicPr>
        <p:blipFill rotWithShape="1">
          <a:blip r:embed="rId8">
            <a:extLst>
              <a:ext uri="{28A0092B-C50C-407E-A947-70E740481C1C}">
                <a14:useLocalDpi xmlns:a14="http://schemas.microsoft.com/office/drawing/2010/main" val="0"/>
              </a:ext>
            </a:extLst>
          </a:blip>
          <a:srcRect l="20915" r="28843" b="20305"/>
          <a:stretch/>
        </p:blipFill>
        <p:spPr bwMode="auto">
          <a:xfrm>
            <a:off x="5493627" y="1771650"/>
            <a:ext cx="3474006" cy="413298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486400" y="5438007"/>
            <a:ext cx="1215381" cy="429393"/>
          </a:xfrm>
          <a:prstGeom prst="rect">
            <a:avLst/>
          </a:prstGeom>
        </p:spPr>
        <p:txBody>
          <a:bodyPr wrap="square">
            <a:spAutoFit/>
          </a:bodyPr>
          <a:lstStyle/>
          <a:p>
            <a:r>
              <a:rPr lang="en-US" sz="1100" dirty="0" smtClean="0">
                <a:solidFill>
                  <a:schemeClr val="bg1"/>
                </a:solidFill>
                <a:latin typeface="Arial" panose="020B0604020202020204" pitchFamily="34" charset="0"/>
              </a:rPr>
              <a:t>Photo by Gordon Brown</a:t>
            </a:r>
            <a:endParaRPr lang="en-US" sz="1100" dirty="0">
              <a:solidFill>
                <a:schemeClr val="bg1"/>
              </a:solidFill>
              <a:latin typeface="Arial" panose="020B0604020202020204" pitchFamily="34" charset="0"/>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75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1336</Words>
  <Application>Microsoft Office PowerPoint</Application>
  <PresentationFormat>On-screen Show (4:3)</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Segoe Print</vt:lpstr>
      <vt:lpstr>Office Theme</vt:lpstr>
      <vt:lpstr>1_Office Theme</vt:lpstr>
      <vt:lpstr>Wind Turbine Design</vt:lpstr>
      <vt:lpstr>Wind Energy for Electricity</vt:lpstr>
      <vt:lpstr>Today we will work like engineers  to design a wind turbine!</vt:lpstr>
      <vt:lpstr>PowerPoint Presentation</vt:lpstr>
      <vt:lpstr>PowerPoint Presentation</vt:lpstr>
      <vt:lpstr>PowerPoint Presentation</vt:lpstr>
      <vt:lpstr>PowerPoint Presentation</vt:lpstr>
      <vt:lpstr>PowerPoint Presentation</vt:lpstr>
      <vt:lpstr>How big are wind turbines?</vt:lpstr>
      <vt:lpstr>How are you going to design your turbine blades?</vt:lpstr>
      <vt:lpstr>How Many Blades and What Size?</vt:lpstr>
      <vt:lpstr>Blade Shape and Stick Placement</vt:lpstr>
      <vt:lpstr>Blade Angle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Wind Turbine Activity</dc:title>
  <dc:creator>Alex</dc:creator>
  <cp:lastModifiedBy>Denise</cp:lastModifiedBy>
  <cp:revision>53</cp:revision>
  <dcterms:modified xsi:type="dcterms:W3CDTF">2016-09-30T04:11:19Z</dcterms:modified>
</cp:coreProperties>
</file>