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5"/>
  </p:notesMasterIdLst>
  <p:handoutMasterIdLst>
    <p:handoutMasterId r:id="rId16"/>
  </p:handoutMasterIdLst>
  <p:sldIdLst>
    <p:sldId id="281" r:id="rId2"/>
    <p:sldId id="258" r:id="rId3"/>
    <p:sldId id="259" r:id="rId4"/>
    <p:sldId id="269" r:id="rId5"/>
    <p:sldId id="260" r:id="rId6"/>
    <p:sldId id="270" r:id="rId7"/>
    <p:sldId id="278" r:id="rId8"/>
    <p:sldId id="261" r:id="rId9"/>
    <p:sldId id="262" r:id="rId10"/>
    <p:sldId id="263" r:id="rId11"/>
    <p:sldId id="264" r:id="rId12"/>
    <p:sldId id="265" r:id="rId13"/>
    <p:sldId id="268" r:id="rId14"/>
  </p:sldIdLst>
  <p:sldSz cx="9144000" cy="6858000" type="screen4x3"/>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73" autoAdjust="0"/>
    <p:restoredTop sz="84117" autoAdjust="0"/>
  </p:normalViewPr>
  <p:slideViewPr>
    <p:cSldViewPr snapToGrid="0" snapToObjects="1">
      <p:cViewPr>
        <p:scale>
          <a:sx n="58" d="100"/>
          <a:sy n="58" d="100"/>
        </p:scale>
        <p:origin x="92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5B00DF9-A9F2-4388-BE39-CB5C702844E2}" type="datetimeFigureOut">
              <a:rPr lang="en-US" smtClean="0"/>
              <a:t>4/14/2021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F53BE1B-3E03-486B-9EF9-4392FF4311E8}" type="slidenum">
              <a:rPr lang="en-US" smtClean="0"/>
              <a:t>‹#›</a:t>
            </a:fld>
            <a:endParaRPr lang="en-US"/>
          </a:p>
        </p:txBody>
      </p:sp>
    </p:spTree>
    <p:extLst>
      <p:ext uri="{BB962C8B-B14F-4D97-AF65-F5344CB8AC3E}">
        <p14:creationId xmlns:p14="http://schemas.microsoft.com/office/powerpoint/2010/main" val="41455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1" y="4415790"/>
            <a:ext cx="5486399" cy="418338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57398401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jbreKn4PoA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pload.wikimedia.org/wikipedia/commons/thumb/d/d5/Springs_009.jpg/1024px-Springs_009.jp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commons.wikimedia.org/wiki/File:Purple_toy_balloon.svg" TargetMode="External"/><Relationship Id="rId4" Type="http://schemas.openxmlformats.org/officeDocument/2006/relationships/hyperlink" Target="http://commons.wikimedia.org/wiki/File:Duracell_Battery.p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Arrow_(PSF).p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ommons.wikimedia.org/wiki/File:Arrow_(PSF).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What Is Energy? Presentation</a:t>
            </a:r>
          </a:p>
          <a:p>
            <a:r>
              <a:rPr lang="en-US" dirty="0" smtClean="0"/>
              <a:t>Exploring Energy: What Is Energy? lesson &gt; TeachEngineering.org</a:t>
            </a:r>
          </a:p>
          <a:p>
            <a:r>
              <a:rPr lang="en-US" dirty="0" smtClean="0"/>
              <a:t>Show students the 4-minute </a:t>
            </a:r>
            <a:r>
              <a:rPr lang="en-US" dirty="0" err="1" smtClean="0"/>
              <a:t>Mythbusters</a:t>
            </a:r>
            <a:r>
              <a:rPr lang="en-US" dirty="0" smtClean="0"/>
              <a:t> video (website link on the slide)</a:t>
            </a:r>
          </a:p>
          <a:p>
            <a:r>
              <a:rPr lang="en-US" sz="1100" u="sng" kern="1200" dirty="0" smtClean="0">
                <a:solidFill>
                  <a:schemeClr val="tx1"/>
                </a:solidFill>
                <a:effectLst/>
                <a:latin typeface="+mn-lt"/>
                <a:ea typeface="+mn-ea"/>
                <a:cs typeface="+mn-cs"/>
                <a:hlinkClick r:id="rId3"/>
              </a:rPr>
              <a:t>https://www.youtube.com/watch?v=jbreKn4PoAc</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5853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p>
          <a:p>
            <a:pPr lvl="0" rtl="0">
              <a:buNone/>
            </a:pPr>
            <a:r>
              <a:rPr lang="en" dirty="0" smtClean="0"/>
              <a:t>Why </a:t>
            </a:r>
            <a:r>
              <a:rPr lang="en" dirty="0"/>
              <a:t>is it potential energy</a:t>
            </a:r>
            <a:r>
              <a:rPr lang="en" dirty="0" smtClean="0"/>
              <a:t>? (stored energy)</a:t>
            </a:r>
          </a:p>
          <a:p>
            <a:pPr lvl="0" rtl="0">
              <a:buNone/>
            </a:pPr>
            <a:r>
              <a:rPr lang="en" dirty="0" smtClean="0"/>
              <a:t>Note: These are assumed to be identical springs; spring 2 is compressed under more weight.</a:t>
            </a:r>
          </a:p>
          <a:p>
            <a:pPr lvl="0" rtl="0">
              <a:buNone/>
            </a:pPr>
            <a:r>
              <a:rPr lang="en-US" sz="1100" kern="1200" dirty="0" smtClean="0">
                <a:solidFill>
                  <a:schemeClr val="tx1"/>
                </a:solidFill>
                <a:effectLst/>
                <a:latin typeface="+mn-lt"/>
                <a:ea typeface="+mn-ea"/>
                <a:cs typeface="+mn-cs"/>
              </a:rPr>
              <a:t>More</a:t>
            </a:r>
            <a:r>
              <a:rPr lang="en-US" sz="1100" kern="1200" baseline="0" dirty="0" smtClean="0">
                <a:solidFill>
                  <a:schemeClr val="tx1"/>
                </a:solidFill>
                <a:effectLst/>
                <a:latin typeface="+mn-lt"/>
                <a:ea typeface="+mn-ea"/>
                <a:cs typeface="+mn-cs"/>
              </a:rPr>
              <a:t> specifically (more advanced), e</a:t>
            </a:r>
            <a:r>
              <a:rPr lang="en-US" sz="1100" kern="1200" dirty="0" smtClean="0">
                <a:solidFill>
                  <a:schemeClr val="tx1"/>
                </a:solidFill>
                <a:effectLst/>
                <a:latin typeface="+mn-lt"/>
                <a:ea typeface="+mn-ea"/>
                <a:cs typeface="+mn-cs"/>
              </a:rPr>
              <a:t>nergy stored in a compressed spring is elastic potential energy.</a:t>
            </a:r>
            <a:endParaRPr lang="en" dirty="0" smtClean="0"/>
          </a:p>
        </p:txBody>
      </p:sp>
    </p:spTree>
    <p:extLst>
      <p:ext uri="{BB962C8B-B14F-4D97-AF65-F5344CB8AC3E}">
        <p14:creationId xmlns:p14="http://schemas.microsoft.com/office/powerpoint/2010/main" val="103450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p>
          <a:p>
            <a:pPr lvl="0" rtl="0">
              <a:buNone/>
            </a:pPr>
            <a:r>
              <a:rPr lang="en" dirty="0" smtClean="0"/>
              <a:t>The </a:t>
            </a:r>
            <a:r>
              <a:rPr lang="en" dirty="0"/>
              <a:t>blue ball has more kinetic energy, but they both have the same amount of potential energy</a:t>
            </a:r>
          </a:p>
        </p:txBody>
      </p:sp>
    </p:spTree>
    <p:extLst>
      <p:ext uri="{BB962C8B-B14F-4D97-AF65-F5344CB8AC3E}">
        <p14:creationId xmlns:p14="http://schemas.microsoft.com/office/powerpoint/2010/main" val="87389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p>
          <a:p>
            <a:pPr>
              <a:buNone/>
            </a:pPr>
            <a:r>
              <a:rPr lang="en" dirty="0" smtClean="0"/>
              <a:t>Where </a:t>
            </a:r>
            <a:r>
              <a:rPr lang="en" dirty="0"/>
              <a:t>does all the energy go once it hits the ground? Other types of energy</a:t>
            </a:r>
            <a:r>
              <a:rPr lang="en" dirty="0" smtClean="0"/>
              <a:t>! (</a:t>
            </a:r>
            <a:r>
              <a:rPr lang="en-US" sz="1100" kern="1200" dirty="0" smtClean="0">
                <a:solidFill>
                  <a:schemeClr val="tx1"/>
                </a:solidFill>
                <a:effectLst/>
                <a:latin typeface="+mn-lt"/>
                <a:ea typeface="+mn-ea"/>
                <a:cs typeface="+mn-cs"/>
              </a:rPr>
              <a:t>Motion, heat, light and sound)</a:t>
            </a:r>
            <a:endParaRPr lang="en" dirty="0"/>
          </a:p>
        </p:txBody>
      </p:sp>
    </p:spTree>
    <p:extLst>
      <p:ext uri="{BB962C8B-B14F-4D97-AF65-F5344CB8AC3E}">
        <p14:creationId xmlns:p14="http://schemas.microsoft.com/office/powerpoint/2010/main" val="210626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endParaRPr lang="en" dirty="0" smtClean="0"/>
          </a:p>
          <a:p>
            <a:pPr lvl="0" rtl="0">
              <a:buNone/>
            </a:pPr>
            <a:r>
              <a:rPr lang="en" dirty="0" smtClean="0"/>
              <a:t>Assign</a:t>
            </a:r>
            <a:r>
              <a:rPr lang="en" baseline="0" dirty="0" smtClean="0"/>
              <a:t> as </a:t>
            </a:r>
            <a:r>
              <a:rPr lang="en" dirty="0" smtClean="0"/>
              <a:t>a group or individual</a:t>
            </a:r>
            <a:r>
              <a:rPr lang="en" baseline="0" dirty="0" smtClean="0"/>
              <a:t> assessment activity (written homework).</a:t>
            </a:r>
          </a:p>
          <a:p>
            <a:pPr lvl="0" rtl="0">
              <a:buNone/>
            </a:pPr>
            <a:r>
              <a:rPr lang="en-US" sz="1100" kern="1200" dirty="0" smtClean="0">
                <a:solidFill>
                  <a:schemeClr val="tx1"/>
                </a:solidFill>
                <a:effectLst/>
                <a:latin typeface="+mn-lt"/>
                <a:ea typeface="+mn-ea"/>
                <a:cs typeface="+mn-cs"/>
              </a:rPr>
              <a:t>By the end of this lesson, students should be able to explain that the </a:t>
            </a:r>
            <a:r>
              <a:rPr lang="en-US" sz="1100" kern="1200" dirty="0" err="1" smtClean="0">
                <a:solidFill>
                  <a:schemeClr val="tx1"/>
                </a:solidFill>
                <a:effectLst/>
                <a:latin typeface="+mn-lt"/>
                <a:ea typeface="+mn-ea"/>
                <a:cs typeface="+mn-cs"/>
              </a:rPr>
              <a:t>Mythbusters</a:t>
            </a:r>
            <a:r>
              <a:rPr lang="en-US" sz="1100" kern="1200" dirty="0" smtClean="0">
                <a:solidFill>
                  <a:schemeClr val="tx1"/>
                </a:solidFill>
                <a:effectLst/>
                <a:latin typeface="+mn-lt"/>
                <a:ea typeface="+mn-ea"/>
                <a:cs typeface="+mn-cs"/>
              </a:rPr>
              <a:t> put energy into the water heater by connecting it to the electrical outlet. When the temperature and pressure in the water heater increase, they build up its potential energy. When the water heater explodes, the potential energy is converted to kinetic energy.</a:t>
            </a:r>
          </a:p>
          <a:p>
            <a:pPr lvl="0" rtl="0">
              <a:buNone/>
            </a:pPr>
            <a:r>
              <a:rPr lang="en-US" sz="1100" b="1" kern="1200" dirty="0" smtClean="0">
                <a:solidFill>
                  <a:schemeClr val="tx1"/>
                </a:solidFill>
                <a:effectLst/>
                <a:latin typeface="+mn-lt"/>
                <a:ea typeface="+mn-ea"/>
                <a:cs typeface="+mn-cs"/>
              </a:rPr>
              <a:t>Additional information:</a:t>
            </a:r>
            <a:r>
              <a:rPr lang="en-US" sz="11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By the end of this unit, students should be able to explain more details of the video, such as the forms of energy present. For the teacher, the following is a detailed explanation of what happens in the video: The </a:t>
            </a:r>
            <a:r>
              <a:rPr lang="en-US" sz="1100" kern="1200" dirty="0" err="1" smtClean="0">
                <a:solidFill>
                  <a:schemeClr val="tx1"/>
                </a:solidFill>
                <a:effectLst/>
                <a:latin typeface="+mn-lt"/>
                <a:ea typeface="+mn-ea"/>
                <a:cs typeface="+mn-cs"/>
              </a:rPr>
              <a:t>MythBusters</a:t>
            </a:r>
            <a:r>
              <a:rPr lang="en-US" sz="1100" kern="1200" dirty="0" smtClean="0">
                <a:solidFill>
                  <a:schemeClr val="tx1"/>
                </a:solidFill>
                <a:effectLst/>
                <a:latin typeface="+mn-lt"/>
                <a:ea typeface="+mn-ea"/>
                <a:cs typeface="+mn-cs"/>
              </a:rPr>
              <a:t> put electricity into the water heater. That electricity is transferred to thermal energy by the heating element. Thermal energy builds up in the water heater (potential energy), causing an increase in the temperature of the water and an increase in the pressure inside the water heater. The </a:t>
            </a:r>
            <a:r>
              <a:rPr lang="en-US" sz="1100" kern="1200" dirty="0" err="1" smtClean="0">
                <a:solidFill>
                  <a:schemeClr val="tx1"/>
                </a:solidFill>
                <a:effectLst/>
                <a:latin typeface="+mn-lt"/>
                <a:ea typeface="+mn-ea"/>
                <a:cs typeface="+mn-cs"/>
              </a:rPr>
              <a:t>Mythbusters</a:t>
            </a:r>
            <a:r>
              <a:rPr lang="en-US" sz="1100" kern="1200" dirty="0" smtClean="0">
                <a:solidFill>
                  <a:schemeClr val="tx1"/>
                </a:solidFill>
                <a:effectLst/>
                <a:latin typeface="+mn-lt"/>
                <a:ea typeface="+mn-ea"/>
                <a:cs typeface="+mn-cs"/>
              </a:rPr>
              <a:t> disabled the safety valve that prevents a normal water heater from building up too much pressure. The boiling temperature of water increases as pressure goes up. At atmospheric pressure (14.7 psi), water boils at 100 °C, but at 332 psi, the maximum pressure shown in the video, water remains liquid up to 219 °C. When the water heater bursts and the pressure drops suddenly from 332 psi to 14.7 psi, the water is 119 °C above its boiling point. The superheated water boils suddenly and violently as much of the water is converted to steam. The steam expands out from the water heater (kinetic energy), sending the water heater and pieces of the surrounding shack flying (also kinetic energy). It also creates a loud noise; sound is another form of energy.</a:t>
            </a:r>
          </a:p>
        </p:txBody>
      </p:sp>
    </p:spTree>
    <p:extLst>
      <p:ext uri="{BB962C8B-B14F-4D97-AF65-F5344CB8AC3E}">
        <p14:creationId xmlns:p14="http://schemas.microsoft.com/office/powerpoint/2010/main" val="16553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p>
          <a:p>
            <a:r>
              <a:rPr lang="en-US" dirty="0" smtClean="0">
                <a:latin typeface="Arial" pitchFamily="34" charset="0"/>
                <a:ea typeface="ヒラギノ角ゴ Pro W3"/>
                <a:cs typeface="ヒラギノ角ゴ Pro W3"/>
              </a:rPr>
              <a:t>Go through </a:t>
            </a:r>
            <a:r>
              <a:rPr lang="en-US" dirty="0" smtClean="0">
                <a:latin typeface="Arial" pitchFamily="34" charset="0"/>
                <a:ea typeface="ヒラギノ角ゴ Pro W3"/>
                <a:cs typeface="ヒラギノ角ゴ Pro W3"/>
              </a:rPr>
              <a:t>each image and have students</a:t>
            </a:r>
            <a:r>
              <a:rPr lang="en-US" baseline="0" dirty="0" smtClean="0">
                <a:latin typeface="Arial" pitchFamily="34" charset="0"/>
                <a:ea typeface="ヒラギノ角ゴ Pro W3"/>
                <a:cs typeface="ヒラギノ角ゴ Pro W3"/>
              </a:rPr>
              <a:t> discuss and describe evidence of energy.</a:t>
            </a:r>
          </a:p>
          <a:p>
            <a:r>
              <a:rPr lang="en-US" dirty="0" smtClean="0">
                <a:latin typeface="Arial" pitchFamily="34" charset="0"/>
                <a:ea typeface="ヒラギノ角ゴ Pro W3"/>
                <a:cs typeface="ヒラギノ角ゴ Pro W3"/>
              </a:rPr>
              <a:t>Image sources:</a:t>
            </a:r>
          </a:p>
          <a:p>
            <a:r>
              <a:rPr lang="en-US" dirty="0" smtClean="0">
                <a:latin typeface="Arial" pitchFamily="34" charset="0"/>
                <a:ea typeface="ヒラギノ角ゴ Pro W3"/>
                <a:cs typeface="ヒラギノ角ゴ Pro W3"/>
              </a:rPr>
              <a:t>(</a:t>
            </a:r>
            <a:r>
              <a:rPr lang="en-US" baseline="0" dirty="0" smtClean="0">
                <a:latin typeface="Arial" pitchFamily="34" charset="0"/>
                <a:ea typeface="ヒラギノ角ゴ Pro W3"/>
                <a:cs typeface="ヒラギノ角ゴ Pro W3"/>
              </a:rPr>
              <a:t>apples) 2007 Scott Bauer, USDA, Wikimedia Commons http://commons.wikimedia.org/wiki/File:Apples.jpg </a:t>
            </a:r>
          </a:p>
          <a:p>
            <a:r>
              <a:rPr lang="en-US" dirty="0" smtClean="0"/>
              <a:t>(g</a:t>
            </a:r>
            <a:r>
              <a:rPr lang="en-US" dirty="0" smtClean="0">
                <a:latin typeface="Arial" pitchFamily="34" charset="0"/>
                <a:ea typeface="ヒラギノ角ゴ Pro W3"/>
                <a:cs typeface="ヒラギノ角ゴ Pro W3"/>
              </a:rPr>
              <a:t>irls playing violins)</a:t>
            </a:r>
            <a:r>
              <a:rPr lang="en-US" baseline="0" dirty="0" smtClean="0">
                <a:latin typeface="Arial" pitchFamily="34" charset="0"/>
                <a:ea typeface="ヒラギノ角ゴ Pro W3"/>
                <a:cs typeface="ヒラギノ角ゴ Pro W3"/>
              </a:rPr>
              <a:t> 2012 </a:t>
            </a:r>
            <a:r>
              <a:rPr lang="en-US" baseline="0" dirty="0" err="1" smtClean="0">
                <a:latin typeface="Arial" pitchFamily="34" charset="0"/>
                <a:ea typeface="ヒラギノ角ゴ Pro W3"/>
                <a:cs typeface="ヒラギノ角ゴ Pro W3"/>
              </a:rPr>
              <a:t>Ashishlohorung</a:t>
            </a:r>
            <a:r>
              <a:rPr lang="en-US" baseline="0" dirty="0" smtClean="0">
                <a:latin typeface="Arial" pitchFamily="34" charset="0"/>
                <a:ea typeface="ヒラギノ角ゴ Pro W3"/>
                <a:cs typeface="ヒラギノ角ゴ Pro W3"/>
              </a:rPr>
              <a:t>, Wikimedia Commons http://commons.wikimedia.org/wiki/File:Girls_playing_violin_at_a_wedding_ceremony.jpg</a:t>
            </a:r>
          </a:p>
          <a:p>
            <a:r>
              <a:rPr lang="en-US" dirty="0" smtClean="0">
                <a:latin typeface="Arial" pitchFamily="34" charset="0"/>
                <a:ea typeface="ヒラギノ角ゴ Pro W3"/>
                <a:cs typeface="ヒラギノ角ゴ Pro W3"/>
              </a:rPr>
              <a:t>(burning wood) 2010 </a:t>
            </a:r>
            <a:r>
              <a:rPr lang="en-US" dirty="0" err="1" smtClean="0">
                <a:latin typeface="Arial" pitchFamily="34" charset="0"/>
                <a:ea typeface="ヒラギノ角ゴ Pro W3"/>
                <a:cs typeface="ヒラギノ角ゴ Pro W3"/>
              </a:rPr>
              <a:t>Violetbonmua</a:t>
            </a:r>
            <a:r>
              <a:rPr lang="en-US" dirty="0" smtClean="0">
                <a:latin typeface="Arial" pitchFamily="34" charset="0"/>
                <a:ea typeface="ヒラギノ角ゴ Pro W3"/>
                <a:cs typeface="ヒラギノ角ゴ Pro W3"/>
              </a:rPr>
              <a:t>, Wikimedia Commons</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http://commons.wikimedia.org/wiki/File:Burning_wood.jpg</a:t>
            </a:r>
          </a:p>
          <a:p>
            <a:r>
              <a:rPr lang="en-US" dirty="0" smtClean="0">
                <a:latin typeface="Arial" pitchFamily="34" charset="0"/>
                <a:ea typeface="ヒラギノ角ゴ Pro W3"/>
                <a:cs typeface="ヒラギノ角ゴ Pro W3"/>
              </a:rPr>
              <a:t>(Nissan Leaf electric vehicle) </a:t>
            </a:r>
            <a:r>
              <a:rPr lang="en-US" baseline="0" dirty="0" smtClean="0">
                <a:latin typeface="Arial" pitchFamily="34" charset="0"/>
                <a:ea typeface="ヒラギノ角ゴ Pro W3"/>
                <a:cs typeface="ヒラギノ角ゴ Pro W3"/>
              </a:rPr>
              <a:t>2011 Mario Roberto Duran Ortiz, </a:t>
            </a:r>
            <a:r>
              <a:rPr lang="en-US" dirty="0" smtClean="0">
                <a:latin typeface="Arial" pitchFamily="34" charset="0"/>
                <a:ea typeface="ヒラギノ角ゴ Pro W3"/>
                <a:cs typeface="ヒラギノ角ゴ Pro W3"/>
              </a:rPr>
              <a:t>Wikimedia Commons  </a:t>
            </a:r>
            <a:r>
              <a:rPr lang="en-US" dirty="0" smtClean="0"/>
              <a:t>http://commons.wikimedia.org/wiki/File:2011_Nissan_Leaf_WAS_2011_1040.JPG</a:t>
            </a:r>
          </a:p>
          <a:p>
            <a:r>
              <a:rPr lang="en-US" dirty="0" smtClean="0">
                <a:latin typeface="Arial" pitchFamily="34" charset="0"/>
                <a:ea typeface="ヒラギノ角ゴ Pro W3"/>
                <a:cs typeface="ヒラギノ角ゴ Pro W3"/>
              </a:rPr>
              <a:t>(</a:t>
            </a:r>
            <a:r>
              <a:rPr lang="en-US" baseline="0" dirty="0" smtClean="0">
                <a:latin typeface="Arial" pitchFamily="34" charset="0"/>
                <a:ea typeface="ヒラギノ角ゴ Pro W3"/>
                <a:cs typeface="ヒラギノ角ゴ Pro W3"/>
              </a:rPr>
              <a:t>balanced rock) 2005 </a:t>
            </a:r>
            <a:r>
              <a:rPr lang="en-US" baseline="0" dirty="0" err="1" smtClean="0">
                <a:latin typeface="Arial" pitchFamily="34" charset="0"/>
                <a:ea typeface="ヒラギノ角ゴ Pro W3"/>
                <a:cs typeface="ヒラギノ角ゴ Pro W3"/>
              </a:rPr>
              <a:t>EvanS</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h</a:t>
            </a:r>
            <a:r>
              <a:rPr lang="en-US" dirty="0" smtClean="0"/>
              <a:t>ttp://commons.wikimedia.org/wiki/File:Balanced_Rock.jpg</a:t>
            </a:r>
            <a:endParaRPr lang="en" dirty="0"/>
          </a:p>
        </p:txBody>
      </p:sp>
    </p:spTree>
    <p:extLst>
      <p:ext uri="{BB962C8B-B14F-4D97-AF65-F5344CB8AC3E}">
        <p14:creationId xmlns:p14="http://schemas.microsoft.com/office/powerpoint/2010/main" val="135138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p>
          <a:p>
            <a:r>
              <a:rPr lang="en-US" dirty="0" smtClean="0">
                <a:latin typeface="Arial" pitchFamily="34" charset="0"/>
                <a:ea typeface="ヒラギノ角ゴ Pro W3"/>
                <a:cs typeface="ヒラギノ角ゴ Pro W3"/>
              </a:rPr>
              <a:t>Image</a:t>
            </a:r>
            <a:r>
              <a:rPr lang="en-US" baseline="0" dirty="0" smtClean="0">
                <a:latin typeface="Arial" pitchFamily="34" charset="0"/>
                <a:ea typeface="ヒラギノ角ゴ Pro W3"/>
                <a:cs typeface="ヒラギノ角ゴ Pro W3"/>
              </a:rPr>
              <a:t> </a:t>
            </a:r>
            <a:r>
              <a:rPr lang="en-US" baseline="0" dirty="0" smtClean="0">
                <a:latin typeface="Arial" pitchFamily="34" charset="0"/>
                <a:ea typeface="ヒラギノ角ゴ Pro W3"/>
                <a:cs typeface="ヒラギノ角ゴ Pro W3"/>
              </a:rPr>
              <a:t>source: (a </a:t>
            </a:r>
            <a:r>
              <a:rPr lang="en-US" dirty="0" err="1" smtClean="0">
                <a:latin typeface="Arial" pitchFamily="34" charset="0"/>
                <a:ea typeface="ヒラギノ角ゴ Pro W3"/>
                <a:cs typeface="ヒラギノ角ゴ Pro W3"/>
              </a:rPr>
              <a:t>Kalmak</a:t>
            </a:r>
            <a:r>
              <a:rPr lang="en-US" dirty="0" smtClean="0">
                <a:latin typeface="Arial" pitchFamily="34" charset="0"/>
                <a:ea typeface="ヒラギノ角ゴ Pro W3"/>
                <a:cs typeface="ヒラギノ角ゴ Pro W3"/>
              </a:rPr>
              <a:t> archer) 1876, Thomas Edward Gordon, Wikimedia Commons http://commons.wikimedia.org/wiki/File:Kalmak_archer.jpg</a:t>
            </a:r>
          </a:p>
        </p:txBody>
      </p:sp>
    </p:spTree>
    <p:extLst>
      <p:ext uri="{BB962C8B-B14F-4D97-AF65-F5344CB8AC3E}">
        <p14:creationId xmlns:p14="http://schemas.microsoft.com/office/powerpoint/2010/main" val="23707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endParaRPr lang="en" dirty="0" smtClean="0"/>
          </a:p>
          <a:p>
            <a:pPr lvl="0" rtl="0">
              <a:buNone/>
            </a:pPr>
            <a:r>
              <a:rPr lang="en-US" sz="1100" kern="1200" dirty="0" smtClean="0">
                <a:solidFill>
                  <a:schemeClr val="tx1"/>
                </a:solidFill>
                <a:effectLst/>
                <a:latin typeface="+mn-lt"/>
                <a:ea typeface="+mn-ea"/>
                <a:cs typeface="+mn-cs"/>
              </a:rPr>
              <a:t>Examples shown are compressed springs, chemical batteries and expanded elastic balloons</a:t>
            </a:r>
            <a:r>
              <a:rPr lang="en-US" sz="11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 dirty="0" smtClean="0"/>
              <a:t>What does it mean when a teacher says, you have a lot of potential? It means that you can do something that you are not currently doing. </a:t>
            </a:r>
          </a:p>
          <a:p>
            <a:pPr lvl="0" rtl="0">
              <a:buNone/>
            </a:pPr>
            <a:endParaRPr lang="en-US" sz="1100" kern="1200" dirty="0" smtClean="0">
              <a:solidFill>
                <a:schemeClr val="tx1"/>
              </a:solidFill>
              <a:effectLst/>
              <a:latin typeface="+mn-lt"/>
              <a:ea typeface="+mn-ea"/>
              <a:cs typeface="+mn-cs"/>
            </a:endParaRPr>
          </a:p>
          <a:p>
            <a:pPr lvl="0" rtl="0">
              <a:buNone/>
            </a:pPr>
            <a:r>
              <a:rPr lang="en-US" dirty="0" smtClean="0">
                <a:latin typeface="Arial" pitchFamily="34" charset="0"/>
                <a:ea typeface="ヒラギノ角ゴ Pro W3"/>
                <a:cs typeface="ヒラギノ角ゴ Pro W3"/>
              </a:rPr>
              <a:t>Image sources:</a:t>
            </a:r>
          </a:p>
          <a:p>
            <a:r>
              <a:rPr lang="en-US" dirty="0" smtClean="0">
                <a:latin typeface="Arial" pitchFamily="34" charset="0"/>
                <a:ea typeface="ヒラギノ角ゴ Pro W3"/>
                <a:cs typeface="ヒラギノ角ゴ Pro W3"/>
              </a:rPr>
              <a:t>(l</a:t>
            </a:r>
            <a:r>
              <a:rPr lang="en-US" baseline="0" dirty="0" smtClean="0">
                <a:latin typeface="Arial" pitchFamily="34" charset="0"/>
                <a:ea typeface="ヒラギノ角ゴ Pro W3"/>
                <a:cs typeface="ヒラギノ角ゴ Pro W3"/>
              </a:rPr>
              <a:t>2 springs) 2006 QZ10, </a:t>
            </a:r>
            <a:r>
              <a:rPr lang="en-US" dirty="0" smtClean="0">
                <a:latin typeface="Arial" pitchFamily="34" charset="0"/>
                <a:ea typeface="ヒラギノ角ゴ Pro W3"/>
                <a:cs typeface="ヒラギノ角ゴ Pro W3"/>
              </a:rPr>
              <a:t>Wikimedia Commons</a:t>
            </a:r>
          </a:p>
          <a:p>
            <a:r>
              <a:rPr lang="en-US" dirty="0" smtClean="0">
                <a:latin typeface="Arial" pitchFamily="34" charset="0"/>
                <a:hlinkClick r:id="rId3"/>
              </a:rPr>
              <a:t>http://commons.wikimedia.org/wiki/File:Springs_009.jpg</a:t>
            </a:r>
          </a:p>
          <a:p>
            <a:r>
              <a:rPr lang="en-US" dirty="0" smtClean="0"/>
              <a:t>(</a:t>
            </a:r>
            <a:r>
              <a:rPr lang="en-US" dirty="0" smtClean="0">
                <a:latin typeface="Arial" pitchFamily="34" charset="0"/>
                <a:ea typeface="ヒラギノ角ゴ Pro W3"/>
                <a:cs typeface="ヒラギノ角ゴ Pro W3"/>
              </a:rPr>
              <a:t>Duracell battery</a:t>
            </a:r>
            <a:r>
              <a:rPr lang="en-US" baseline="0" dirty="0" smtClean="0">
                <a:latin typeface="Arial" pitchFamily="34" charset="0"/>
                <a:ea typeface="ヒラギノ角ゴ Pro W3"/>
                <a:cs typeface="ヒラギノ角ゴ Pro W3"/>
              </a:rPr>
              <a:t>) 2009 </a:t>
            </a:r>
            <a:r>
              <a:rPr lang="en-US" baseline="0" dirty="0" err="1" smtClean="0">
                <a:latin typeface="Arial" pitchFamily="34" charset="0"/>
                <a:ea typeface="ヒラギノ角ゴ Pro W3"/>
                <a:cs typeface="ヒラギノ角ゴ Pro W3"/>
              </a:rPr>
              <a:t>Bela</a:t>
            </a:r>
            <a:r>
              <a:rPr lang="en-US" baseline="0" dirty="0" smtClean="0">
                <a:latin typeface="Arial" pitchFamily="34" charset="0"/>
                <a:ea typeface="ヒラギノ角ゴ Pro W3"/>
                <a:cs typeface="ヒラギノ角ゴ Pro W3"/>
              </a:rPr>
              <a:t> Nemeth,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4"/>
              </a:rPr>
              <a:t>http://commons.wikimedia.org/wiki/File:Duracell_Battery.png</a:t>
            </a:r>
            <a:endParaRPr lang="en-US" dirty="0" smtClean="0"/>
          </a:p>
          <a:p>
            <a:r>
              <a:rPr lang="en-US" dirty="0" smtClean="0"/>
              <a:t>(purple balloon) 2008 AJ,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5"/>
              </a:rPr>
              <a:t>http://commons.wikimedia.org/wiki/File:Purple_toy_balloon.svg</a:t>
            </a:r>
            <a:endParaRPr lang="en" dirty="0" smtClean="0"/>
          </a:p>
        </p:txBody>
      </p:sp>
    </p:spTree>
    <p:extLst>
      <p:ext uri="{BB962C8B-B14F-4D97-AF65-F5344CB8AC3E}">
        <p14:creationId xmlns:p14="http://schemas.microsoft.com/office/powerpoint/2010/main" val="375914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r>
              <a:rPr lang="en-US" dirty="0" smtClean="0">
                <a:latin typeface="Arial" pitchFamily="34" charset="0"/>
                <a:ea typeface="ヒラギノ角ゴ Pro W3"/>
                <a:cs typeface="ヒラギノ角ゴ Pro W3"/>
              </a:rPr>
              <a:t>Image source (arrow)</a:t>
            </a:r>
            <a:r>
              <a:rPr lang="en-US" baseline="0" dirty="0" smtClean="0">
                <a:latin typeface="Arial" pitchFamily="34" charset="0"/>
                <a:ea typeface="ヒラギノ角ゴ Pro W3"/>
                <a:cs typeface="ヒラギノ角ゴ Pro W3"/>
              </a:rPr>
              <a:t> 2008 Pearson Scott </a:t>
            </a:r>
            <a:r>
              <a:rPr lang="en-US" baseline="0" dirty="0" err="1" smtClean="0">
                <a:latin typeface="Arial" pitchFamily="34" charset="0"/>
                <a:ea typeface="ヒラギノ角ゴ Pro W3"/>
                <a:cs typeface="ヒラギノ角ゴ Pro W3"/>
              </a:rPr>
              <a:t>Foresman</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http://commons.wikimedia.org/wiki/File:Arrow_(PSF).png</a:t>
            </a:r>
            <a:endParaRPr dirty="0"/>
          </a:p>
        </p:txBody>
      </p:sp>
    </p:spTree>
    <p:extLst>
      <p:ext uri="{BB962C8B-B14F-4D97-AF65-F5344CB8AC3E}">
        <p14:creationId xmlns:p14="http://schemas.microsoft.com/office/powerpoint/2010/main" val="137100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eaLnBrk="1" hangingPunct="1"/>
            <a:r>
              <a:rPr lang="en-US" sz="1100" kern="1200" dirty="0" smtClean="0">
                <a:solidFill>
                  <a:schemeClr val="tx1"/>
                </a:solidFill>
                <a:effectLst/>
                <a:latin typeface="+mn-lt"/>
                <a:ea typeface="+mn-ea"/>
                <a:cs typeface="+mn-cs"/>
              </a:rPr>
              <a:t>Examples shown are kids running on a field as they play soccer and a race car traveling around a track.</a:t>
            </a:r>
          </a:p>
          <a:p>
            <a:pPr eaLnBrk="1" hangingPunct="1"/>
            <a:r>
              <a:rPr lang="en-US" dirty="0" smtClean="0">
                <a:latin typeface="Arial" pitchFamily="34" charset="0"/>
                <a:ea typeface="ヒラギノ角ゴ Pro W3"/>
                <a:cs typeface="ヒラギノ角ゴ Pro W3"/>
              </a:rPr>
              <a:t>Image sources:</a:t>
            </a:r>
          </a:p>
          <a:p>
            <a:pPr eaLnBrk="1" hangingPunct="1"/>
            <a:r>
              <a:rPr lang="en-US" dirty="0" smtClean="0">
                <a:latin typeface="Arial" pitchFamily="34" charset="0"/>
                <a:ea typeface="ヒラギノ角ゴ Pro W3"/>
                <a:cs typeface="ヒラギノ角ゴ Pro W3"/>
              </a:rPr>
              <a:t>(</a:t>
            </a:r>
            <a:r>
              <a:rPr lang="en-US" baseline="0" dirty="0" smtClean="0">
                <a:latin typeface="Arial" pitchFamily="34" charset="0"/>
                <a:ea typeface="ヒラギノ角ゴ Pro W3"/>
                <a:cs typeface="ヒラギノ角ゴ Pro W3"/>
              </a:rPr>
              <a:t>kids </a:t>
            </a:r>
            <a:r>
              <a:rPr lang="en-US" dirty="0" smtClean="0">
                <a:latin typeface="Arial" pitchFamily="34" charset="0"/>
                <a:ea typeface="ヒラギノ角ゴ Pro W3"/>
                <a:cs typeface="ヒラギノ角ゴ Pro W3"/>
              </a:rPr>
              <a:t>playing soccer) 2005</a:t>
            </a:r>
            <a:r>
              <a:rPr lang="en-US" baseline="0" dirty="0" smtClean="0">
                <a:latin typeface="Arial" pitchFamily="34" charset="0"/>
                <a:ea typeface="ヒラギノ角ゴ Pro W3"/>
                <a:cs typeface="ヒラギノ角ゴ Pro W3"/>
              </a:rPr>
              <a:t> Derek Jensen (</a:t>
            </a:r>
            <a:r>
              <a:rPr lang="en-US" baseline="0" dirty="0" err="1" smtClean="0">
                <a:latin typeface="Arial" pitchFamily="34" charset="0"/>
                <a:ea typeface="ヒラギノ角ゴ Pro W3"/>
                <a:cs typeface="ヒラギノ角ゴ Pro W3"/>
              </a:rPr>
              <a:t>Tysto</a:t>
            </a:r>
            <a:r>
              <a:rPr lang="en-US" baseline="0" dirty="0" smtClean="0">
                <a:latin typeface="Arial" pitchFamily="34" charset="0"/>
                <a:ea typeface="ヒラギノ角ゴ Pro W3"/>
                <a:cs typeface="ヒラギノ角ゴ Pro W3"/>
              </a:rPr>
              <a:t>), Wikimedia commons </a:t>
            </a:r>
            <a:r>
              <a:rPr lang="en-US" dirty="0" smtClean="0">
                <a:latin typeface="Arial" pitchFamily="34" charset="0"/>
                <a:ea typeface="ヒラギノ角ゴ Pro W3"/>
                <a:cs typeface="ヒラギノ角ゴ Pro W3"/>
              </a:rPr>
              <a:t>http://commons.wikimedia.org/wiki/File:Youth-soccer-indiana.jpg </a:t>
            </a:r>
          </a:p>
          <a:p>
            <a:pPr eaLnBrk="1" hangingPunct="1"/>
            <a:r>
              <a:rPr lang="en-US" dirty="0" smtClean="0"/>
              <a:t>(white race</a:t>
            </a:r>
            <a:r>
              <a:rPr lang="en-US" baseline="0" dirty="0" smtClean="0"/>
              <a:t> car) 2008 </a:t>
            </a:r>
            <a:r>
              <a:rPr lang="en-US" baseline="0" dirty="0" err="1" smtClean="0"/>
              <a:t>AngMoKio</a:t>
            </a:r>
            <a:r>
              <a:rPr lang="en-US" baseline="0" dirty="0" smtClean="0"/>
              <a:t>, Wikimedia Commons http://commons.wikimedia.org/wiki/File:Porsche_race_car_Verschuur_amk.jpg</a:t>
            </a:r>
          </a:p>
        </p:txBody>
      </p:sp>
    </p:spTree>
    <p:extLst>
      <p:ext uri="{BB962C8B-B14F-4D97-AF65-F5344CB8AC3E}">
        <p14:creationId xmlns:p14="http://schemas.microsoft.com/office/powerpoint/2010/main" val="349812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endParaRPr lang="en" dirty="0" smtClean="0"/>
          </a:p>
          <a:p>
            <a:pPr>
              <a:buNone/>
            </a:pPr>
            <a:r>
              <a:rPr lang="en" dirty="0" smtClean="0"/>
              <a:t>Where </a:t>
            </a:r>
            <a:r>
              <a:rPr lang="en" dirty="0"/>
              <a:t>does all the energy go once it hits the ground? Other types of energy</a:t>
            </a:r>
            <a:r>
              <a:rPr lang="en" dirty="0" smtClean="0"/>
              <a:t>!</a:t>
            </a:r>
          </a:p>
          <a:p>
            <a:r>
              <a:rPr lang="en-US" dirty="0" smtClean="0">
                <a:latin typeface="Arial" pitchFamily="34" charset="0"/>
                <a:ea typeface="ヒラギノ角ゴ Pro W3"/>
                <a:cs typeface="ヒラギノ角ゴ Pro W3"/>
              </a:rPr>
              <a:t>Image sources:</a:t>
            </a:r>
          </a:p>
          <a:p>
            <a:r>
              <a:rPr lang="en-US" baseline="0" dirty="0" smtClean="0">
                <a:latin typeface="Arial" pitchFamily="34" charset="0"/>
                <a:ea typeface="ヒラギノ角ゴ Pro W3"/>
                <a:cs typeface="ヒラギノ角ゴ Pro W3"/>
              </a:rPr>
              <a:t>(a </a:t>
            </a:r>
            <a:r>
              <a:rPr lang="en-US" dirty="0" err="1" smtClean="0">
                <a:latin typeface="Arial" pitchFamily="34" charset="0"/>
                <a:ea typeface="ヒラギノ角ゴ Pro W3"/>
                <a:cs typeface="ヒラギノ角ゴ Pro W3"/>
              </a:rPr>
              <a:t>Kalmak</a:t>
            </a:r>
            <a:r>
              <a:rPr lang="en-US" dirty="0" smtClean="0">
                <a:latin typeface="Arial" pitchFamily="34" charset="0"/>
                <a:ea typeface="ヒラギノ角ゴ Pro W3"/>
                <a:cs typeface="ヒラギノ角ゴ Pro W3"/>
              </a:rPr>
              <a:t> archer) 1876, Thomas Edward Gordon, Wikimedia Commons http://commons.wikimedia.org/wiki/File:Kalmak_archer.jpg</a:t>
            </a:r>
          </a:p>
          <a:p>
            <a:r>
              <a:rPr lang="en-US" dirty="0" smtClean="0">
                <a:latin typeface="Arial" pitchFamily="34" charset="0"/>
                <a:ea typeface="ヒラギノ角ゴ Pro W3"/>
                <a:cs typeface="ヒラギノ角ゴ Pro W3"/>
              </a:rPr>
              <a:t>(arrow)</a:t>
            </a:r>
            <a:r>
              <a:rPr lang="en-US" baseline="0" dirty="0" smtClean="0">
                <a:latin typeface="Arial" pitchFamily="34" charset="0"/>
                <a:ea typeface="ヒラギノ角ゴ Pro W3"/>
                <a:cs typeface="ヒラギノ角ゴ Pro W3"/>
              </a:rPr>
              <a:t> 2008 Pearson Scott </a:t>
            </a:r>
            <a:r>
              <a:rPr lang="en-US" baseline="0" dirty="0" err="1" smtClean="0">
                <a:latin typeface="Arial" pitchFamily="34" charset="0"/>
                <a:ea typeface="ヒラギノ角ゴ Pro W3"/>
                <a:cs typeface="ヒラギノ角ゴ Pro W3"/>
              </a:rPr>
              <a:t>Foresman</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http://commons.wikimedia.org/wiki/File:Arrow_(PSF).png</a:t>
            </a:r>
            <a:endParaRPr lang="en-US" dirty="0"/>
          </a:p>
        </p:txBody>
      </p:sp>
    </p:spTree>
    <p:extLst>
      <p:ext uri="{BB962C8B-B14F-4D97-AF65-F5344CB8AC3E}">
        <p14:creationId xmlns:p14="http://schemas.microsoft.com/office/powerpoint/2010/main" val="382041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p>
          <a:p>
            <a:pPr>
              <a:buNone/>
            </a:pPr>
            <a:r>
              <a:rPr lang="en-US" sz="1100" kern="1200" dirty="0" smtClean="0">
                <a:solidFill>
                  <a:schemeClr val="tx1"/>
                </a:solidFill>
                <a:effectLst/>
                <a:latin typeface="+mn-lt"/>
                <a:ea typeface="+mn-ea"/>
                <a:cs typeface="+mn-cs"/>
              </a:rPr>
              <a:t>“I want everyone in the class to give me a thumbs-up if you think the ball on the right has more energy, and a thumbs-down if you think the ball on the left has more energy.” </a:t>
            </a:r>
          </a:p>
          <a:p>
            <a:pPr>
              <a:buNone/>
            </a:pPr>
            <a:r>
              <a:rPr lang="en" dirty="0" smtClean="0"/>
              <a:t>Why </a:t>
            </a:r>
            <a:r>
              <a:rPr lang="en" dirty="0"/>
              <a:t>is it potential energy</a:t>
            </a:r>
            <a:r>
              <a:rPr lang="en" dirty="0" smtClean="0"/>
              <a:t>? (stored energy)</a:t>
            </a:r>
          </a:p>
          <a:p>
            <a:pPr>
              <a:buNone/>
            </a:pPr>
            <a:r>
              <a:rPr lang="en-US" sz="1100" kern="1200" dirty="0" smtClean="0">
                <a:solidFill>
                  <a:schemeClr val="tx1"/>
                </a:solidFill>
                <a:effectLst/>
                <a:latin typeface="+mn-lt"/>
                <a:ea typeface="+mn-ea"/>
                <a:cs typeface="+mn-cs"/>
              </a:rPr>
              <a:t>More</a:t>
            </a:r>
            <a:r>
              <a:rPr lang="en-US" sz="1100" kern="1200" baseline="0" dirty="0" smtClean="0">
                <a:solidFill>
                  <a:schemeClr val="tx1"/>
                </a:solidFill>
                <a:effectLst/>
                <a:latin typeface="+mn-lt"/>
                <a:ea typeface="+mn-ea"/>
                <a:cs typeface="+mn-cs"/>
              </a:rPr>
              <a:t> specifically (more advanced), e</a:t>
            </a:r>
            <a:r>
              <a:rPr lang="en-US" sz="1100" kern="1200" dirty="0" smtClean="0">
                <a:solidFill>
                  <a:schemeClr val="tx1"/>
                </a:solidFill>
                <a:effectLst/>
                <a:latin typeface="+mn-lt"/>
                <a:ea typeface="+mn-ea"/>
                <a:cs typeface="+mn-cs"/>
              </a:rPr>
              <a:t>nergy stored in an object’s height is gravitational potential.</a:t>
            </a:r>
            <a:endParaRPr lang="en" dirty="0"/>
          </a:p>
        </p:txBody>
      </p:sp>
    </p:spTree>
    <p:extLst>
      <p:ext uri="{BB962C8B-B14F-4D97-AF65-F5344CB8AC3E}">
        <p14:creationId xmlns:p14="http://schemas.microsoft.com/office/powerpoint/2010/main" val="50691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b="1" dirty="0" smtClean="0"/>
              <a:t>Lesson script</a:t>
            </a:r>
          </a:p>
          <a:p>
            <a:pPr lvl="0" rtl="0">
              <a:buNone/>
            </a:pPr>
            <a:r>
              <a:rPr lang="en" dirty="0" smtClean="0"/>
              <a:t>Why </a:t>
            </a:r>
            <a:r>
              <a:rPr lang="en" dirty="0"/>
              <a:t>is it kinetic energy</a:t>
            </a:r>
            <a:r>
              <a:rPr lang="en" dirty="0" smtClean="0"/>
              <a:t>? (energy of motion)</a:t>
            </a:r>
          </a:p>
          <a:p>
            <a:pPr lvl="0" rtl="0">
              <a:buNone/>
            </a:pPr>
            <a:r>
              <a:rPr lang="en" dirty="0" smtClean="0"/>
              <a:t>Image source (running girl)</a:t>
            </a:r>
            <a:r>
              <a:rPr lang="en" baseline="0" dirty="0" smtClean="0"/>
              <a:t> Microsoft clipart at </a:t>
            </a:r>
            <a:r>
              <a:rPr lang="en-US" baseline="0" dirty="0" smtClean="0"/>
              <a:t>http://office.microsoft.com/en-us/images/results.aspx?qu=running&amp;ex=1#ai:MC900347265| </a:t>
            </a:r>
            <a:endParaRPr lang="en" dirty="0"/>
          </a:p>
        </p:txBody>
      </p:sp>
    </p:spTree>
    <p:extLst>
      <p:ext uri="{BB962C8B-B14F-4D97-AF65-F5344CB8AC3E}">
        <p14:creationId xmlns:p14="http://schemas.microsoft.com/office/powerpoint/2010/main" val="28955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331162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14618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49804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135232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54971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111924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298191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338151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305783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221865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pPr>
            <a:fld id="{00000000-1234-1234-1234-123412341234}" type="slidenum">
              <a:rPr lang="en" smtClean="0">
                <a:solidFill>
                  <a:srgbClr val="595959"/>
                </a:solidFill>
              </a:rPr>
              <a:pPr>
                <a:buClr>
                  <a:srgbClr val="000000"/>
                </a:buClr>
              </a:pPr>
              <a:t>‹#›</a:t>
            </a:fld>
            <a:endParaRPr lang="en">
              <a:solidFill>
                <a:srgbClr val="595959"/>
              </a:solidFill>
            </a:endParaRPr>
          </a:p>
        </p:txBody>
      </p:sp>
    </p:spTree>
    <p:extLst>
      <p:ext uri="{BB962C8B-B14F-4D97-AF65-F5344CB8AC3E}">
        <p14:creationId xmlns:p14="http://schemas.microsoft.com/office/powerpoint/2010/main" val="4051580675"/>
      </p:ext>
    </p:extLst>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youtube.com/watch?feature=player_detailpage&amp;v=jbreKn4PoAc#t=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857251"/>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718104"/>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5520926"/>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4" y="3110685"/>
            <a:ext cx="8086659" cy="1230741"/>
          </a:xfrm>
          <a:prstGeom prst="rect">
            <a:avLst/>
          </a:prstGeom>
          <a:noFill/>
          <a:ln>
            <a:noFill/>
          </a:ln>
        </p:spPr>
      </p:pic>
      <p:sp>
        <p:nvSpPr>
          <p:cNvPr id="58" name="Google Shape;58;p13"/>
          <p:cNvSpPr txBox="1"/>
          <p:nvPr/>
        </p:nvSpPr>
        <p:spPr>
          <a:xfrm>
            <a:off x="839912" y="3447907"/>
            <a:ext cx="7417800" cy="305700"/>
          </a:xfrm>
          <a:prstGeom prst="rect">
            <a:avLst/>
          </a:prstGeom>
          <a:noFill/>
          <a:ln>
            <a:noFill/>
          </a:ln>
        </p:spPr>
        <p:txBody>
          <a:bodyPr spcFirstLastPara="1" wrap="square" lIns="91425" tIns="91425" rIns="91425" bIns="91425" anchor="t" anchorCtr="0">
            <a:noAutofit/>
          </a:bodyPr>
          <a:lstStyle/>
          <a:p>
            <a:pPr algn="ctr">
              <a:buClr>
                <a:srgbClr val="000000"/>
              </a:buClr>
            </a:pPr>
            <a:r>
              <a:rPr lang="en" sz="2000" b="1" dirty="0" smtClean="0">
                <a:solidFill>
                  <a:srgbClr val="FFFFFF"/>
                </a:solidFill>
                <a:latin typeface="Open Sans"/>
                <a:ea typeface="Open Sans"/>
                <a:cs typeface="Open Sans"/>
                <a:sym typeface="Open Sans"/>
              </a:rPr>
              <a:t>Exploring Energy: What Is Energy?</a:t>
            </a:r>
            <a:r>
              <a:rPr lang="en-US" sz="2000" dirty="0">
                <a:solidFill>
                  <a:schemeClr val="bg1"/>
                </a:solidFill>
                <a:hlinkClick r:id="rId7"/>
              </a:rPr>
              <a:t> </a:t>
            </a:r>
            <a:endParaRPr sz="2000" b="1" dirty="0">
              <a:solidFill>
                <a:srgbClr val="FFFFFF"/>
              </a:solidFill>
              <a:latin typeface="Open Sans"/>
              <a:ea typeface="Open Sans"/>
              <a:cs typeface="Open Sans"/>
              <a:sym typeface="Open Sans"/>
            </a:endParaRPr>
          </a:p>
        </p:txBody>
      </p:sp>
      <p:sp>
        <p:nvSpPr>
          <p:cNvPr id="2" name="TextBox 1"/>
          <p:cNvSpPr txBox="1"/>
          <p:nvPr/>
        </p:nvSpPr>
        <p:spPr>
          <a:xfrm>
            <a:off x="2775097" y="4777287"/>
            <a:ext cx="3547431" cy="338554"/>
          </a:xfrm>
          <a:prstGeom prst="rect">
            <a:avLst/>
          </a:prstGeom>
          <a:solidFill>
            <a:srgbClr val="FFC000"/>
          </a:solidFill>
          <a:ln>
            <a:solidFill>
              <a:schemeClr val="accent1"/>
            </a:solidFill>
          </a:ln>
        </p:spPr>
        <p:txBody>
          <a:bodyPr wrap="square" rtlCol="0">
            <a:spAutoFit/>
          </a:bodyPr>
          <a:lstStyle/>
          <a:p>
            <a:pPr algn="ctr">
              <a:buClr>
                <a:srgbClr val="000000"/>
              </a:buClr>
            </a:pPr>
            <a:r>
              <a:rPr lang="en-US" sz="1600" dirty="0">
                <a:solidFill>
                  <a:schemeClr val="bg1"/>
                </a:solidFill>
                <a:hlinkClick r:id="rId7"/>
              </a:rPr>
              <a:t>exploding water heater video</a:t>
            </a:r>
            <a:endParaRPr lang="en-US" sz="1600" dirty="0">
              <a:solidFill>
                <a:schemeClr val="bg1"/>
              </a:solidFill>
            </a:endParaRPr>
          </a:p>
        </p:txBody>
      </p:sp>
    </p:spTree>
    <p:extLst>
      <p:ext uri="{BB962C8B-B14F-4D97-AF65-F5344CB8AC3E}">
        <p14:creationId xmlns:p14="http://schemas.microsoft.com/office/powerpoint/2010/main" val="3167959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p:nvPr/>
        </p:nvSpPr>
        <p:spPr>
          <a:xfrm>
            <a:off x="16175" y="6178675"/>
            <a:ext cx="9127799" cy="679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4" name="Shape 94"/>
          <p:cNvSpPr txBox="1"/>
          <p:nvPr/>
        </p:nvSpPr>
        <p:spPr>
          <a:xfrm>
            <a:off x="806750" y="678187"/>
            <a:ext cx="8062799" cy="654987"/>
          </a:xfrm>
          <a:prstGeom prst="rect">
            <a:avLst/>
          </a:prstGeom>
        </p:spPr>
        <p:txBody>
          <a:bodyPr lIns="91425" tIns="91425" rIns="91425" bIns="91425" anchor="t" anchorCtr="0">
            <a:noAutofit/>
          </a:bodyPr>
          <a:lstStyle/>
          <a:p>
            <a:pPr lvl="0" rtl="0">
              <a:buNone/>
            </a:pPr>
            <a:r>
              <a:rPr lang="en" sz="3600" dirty="0">
                <a:solidFill>
                  <a:schemeClr val="tx1"/>
                </a:solidFill>
                <a:latin typeface="Calibri"/>
                <a:ea typeface="Calibri"/>
                <a:cs typeface="Calibri"/>
                <a:sym typeface="Calibri"/>
              </a:rPr>
              <a:t>Which has more potential energy?</a:t>
            </a:r>
          </a:p>
        </p:txBody>
      </p:sp>
      <p:sp>
        <p:nvSpPr>
          <p:cNvPr id="95" name="Shape 95"/>
          <p:cNvSpPr/>
          <p:nvPr/>
        </p:nvSpPr>
        <p:spPr>
          <a:xfrm>
            <a:off x="1604098" y="2715175"/>
            <a:ext cx="1203450" cy="3463499"/>
          </a:xfrm>
          <a:prstGeom prst="rect">
            <a:avLst/>
          </a:prstGeom>
          <a:blipFill>
            <a:blip r:embed="rId3"/>
            <a:stretch>
              <a:fillRect/>
            </a:stretch>
          </a:blipFill>
          <a:ln>
            <a:noFill/>
          </a:ln>
        </p:spPr>
      </p:sp>
      <p:sp>
        <p:nvSpPr>
          <p:cNvPr id="96" name="Shape 96"/>
          <p:cNvSpPr/>
          <p:nvPr/>
        </p:nvSpPr>
        <p:spPr>
          <a:xfrm>
            <a:off x="4965575" y="4648050"/>
            <a:ext cx="1203450" cy="1530624"/>
          </a:xfrm>
          <a:prstGeom prst="rect">
            <a:avLst/>
          </a:prstGeom>
          <a:blipFill>
            <a:blip r:embed="rId3"/>
            <a:stretch>
              <a:fillRect/>
            </a:stretch>
          </a:blipFill>
          <a:ln>
            <a:noFill/>
          </a:ln>
        </p:spPr>
      </p:sp>
      <p:sp>
        <p:nvSpPr>
          <p:cNvPr id="97" name="Shape 97"/>
          <p:cNvSpPr/>
          <p:nvPr/>
        </p:nvSpPr>
        <p:spPr>
          <a:xfrm>
            <a:off x="4917050" y="3429000"/>
            <a:ext cx="1300499" cy="1334399"/>
          </a:xfrm>
          <a:prstGeom prst="snip2SameRect">
            <a:avLst>
              <a:gd name="adj1" fmla="val 16667"/>
              <a:gd name="adj2" fmla="val 0"/>
            </a:avLst>
          </a:prstGeom>
          <a:solidFill>
            <a:schemeClr val="tx1"/>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8" name="Shape 98"/>
          <p:cNvSpPr/>
          <p:nvPr/>
        </p:nvSpPr>
        <p:spPr>
          <a:xfrm>
            <a:off x="1737525" y="2183550"/>
            <a:ext cx="936600" cy="816900"/>
          </a:xfrm>
          <a:prstGeom prst="snip2SameRect">
            <a:avLst>
              <a:gd name="adj1" fmla="val 16667"/>
              <a:gd name="adj2" fmla="val 0"/>
            </a:avLst>
          </a:prstGeom>
          <a:solidFill>
            <a:schemeClr val="tx1"/>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9" name="Shape 99"/>
          <p:cNvSpPr txBox="1"/>
          <p:nvPr/>
        </p:nvSpPr>
        <p:spPr>
          <a:xfrm>
            <a:off x="1860075" y="2442350"/>
            <a:ext cx="813899" cy="469199"/>
          </a:xfrm>
          <a:prstGeom prst="rect">
            <a:avLst/>
          </a:prstGeom>
        </p:spPr>
        <p:txBody>
          <a:bodyPr lIns="91425" tIns="91425" rIns="91425" bIns="91425" anchor="t" anchorCtr="0">
            <a:noAutofit/>
          </a:bodyPr>
          <a:lstStyle/>
          <a:p>
            <a:pPr>
              <a:buNone/>
            </a:pPr>
            <a:r>
              <a:rPr lang="en" sz="1800" dirty="0">
                <a:solidFill>
                  <a:schemeClr val="accent5"/>
                </a:solidFill>
              </a:rPr>
              <a:t>10 lbs</a:t>
            </a:r>
          </a:p>
        </p:txBody>
      </p:sp>
      <p:sp>
        <p:nvSpPr>
          <p:cNvPr id="100" name="Shape 100"/>
          <p:cNvSpPr txBox="1"/>
          <p:nvPr/>
        </p:nvSpPr>
        <p:spPr>
          <a:xfrm>
            <a:off x="4965575" y="3861600"/>
            <a:ext cx="1203599" cy="679200"/>
          </a:xfrm>
          <a:prstGeom prst="rect">
            <a:avLst/>
          </a:prstGeom>
        </p:spPr>
        <p:txBody>
          <a:bodyPr lIns="91425" tIns="91425" rIns="91425" bIns="91425" anchor="t" anchorCtr="0">
            <a:noAutofit/>
          </a:bodyPr>
          <a:lstStyle/>
          <a:p>
            <a:pPr lvl="0" rtl="0">
              <a:buNone/>
            </a:pPr>
            <a:r>
              <a:rPr lang="en" sz="2400" dirty="0">
                <a:solidFill>
                  <a:schemeClr val="accent5"/>
                </a:solidFill>
              </a:rPr>
              <a:t>100 lbs</a:t>
            </a:r>
          </a:p>
        </p:txBody>
      </p:sp>
      <p:sp>
        <p:nvSpPr>
          <p:cNvPr id="101" name="Shape 101"/>
          <p:cNvSpPr txBox="1"/>
          <p:nvPr/>
        </p:nvSpPr>
        <p:spPr>
          <a:xfrm>
            <a:off x="4838150" y="2847467"/>
            <a:ext cx="1458299" cy="598499"/>
          </a:xfrm>
          <a:prstGeom prst="rect">
            <a:avLst/>
          </a:prstGeom>
        </p:spPr>
        <p:txBody>
          <a:bodyPr lIns="91425" tIns="91425" rIns="91425" bIns="91425" anchor="t" anchorCtr="0">
            <a:noAutofit/>
          </a:bodyPr>
          <a:lstStyle/>
          <a:p>
            <a:pPr lvl="0" algn="ctr" rtl="0">
              <a:buNone/>
            </a:pPr>
            <a:r>
              <a:rPr lang="en" sz="2400" dirty="0" smtClean="0">
                <a:solidFill>
                  <a:schemeClr val="accent3"/>
                </a:solidFill>
              </a:rPr>
              <a:t>spring</a:t>
            </a:r>
            <a:r>
              <a:rPr lang="en" sz="2400" dirty="0" smtClean="0">
                <a:solidFill>
                  <a:schemeClr val="bg1">
                    <a:lumMod val="95000"/>
                  </a:schemeClr>
                </a:solidFill>
              </a:rPr>
              <a:t> </a:t>
            </a:r>
            <a:r>
              <a:rPr lang="en" sz="2400" dirty="0">
                <a:solidFill>
                  <a:schemeClr val="accent3"/>
                </a:solidFill>
              </a:rPr>
              <a:t>2</a:t>
            </a:r>
          </a:p>
        </p:txBody>
      </p:sp>
      <p:sp>
        <p:nvSpPr>
          <p:cNvPr id="102" name="Shape 102"/>
          <p:cNvSpPr txBox="1"/>
          <p:nvPr/>
        </p:nvSpPr>
        <p:spPr>
          <a:xfrm>
            <a:off x="1532945" y="1611633"/>
            <a:ext cx="1458299" cy="598499"/>
          </a:xfrm>
          <a:prstGeom prst="rect">
            <a:avLst/>
          </a:prstGeom>
        </p:spPr>
        <p:txBody>
          <a:bodyPr lIns="91425" tIns="91425" rIns="91425" bIns="91425" anchor="t" anchorCtr="0">
            <a:noAutofit/>
          </a:bodyPr>
          <a:lstStyle/>
          <a:p>
            <a:pPr lvl="0" algn="ctr" rtl="0">
              <a:buNone/>
            </a:pPr>
            <a:r>
              <a:rPr lang="en" sz="2400" dirty="0">
                <a:solidFill>
                  <a:schemeClr val="accent3"/>
                </a:solidFill>
              </a:rPr>
              <a:t>s</a:t>
            </a:r>
            <a:r>
              <a:rPr lang="en" sz="2400" dirty="0" smtClean="0">
                <a:solidFill>
                  <a:schemeClr val="accent3"/>
                </a:solidFill>
              </a:rPr>
              <a:t>pring </a:t>
            </a:r>
            <a:r>
              <a:rPr lang="en" sz="2400" dirty="0">
                <a:solidFill>
                  <a:schemeClr val="accent3"/>
                </a:solidFill>
              </a:rPr>
              <a:t>1</a:t>
            </a:r>
          </a:p>
        </p:txBody>
      </p:sp>
      <p:sp>
        <p:nvSpPr>
          <p:cNvPr id="103" name="Shape 103"/>
          <p:cNvSpPr txBox="1"/>
          <p:nvPr/>
        </p:nvSpPr>
        <p:spPr>
          <a:xfrm>
            <a:off x="3687800" y="1527225"/>
            <a:ext cx="4739099" cy="915125"/>
          </a:xfrm>
          <a:prstGeom prst="rect">
            <a:avLst/>
          </a:prstGeom>
        </p:spPr>
        <p:txBody>
          <a:bodyPr lIns="91425" tIns="91425" rIns="91425" bIns="91425" anchor="t" anchorCtr="0">
            <a:noAutofit/>
          </a:bodyPr>
          <a:lstStyle/>
          <a:p>
            <a:pPr>
              <a:buNone/>
            </a:pPr>
            <a:r>
              <a:rPr lang="en" sz="2400" dirty="0">
                <a:solidFill>
                  <a:schemeClr val="tx1"/>
                </a:solidFill>
                <a:latin typeface="Calibri"/>
                <a:ea typeface="Calibri"/>
                <a:cs typeface="Calibri"/>
                <a:sym typeface="Calibri"/>
              </a:rPr>
              <a:t>Spring 2 is more </a:t>
            </a:r>
            <a:r>
              <a:rPr lang="en" sz="2400" dirty="0" smtClean="0">
                <a:solidFill>
                  <a:schemeClr val="tx1"/>
                </a:solidFill>
                <a:latin typeface="Calibri"/>
                <a:ea typeface="Calibri"/>
                <a:cs typeface="Calibri"/>
                <a:sym typeface="Calibri"/>
              </a:rPr>
              <a:t>compressed, </a:t>
            </a:r>
            <a:br>
              <a:rPr lang="en" sz="2400" dirty="0" smtClean="0">
                <a:solidFill>
                  <a:schemeClr val="tx1"/>
                </a:solidFill>
                <a:latin typeface="Calibri"/>
                <a:ea typeface="Calibri"/>
                <a:cs typeface="Calibri"/>
                <a:sym typeface="Calibri"/>
              </a:rPr>
            </a:br>
            <a:r>
              <a:rPr lang="en" sz="2400" dirty="0" smtClean="0">
                <a:solidFill>
                  <a:schemeClr val="tx1"/>
                </a:solidFill>
                <a:latin typeface="Calibri"/>
                <a:ea typeface="Calibri"/>
                <a:cs typeface="Calibri"/>
                <a:sym typeface="Calibri"/>
              </a:rPr>
              <a:t>so </a:t>
            </a:r>
            <a:r>
              <a:rPr lang="en" sz="2400" dirty="0">
                <a:solidFill>
                  <a:schemeClr val="tx1"/>
                </a:solidFill>
                <a:latin typeface="Calibri"/>
                <a:ea typeface="Calibri"/>
                <a:cs typeface="Calibri"/>
                <a:sym typeface="Calibri"/>
              </a:rPr>
              <a:t>it has more potential energy.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16175" y="6178675"/>
            <a:ext cx="9127799" cy="679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9" name="Shape 109"/>
          <p:cNvSpPr/>
          <p:nvPr/>
        </p:nvSpPr>
        <p:spPr>
          <a:xfrm>
            <a:off x="210275" y="986650"/>
            <a:ext cx="784500" cy="520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0" name="Shape 110"/>
          <p:cNvSpPr/>
          <p:nvPr/>
        </p:nvSpPr>
        <p:spPr>
          <a:xfrm>
            <a:off x="1269725" y="2539375"/>
            <a:ext cx="582300" cy="582300"/>
          </a:xfrm>
          <a:prstGeom prst="ellipse">
            <a:avLst/>
          </a:prstGeom>
          <a:solidFill>
            <a:srgbClr val="0000FF"/>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p>
        </p:txBody>
      </p:sp>
      <p:sp>
        <p:nvSpPr>
          <p:cNvPr id="111" name="Shape 111"/>
          <p:cNvSpPr/>
          <p:nvPr/>
        </p:nvSpPr>
        <p:spPr>
          <a:xfrm>
            <a:off x="4092150" y="3121675"/>
            <a:ext cx="727799" cy="3057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2" name="Shape 112"/>
          <p:cNvSpPr/>
          <p:nvPr/>
        </p:nvSpPr>
        <p:spPr>
          <a:xfrm>
            <a:off x="4164900" y="2539375"/>
            <a:ext cx="582300" cy="582300"/>
          </a:xfrm>
          <a:prstGeom prst="ellipse">
            <a:avLst/>
          </a:prstGeom>
          <a:solidFill>
            <a:srgbClr val="FF0000"/>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p>
        </p:txBody>
      </p:sp>
      <p:sp>
        <p:nvSpPr>
          <p:cNvPr id="113" name="Shape 113"/>
          <p:cNvSpPr txBox="1"/>
          <p:nvPr/>
        </p:nvSpPr>
        <p:spPr>
          <a:xfrm>
            <a:off x="1269725" y="682509"/>
            <a:ext cx="6582899" cy="1132200"/>
          </a:xfrm>
          <a:prstGeom prst="rect">
            <a:avLst/>
          </a:prstGeom>
        </p:spPr>
        <p:txBody>
          <a:bodyPr lIns="91425" tIns="91425" rIns="91425" bIns="91425" anchor="t" anchorCtr="0">
            <a:noAutofit/>
          </a:bodyPr>
          <a:lstStyle/>
          <a:p>
            <a:pPr lvl="0" rtl="0">
              <a:buNone/>
            </a:pPr>
            <a:r>
              <a:rPr lang="en" sz="3600" dirty="0">
                <a:solidFill>
                  <a:schemeClr val="tx1"/>
                </a:solidFill>
                <a:latin typeface="Calibri"/>
                <a:ea typeface="Calibri"/>
                <a:cs typeface="Calibri"/>
                <a:sym typeface="Calibri"/>
              </a:rPr>
              <a:t>Which has more energy?</a:t>
            </a:r>
          </a:p>
        </p:txBody>
      </p:sp>
      <p:cxnSp>
        <p:nvCxnSpPr>
          <p:cNvPr id="114" name="Shape 114"/>
          <p:cNvCxnSpPr/>
          <p:nvPr/>
        </p:nvCxnSpPr>
        <p:spPr>
          <a:xfrm rot="10800000" flipH="1">
            <a:off x="1585100" y="1439500"/>
            <a:ext cx="16200" cy="776399"/>
          </a:xfrm>
          <a:prstGeom prst="straightConnector1">
            <a:avLst/>
          </a:prstGeom>
          <a:noFill/>
          <a:ln w="19050" cap="flat">
            <a:solidFill>
              <a:schemeClr val="bg1"/>
            </a:solidFill>
            <a:prstDash val="solid"/>
            <a:round/>
            <a:headEnd type="none" w="lg" len="lg"/>
            <a:tailEnd type="none" w="lg" len="lg"/>
          </a:ln>
        </p:spPr>
      </p:cxnSp>
      <p:cxnSp>
        <p:nvCxnSpPr>
          <p:cNvPr id="115" name="Shape 115"/>
          <p:cNvCxnSpPr/>
          <p:nvPr/>
        </p:nvCxnSpPr>
        <p:spPr>
          <a:xfrm rot="10800000" flipH="1">
            <a:off x="1737500" y="1591900"/>
            <a:ext cx="16200" cy="776399"/>
          </a:xfrm>
          <a:prstGeom prst="straightConnector1">
            <a:avLst/>
          </a:prstGeom>
          <a:ln>
            <a:headEnd type="non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6" name="Shape 116"/>
          <p:cNvCxnSpPr/>
          <p:nvPr/>
        </p:nvCxnSpPr>
        <p:spPr>
          <a:xfrm rot="10800000" flipH="1">
            <a:off x="1867866" y="1744300"/>
            <a:ext cx="16200" cy="776399"/>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17" name="Shape 117"/>
          <p:cNvCxnSpPr/>
          <p:nvPr/>
        </p:nvCxnSpPr>
        <p:spPr>
          <a:xfrm rot="10800000" flipH="1">
            <a:off x="1471575" y="1327812"/>
            <a:ext cx="16200" cy="776399"/>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18" name="Shape 118"/>
          <p:cNvCxnSpPr/>
          <p:nvPr/>
        </p:nvCxnSpPr>
        <p:spPr>
          <a:xfrm rot="10800000" flipH="1">
            <a:off x="1358037" y="1591900"/>
            <a:ext cx="16200" cy="776399"/>
          </a:xfrm>
          <a:prstGeom prst="straightConnector1">
            <a:avLst/>
          </a:prstGeom>
          <a:ln>
            <a:headEnd type="non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9" name="Shape 119"/>
          <p:cNvCxnSpPr/>
          <p:nvPr/>
        </p:nvCxnSpPr>
        <p:spPr>
          <a:xfrm rot="10800000" flipH="1">
            <a:off x="1168312" y="1896700"/>
            <a:ext cx="16200" cy="776399"/>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sp>
        <p:nvSpPr>
          <p:cNvPr id="120" name="Shape 120"/>
          <p:cNvSpPr txBox="1"/>
          <p:nvPr/>
        </p:nvSpPr>
        <p:spPr>
          <a:xfrm>
            <a:off x="2223636" y="1588625"/>
            <a:ext cx="5697087" cy="543100"/>
          </a:xfrm>
          <a:prstGeom prst="rect">
            <a:avLst/>
          </a:prstGeom>
        </p:spPr>
        <p:txBody>
          <a:bodyPr lIns="91425" tIns="91425" rIns="91425" bIns="91425" anchor="t" anchorCtr="0">
            <a:noAutofit/>
          </a:bodyPr>
          <a:lstStyle/>
          <a:p>
            <a:pPr>
              <a:buNone/>
            </a:pPr>
            <a:r>
              <a:rPr lang="en" sz="2000" dirty="0">
                <a:solidFill>
                  <a:schemeClr val="tx1"/>
                </a:solidFill>
              </a:rPr>
              <a:t>The balls are at exactly the same height.</a:t>
            </a:r>
          </a:p>
        </p:txBody>
      </p:sp>
      <p:sp>
        <p:nvSpPr>
          <p:cNvPr id="121" name="Shape 121"/>
          <p:cNvSpPr txBox="1"/>
          <p:nvPr/>
        </p:nvSpPr>
        <p:spPr>
          <a:xfrm>
            <a:off x="4994455" y="3121675"/>
            <a:ext cx="3112868" cy="2982584"/>
          </a:xfrm>
          <a:prstGeom prst="rect">
            <a:avLst/>
          </a:prstGeom>
        </p:spPr>
        <p:txBody>
          <a:bodyPr lIns="91425" tIns="91425" rIns="91425" bIns="91425" anchor="t" anchorCtr="0">
            <a:noAutofit/>
          </a:bodyPr>
          <a:lstStyle/>
          <a:p>
            <a:pPr>
              <a:spcAft>
                <a:spcPts val="1200"/>
              </a:spcAft>
              <a:buNone/>
            </a:pPr>
            <a:r>
              <a:rPr lang="en" sz="2800" dirty="0">
                <a:solidFill>
                  <a:schemeClr val="tx1"/>
                </a:solidFill>
                <a:latin typeface="Calibri"/>
                <a:ea typeface="Calibri"/>
                <a:cs typeface="Calibri"/>
                <a:sym typeface="Calibri"/>
              </a:rPr>
              <a:t>Both balls have the same amount of potential energy. </a:t>
            </a:r>
            <a:endParaRPr lang="en" sz="2800" dirty="0" smtClean="0">
              <a:solidFill>
                <a:schemeClr val="tx1"/>
              </a:solidFill>
              <a:latin typeface="Calibri"/>
              <a:ea typeface="Calibri"/>
              <a:cs typeface="Calibri"/>
              <a:sym typeface="Calibri"/>
            </a:endParaRPr>
          </a:p>
          <a:p>
            <a:pPr>
              <a:spcAft>
                <a:spcPts val="1200"/>
              </a:spcAft>
              <a:buNone/>
            </a:pPr>
            <a:r>
              <a:rPr lang="en" sz="2800" dirty="0" smtClean="0">
                <a:solidFill>
                  <a:schemeClr val="tx1"/>
                </a:solidFill>
                <a:latin typeface="Calibri"/>
                <a:ea typeface="Calibri"/>
                <a:cs typeface="Calibri"/>
                <a:sym typeface="Calibri"/>
              </a:rPr>
              <a:t>The </a:t>
            </a:r>
            <a:r>
              <a:rPr lang="en" sz="2800" dirty="0">
                <a:solidFill>
                  <a:srgbClr val="0070C0"/>
                </a:solidFill>
                <a:latin typeface="Calibri"/>
                <a:ea typeface="Calibri"/>
                <a:cs typeface="Calibri"/>
                <a:sym typeface="Calibri"/>
              </a:rPr>
              <a:t>blue ball </a:t>
            </a:r>
            <a:r>
              <a:rPr lang="en" sz="2800" dirty="0">
                <a:solidFill>
                  <a:schemeClr val="tx1"/>
                </a:solidFill>
                <a:latin typeface="Calibri"/>
                <a:ea typeface="Calibri"/>
                <a:cs typeface="Calibri"/>
                <a:sym typeface="Calibri"/>
              </a:rPr>
              <a:t>has more kinetic energy.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0" name="Shape 130"/>
          <p:cNvSpPr/>
          <p:nvPr/>
        </p:nvSpPr>
        <p:spPr>
          <a:xfrm>
            <a:off x="0" y="6227200"/>
            <a:ext cx="9144000" cy="6146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31" name="Shape 131"/>
          <p:cNvSpPr/>
          <p:nvPr/>
        </p:nvSpPr>
        <p:spPr>
          <a:xfrm>
            <a:off x="1908600" y="2717325"/>
            <a:ext cx="630899" cy="35259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32" name="Shape 132"/>
          <p:cNvSpPr/>
          <p:nvPr/>
        </p:nvSpPr>
        <p:spPr>
          <a:xfrm>
            <a:off x="2054175" y="2240150"/>
            <a:ext cx="485399" cy="477299"/>
          </a:xfrm>
          <a:prstGeom prst="ellipse">
            <a:avLst/>
          </a:prstGeom>
          <a:solidFill>
            <a:srgbClr val="0000FF"/>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p>
        </p:txBody>
      </p:sp>
      <p:sp>
        <p:nvSpPr>
          <p:cNvPr id="133" name="Shape 133"/>
          <p:cNvSpPr/>
          <p:nvPr/>
        </p:nvSpPr>
        <p:spPr>
          <a:xfrm>
            <a:off x="2950600" y="2974825"/>
            <a:ext cx="485399" cy="477299"/>
          </a:xfrm>
          <a:prstGeom prst="ellipse">
            <a:avLst/>
          </a:prstGeom>
          <a:solidFill>
            <a:srgbClr val="38761D"/>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p>
        </p:txBody>
      </p:sp>
      <p:sp>
        <p:nvSpPr>
          <p:cNvPr id="134" name="Shape 134"/>
          <p:cNvSpPr/>
          <p:nvPr/>
        </p:nvSpPr>
        <p:spPr>
          <a:xfrm>
            <a:off x="2950600" y="4307962"/>
            <a:ext cx="485399" cy="477299"/>
          </a:xfrm>
          <a:prstGeom prst="ellipse">
            <a:avLst/>
          </a:prstGeom>
          <a:solidFill>
            <a:srgbClr val="FF9900"/>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p>
        </p:txBody>
      </p:sp>
      <p:sp>
        <p:nvSpPr>
          <p:cNvPr id="135" name="Shape 135"/>
          <p:cNvSpPr/>
          <p:nvPr/>
        </p:nvSpPr>
        <p:spPr>
          <a:xfrm>
            <a:off x="2950600" y="5641100"/>
            <a:ext cx="485399" cy="477299"/>
          </a:xfrm>
          <a:prstGeom prst="ellipse">
            <a:avLst/>
          </a:prstGeom>
          <a:solidFill>
            <a:srgbClr val="FF0000"/>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p>
        </p:txBody>
      </p:sp>
      <p:sp>
        <p:nvSpPr>
          <p:cNvPr id="136" name="Shape 136"/>
          <p:cNvSpPr txBox="1"/>
          <p:nvPr/>
        </p:nvSpPr>
        <p:spPr>
          <a:xfrm>
            <a:off x="4787650" y="2135743"/>
            <a:ext cx="2808905" cy="614699"/>
          </a:xfrm>
          <a:prstGeom prst="rect">
            <a:avLst/>
          </a:prstGeom>
        </p:spPr>
        <p:txBody>
          <a:bodyPr lIns="91425" tIns="91425" rIns="91425" bIns="91425" anchor="t" anchorCtr="0">
            <a:noAutofit/>
          </a:bodyPr>
          <a:lstStyle/>
          <a:p>
            <a:pPr lvl="0" rtl="0">
              <a:buNone/>
            </a:pPr>
            <a:r>
              <a:rPr lang="en" sz="3200" dirty="0">
                <a:solidFill>
                  <a:srgbClr val="0000FF"/>
                </a:solidFill>
                <a:effectLst>
                  <a:outerShdw blurRad="50800" dist="38100" dir="2700000" algn="tl" rotWithShape="0">
                    <a:schemeClr val="bg1">
                      <a:alpha val="40000"/>
                    </a:schemeClr>
                  </a:outerShdw>
                </a:effectLst>
                <a:latin typeface="Calibri"/>
                <a:ea typeface="Calibri"/>
                <a:cs typeface="Calibri"/>
                <a:sym typeface="Calibri"/>
              </a:rPr>
              <a:t>All </a:t>
            </a:r>
            <a:r>
              <a:rPr lang="en" sz="3200" dirty="0" smtClean="0">
                <a:solidFill>
                  <a:srgbClr val="0000FF"/>
                </a:solidFill>
                <a:effectLst>
                  <a:outerShdw blurRad="50800" dist="38100" dir="2700000" algn="tl" rotWithShape="0">
                    <a:schemeClr val="bg1">
                      <a:alpha val="40000"/>
                    </a:schemeClr>
                  </a:outerShdw>
                </a:effectLst>
                <a:latin typeface="Calibri"/>
                <a:ea typeface="Calibri"/>
                <a:cs typeface="Calibri"/>
                <a:sym typeface="Calibri"/>
              </a:rPr>
              <a:t>potential</a:t>
            </a:r>
            <a:endParaRPr lang="en" sz="3200" dirty="0">
              <a:solidFill>
                <a:srgbClr val="0000FF"/>
              </a:solidFill>
              <a:effectLst>
                <a:outerShdw blurRad="50800" dist="38100" dir="2700000" algn="tl" rotWithShape="0">
                  <a:schemeClr val="bg1">
                    <a:alpha val="40000"/>
                  </a:schemeClr>
                </a:outerShdw>
              </a:effectLst>
              <a:latin typeface="Calibri"/>
              <a:ea typeface="Calibri"/>
              <a:cs typeface="Calibri"/>
              <a:sym typeface="Calibri"/>
            </a:endParaRPr>
          </a:p>
        </p:txBody>
      </p:sp>
      <p:sp>
        <p:nvSpPr>
          <p:cNvPr id="137" name="Shape 137"/>
          <p:cNvSpPr txBox="1"/>
          <p:nvPr/>
        </p:nvSpPr>
        <p:spPr>
          <a:xfrm>
            <a:off x="4722951" y="2836205"/>
            <a:ext cx="2873604" cy="1035015"/>
          </a:xfrm>
          <a:prstGeom prst="rect">
            <a:avLst/>
          </a:prstGeom>
        </p:spPr>
        <p:txBody>
          <a:bodyPr lIns="91425" tIns="91425" rIns="91425" bIns="91425" anchor="t" anchorCtr="0">
            <a:noAutofit/>
          </a:bodyPr>
          <a:lstStyle/>
          <a:p>
            <a:pPr lvl="0" rtl="0">
              <a:buNone/>
            </a:pPr>
            <a:r>
              <a:rPr lang="en" sz="3200" dirty="0">
                <a:solidFill>
                  <a:srgbClr val="38761D"/>
                </a:solidFill>
                <a:effectLst>
                  <a:outerShdw blurRad="50800" dist="38100" dir="2700000" algn="tl" rotWithShape="0">
                    <a:schemeClr val="bg1">
                      <a:alpha val="40000"/>
                    </a:schemeClr>
                  </a:outerShdw>
                </a:effectLst>
                <a:latin typeface="Calibri"/>
                <a:ea typeface="Calibri"/>
                <a:cs typeface="Calibri"/>
                <a:sym typeface="Calibri"/>
              </a:rPr>
              <a:t>A little kinetic, a lot of potential</a:t>
            </a:r>
          </a:p>
        </p:txBody>
      </p:sp>
      <p:sp>
        <p:nvSpPr>
          <p:cNvPr id="138" name="Shape 138"/>
          <p:cNvSpPr txBox="1"/>
          <p:nvPr/>
        </p:nvSpPr>
        <p:spPr>
          <a:xfrm>
            <a:off x="4787651" y="4115291"/>
            <a:ext cx="2696362" cy="1135549"/>
          </a:xfrm>
          <a:prstGeom prst="rect">
            <a:avLst/>
          </a:prstGeom>
        </p:spPr>
        <p:txBody>
          <a:bodyPr lIns="91425" tIns="91425" rIns="91425" bIns="91425" anchor="t" anchorCtr="0">
            <a:noAutofit/>
          </a:bodyPr>
          <a:lstStyle/>
          <a:p>
            <a:pPr lvl="0" rtl="0">
              <a:buClr>
                <a:srgbClr val="000000"/>
              </a:buClr>
              <a:buSzPct val="39285"/>
              <a:buFont typeface="Arial"/>
              <a:buNone/>
            </a:pPr>
            <a:r>
              <a:rPr lang="en" sz="3200" dirty="0">
                <a:solidFill>
                  <a:srgbClr val="FF9900"/>
                </a:solidFill>
                <a:effectLst>
                  <a:outerShdw blurRad="50800" dist="38100" dir="2700000" algn="tl" rotWithShape="0">
                    <a:schemeClr val="bg1">
                      <a:alpha val="40000"/>
                    </a:schemeClr>
                  </a:outerShdw>
                </a:effectLst>
                <a:latin typeface="Calibri"/>
                <a:ea typeface="Calibri"/>
                <a:cs typeface="Calibri"/>
                <a:sym typeface="Calibri"/>
              </a:rPr>
              <a:t>Some kinetic, some </a:t>
            </a:r>
            <a:r>
              <a:rPr lang="en" sz="3200" dirty="0" smtClean="0">
                <a:solidFill>
                  <a:srgbClr val="FF9900"/>
                </a:solidFill>
                <a:effectLst>
                  <a:outerShdw blurRad="50800" dist="38100" dir="2700000" algn="tl" rotWithShape="0">
                    <a:schemeClr val="bg1">
                      <a:alpha val="40000"/>
                    </a:schemeClr>
                  </a:outerShdw>
                </a:effectLst>
                <a:latin typeface="Calibri"/>
                <a:ea typeface="Calibri"/>
                <a:cs typeface="Calibri"/>
                <a:sym typeface="Calibri"/>
              </a:rPr>
              <a:t>potential</a:t>
            </a:r>
            <a:endParaRPr lang="en" sz="3200" dirty="0">
              <a:solidFill>
                <a:srgbClr val="FF9900"/>
              </a:solidFill>
              <a:effectLst>
                <a:outerShdw blurRad="50800" dist="38100" dir="2700000" algn="tl" rotWithShape="0">
                  <a:schemeClr val="bg1">
                    <a:alpha val="40000"/>
                  </a:schemeClr>
                </a:outerShdw>
              </a:effectLst>
              <a:latin typeface="Calibri"/>
              <a:ea typeface="Calibri"/>
              <a:cs typeface="Calibri"/>
              <a:sym typeface="Calibri"/>
            </a:endParaRPr>
          </a:p>
        </p:txBody>
      </p:sp>
      <p:sp>
        <p:nvSpPr>
          <p:cNvPr id="139" name="Shape 139"/>
          <p:cNvSpPr txBox="1"/>
          <p:nvPr/>
        </p:nvSpPr>
        <p:spPr>
          <a:xfrm>
            <a:off x="4787649" y="5494910"/>
            <a:ext cx="2171090" cy="614699"/>
          </a:xfrm>
          <a:prstGeom prst="rect">
            <a:avLst/>
          </a:prstGeom>
        </p:spPr>
        <p:txBody>
          <a:bodyPr lIns="91425" tIns="91425" rIns="91425" bIns="91425" anchor="t" anchorCtr="0">
            <a:noAutofit/>
          </a:bodyPr>
          <a:lstStyle/>
          <a:p>
            <a:pPr>
              <a:buNone/>
            </a:pPr>
            <a:r>
              <a:rPr lang="en" sz="3200" dirty="0">
                <a:solidFill>
                  <a:srgbClr val="FF0000"/>
                </a:solidFill>
                <a:effectLst>
                  <a:outerShdw blurRad="50800" dist="38100" dir="2700000" algn="tl" rotWithShape="0">
                    <a:schemeClr val="bg1">
                      <a:alpha val="40000"/>
                    </a:schemeClr>
                  </a:outerShdw>
                </a:effectLst>
                <a:latin typeface="Calibri"/>
                <a:ea typeface="Calibri"/>
                <a:cs typeface="Calibri"/>
                <a:sym typeface="Calibri"/>
              </a:rPr>
              <a:t>All kinetic</a:t>
            </a:r>
          </a:p>
        </p:txBody>
      </p:sp>
      <p:cxnSp>
        <p:nvCxnSpPr>
          <p:cNvPr id="141" name="Shape 141"/>
          <p:cNvCxnSpPr/>
          <p:nvPr/>
        </p:nvCxnSpPr>
        <p:spPr>
          <a:xfrm rot="10800000" flipH="1">
            <a:off x="3445175" y="2458474"/>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2" name="Shape 142"/>
          <p:cNvCxnSpPr/>
          <p:nvPr/>
        </p:nvCxnSpPr>
        <p:spPr>
          <a:xfrm rot="10800000" flipH="1">
            <a:off x="3290250" y="2309862"/>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3" name="Shape 143"/>
          <p:cNvCxnSpPr/>
          <p:nvPr/>
        </p:nvCxnSpPr>
        <p:spPr>
          <a:xfrm rot="10800000" flipH="1">
            <a:off x="2984262" y="2445424"/>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4" name="Shape 144"/>
          <p:cNvCxnSpPr/>
          <p:nvPr/>
        </p:nvCxnSpPr>
        <p:spPr>
          <a:xfrm rot="10800000" flipH="1">
            <a:off x="3445175" y="3845099"/>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5" name="Shape 145"/>
          <p:cNvCxnSpPr/>
          <p:nvPr/>
        </p:nvCxnSpPr>
        <p:spPr>
          <a:xfrm rot="10800000" flipH="1">
            <a:off x="3290250" y="3747399"/>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6" name="Shape 146"/>
          <p:cNvCxnSpPr/>
          <p:nvPr/>
        </p:nvCxnSpPr>
        <p:spPr>
          <a:xfrm rot="10800000" flipH="1">
            <a:off x="3135325" y="3747399"/>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7" name="Shape 147"/>
          <p:cNvCxnSpPr/>
          <p:nvPr/>
        </p:nvCxnSpPr>
        <p:spPr>
          <a:xfrm flipV="1">
            <a:off x="3185200" y="5002874"/>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8" name="Shape 148"/>
          <p:cNvCxnSpPr/>
          <p:nvPr/>
        </p:nvCxnSpPr>
        <p:spPr>
          <a:xfrm flipV="1">
            <a:off x="3365624" y="5002874"/>
            <a:ext cx="14326" cy="37195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49" name="Shape 149"/>
          <p:cNvCxnSpPr/>
          <p:nvPr/>
        </p:nvCxnSpPr>
        <p:spPr>
          <a:xfrm flipV="1">
            <a:off x="2854250" y="5264099"/>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50" name="Shape 150"/>
          <p:cNvCxnSpPr/>
          <p:nvPr/>
        </p:nvCxnSpPr>
        <p:spPr>
          <a:xfrm rot="10800000" flipH="1">
            <a:off x="3516150" y="5374824"/>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51" name="Shape 151"/>
          <p:cNvCxnSpPr/>
          <p:nvPr/>
        </p:nvCxnSpPr>
        <p:spPr>
          <a:xfrm flipV="1">
            <a:off x="3006650" y="5164524"/>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52" name="Shape 152"/>
          <p:cNvCxnSpPr/>
          <p:nvPr/>
        </p:nvCxnSpPr>
        <p:spPr>
          <a:xfrm rot="10800000" flipH="1">
            <a:off x="2984237" y="3845099"/>
            <a:ext cx="16200" cy="420600"/>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sp>
        <p:nvSpPr>
          <p:cNvPr id="29" name="Shape 94"/>
          <p:cNvSpPr txBox="1"/>
          <p:nvPr/>
        </p:nvSpPr>
        <p:spPr>
          <a:xfrm>
            <a:off x="933341" y="790177"/>
            <a:ext cx="6550671" cy="907472"/>
          </a:xfrm>
          <a:prstGeom prst="rect">
            <a:avLst/>
          </a:prstGeom>
        </p:spPr>
        <p:txBody>
          <a:bodyPr lIns="91425" tIns="91425" rIns="91425" bIns="91425" anchor="t" anchorCtr="0">
            <a:noAutofit/>
          </a:bodyPr>
          <a:lstStyle/>
          <a:p>
            <a:pPr lvl="0" rtl="0">
              <a:buNone/>
            </a:pPr>
            <a:r>
              <a:rPr lang="en-US" sz="3600" dirty="0" smtClean="0">
                <a:solidFill>
                  <a:schemeClr val="tx1"/>
                </a:solidFill>
                <a:latin typeface="Calibri"/>
                <a:ea typeface="Calibri"/>
                <a:cs typeface="Calibri"/>
                <a:sym typeface="Calibri"/>
              </a:rPr>
              <a:t>How is the energy transferred</a:t>
            </a:r>
            <a:r>
              <a:rPr lang="en" sz="3600" dirty="0" smtClean="0">
                <a:solidFill>
                  <a:schemeClr val="tx1"/>
                </a:solidFill>
                <a:latin typeface="Calibri"/>
                <a:ea typeface="Calibri"/>
                <a:cs typeface="Calibri"/>
                <a:sym typeface="Calibri"/>
              </a:rPr>
              <a:t>?</a:t>
            </a:r>
            <a:endParaRPr lang="en" sz="3600" dirty="0">
              <a:solidFill>
                <a:schemeClr val="tx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10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1000"/>
                                        <p:tgtEl>
                                          <p:spTgt spid="137"/>
                                        </p:tgtEl>
                                      </p:cBhvr>
                                    </p:animEffect>
                                  </p:childTnLst>
                                </p:cTn>
                              </p:par>
                              <p:par>
                                <p:cTn id="16" presetID="10" presetClass="entr" presetSubtype="0" fill="hold" nodeType="with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fade">
                                      <p:cBhvr>
                                        <p:cTn id="18" dur="1000"/>
                                        <p:tgtEl>
                                          <p:spTgt spid="143"/>
                                        </p:tgtEl>
                                      </p:cBhvr>
                                    </p:animEffect>
                                  </p:childTnLst>
                                </p:cTn>
                              </p:par>
                              <p:par>
                                <p:cTn id="19" presetID="10"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1000"/>
                                        <p:tgtEl>
                                          <p:spTgt spid="141"/>
                                        </p:tgtEl>
                                      </p:cBhvr>
                                    </p:animEffect>
                                  </p:childTnLst>
                                </p:cTn>
                              </p:par>
                              <p:par>
                                <p:cTn id="22" presetID="10" presetClass="entr" presetSubtype="0" fill="hold" nodeType="with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fade">
                                      <p:cBhvr>
                                        <p:cTn id="24" dur="1000"/>
                                        <p:tgtEl>
                                          <p:spTgt spid="142"/>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10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1000"/>
                                        <p:tgtEl>
                                          <p:spTgt spid="138"/>
                                        </p:tgtEl>
                                      </p:cBhvr>
                                    </p:animEffect>
                                  </p:childTnLst>
                                </p:cTn>
                              </p:par>
                              <p:par>
                                <p:cTn id="33" presetID="10"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1000"/>
                                        <p:tgtEl>
                                          <p:spTgt spid="134"/>
                                        </p:tgtEl>
                                      </p:cBhvr>
                                    </p:animEffect>
                                  </p:childTnLst>
                                </p:cTn>
                              </p:par>
                              <p:par>
                                <p:cTn id="36" presetID="10" presetClass="entr" presetSubtype="0" fill="hold" nodeType="withEffect">
                                  <p:stCondLst>
                                    <p:cond delay="0"/>
                                  </p:stCondLst>
                                  <p:childTnLst>
                                    <p:set>
                                      <p:cBhvr>
                                        <p:cTn id="37" dur="1" fill="hold">
                                          <p:stCondLst>
                                            <p:cond delay="0"/>
                                          </p:stCondLst>
                                        </p:cTn>
                                        <p:tgtEl>
                                          <p:spTgt spid="146"/>
                                        </p:tgtEl>
                                        <p:attrNameLst>
                                          <p:attrName>style.visibility</p:attrName>
                                        </p:attrNameLst>
                                      </p:cBhvr>
                                      <p:to>
                                        <p:strVal val="visible"/>
                                      </p:to>
                                    </p:set>
                                    <p:animEffect transition="in" filter="fade">
                                      <p:cBhvr>
                                        <p:cTn id="38" dur="1000"/>
                                        <p:tgtEl>
                                          <p:spTgt spid="146"/>
                                        </p:tgtEl>
                                      </p:cBhvr>
                                    </p:animEffect>
                                  </p:childTnLst>
                                </p:cTn>
                              </p:par>
                              <p:par>
                                <p:cTn id="39" presetID="10" presetClass="entr" presetSubtype="0" fill="hold" nodeType="with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fade">
                                      <p:cBhvr>
                                        <p:cTn id="41" dur="1000"/>
                                        <p:tgtEl>
                                          <p:spTgt spid="145"/>
                                        </p:tgtEl>
                                      </p:cBhvr>
                                    </p:animEffect>
                                  </p:childTnLst>
                                </p:cTn>
                              </p:par>
                              <p:par>
                                <p:cTn id="42" presetID="10" presetClass="entr" presetSubtype="0" fill="hold"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1000"/>
                                        <p:tgtEl>
                                          <p:spTgt spid="144"/>
                                        </p:tgtEl>
                                      </p:cBhvr>
                                    </p:animEffect>
                                  </p:childTnLst>
                                </p:cTn>
                              </p:par>
                              <p:par>
                                <p:cTn id="45" presetID="10" presetClass="entr" presetSubtype="0" fill="hold" nodeType="withEffect">
                                  <p:stCondLst>
                                    <p:cond delay="0"/>
                                  </p:stCondLst>
                                  <p:childTnLst>
                                    <p:set>
                                      <p:cBhvr>
                                        <p:cTn id="46" dur="1" fill="hold">
                                          <p:stCondLst>
                                            <p:cond delay="0"/>
                                          </p:stCondLst>
                                        </p:cTn>
                                        <p:tgtEl>
                                          <p:spTgt spid="152"/>
                                        </p:tgtEl>
                                        <p:attrNameLst>
                                          <p:attrName>style.visibility</p:attrName>
                                        </p:attrNameLst>
                                      </p:cBhvr>
                                      <p:to>
                                        <p:strVal val="visible"/>
                                      </p:to>
                                    </p:set>
                                    <p:animEffect transition="in" filter="fade">
                                      <p:cBhvr>
                                        <p:cTn id="47" dur="1000"/>
                                        <p:tgtEl>
                                          <p:spTgt spid="1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1000"/>
                                        <p:tgtEl>
                                          <p:spTgt spid="139"/>
                                        </p:tgtEl>
                                      </p:cBhvr>
                                    </p:animEffect>
                                  </p:childTnLst>
                                </p:cTn>
                              </p:par>
                              <p:par>
                                <p:cTn id="53" presetID="10" presetClass="entr" presetSubtype="0" fill="hold"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1000"/>
                                        <p:tgtEl>
                                          <p:spTgt spid="135"/>
                                        </p:tgtEl>
                                      </p:cBhvr>
                                    </p:animEffect>
                                  </p:childTnLst>
                                </p:cTn>
                              </p:par>
                              <p:par>
                                <p:cTn id="56" presetID="10" presetClass="entr" presetSubtype="0" fill="hold" nodeType="withEffect">
                                  <p:stCondLst>
                                    <p:cond delay="0"/>
                                  </p:stCondLst>
                                  <p:childTnLst>
                                    <p:set>
                                      <p:cBhvr>
                                        <p:cTn id="57" dur="1" fill="hold">
                                          <p:stCondLst>
                                            <p:cond delay="0"/>
                                          </p:stCondLst>
                                        </p:cTn>
                                        <p:tgtEl>
                                          <p:spTgt spid="149"/>
                                        </p:tgtEl>
                                        <p:attrNameLst>
                                          <p:attrName>style.visibility</p:attrName>
                                        </p:attrNameLst>
                                      </p:cBhvr>
                                      <p:to>
                                        <p:strVal val="visible"/>
                                      </p:to>
                                    </p:set>
                                    <p:animEffect transition="in" filter="fade">
                                      <p:cBhvr>
                                        <p:cTn id="58" dur="1000"/>
                                        <p:tgtEl>
                                          <p:spTgt spid="149"/>
                                        </p:tgtEl>
                                      </p:cBhvr>
                                    </p:animEffect>
                                  </p:childTnLst>
                                </p:cTn>
                              </p:par>
                              <p:par>
                                <p:cTn id="59" presetID="10"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1000"/>
                                        <p:tgtEl>
                                          <p:spTgt spid="148"/>
                                        </p:tgtEl>
                                      </p:cBhvr>
                                    </p:animEffect>
                                  </p:childTnLst>
                                </p:cTn>
                              </p:par>
                              <p:par>
                                <p:cTn id="62" presetID="10" presetClass="entr" presetSubtype="0" fill="hold" nodeType="with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fade">
                                      <p:cBhvr>
                                        <p:cTn id="64" dur="1000"/>
                                        <p:tgtEl>
                                          <p:spTgt spid="150"/>
                                        </p:tgtEl>
                                      </p:cBhvr>
                                    </p:animEffect>
                                  </p:childTnLst>
                                </p:cTn>
                              </p:par>
                              <p:par>
                                <p:cTn id="65" presetID="10" presetClass="entr" presetSubtype="0" fill="hold" nodeType="with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fade">
                                      <p:cBhvr>
                                        <p:cTn id="67" dur="1000"/>
                                        <p:tgtEl>
                                          <p:spTgt spid="151"/>
                                        </p:tgtEl>
                                      </p:cBhvr>
                                    </p:animEffect>
                                  </p:childTnLst>
                                </p:cTn>
                              </p:par>
                              <p:par>
                                <p:cTn id="68" presetID="10" presetClass="entr" presetSubtype="0" fill="hold" nodeType="with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fade">
                                      <p:cBhvr>
                                        <p:cTn id="70" dur="1000"/>
                                        <p:tgtEl>
                                          <p:spTgt spid="14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1000"/>
                                        <p:tgtEl>
                                          <p:spTgt spid="136"/>
                                        </p:tgtEl>
                                      </p:cBhvr>
                                    </p:animEffect>
                                    <p:set>
                                      <p:cBhvr>
                                        <p:cTn id="75" dur="1" fill="hold">
                                          <p:stCondLst>
                                            <p:cond delay="1000"/>
                                          </p:stCondLst>
                                        </p:cTn>
                                        <p:tgtEl>
                                          <p:spTgt spid="13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1000"/>
                                        <p:tgtEl>
                                          <p:spTgt spid="137"/>
                                        </p:tgtEl>
                                      </p:cBhvr>
                                    </p:animEffect>
                                    <p:set>
                                      <p:cBhvr>
                                        <p:cTn id="78" dur="1" fill="hold">
                                          <p:stCondLst>
                                            <p:cond delay="1000"/>
                                          </p:stCondLst>
                                        </p:cTn>
                                        <p:tgtEl>
                                          <p:spTgt spid="13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1000"/>
                                        <p:tgtEl>
                                          <p:spTgt spid="138"/>
                                        </p:tgtEl>
                                      </p:cBhvr>
                                    </p:animEffect>
                                    <p:set>
                                      <p:cBhvr>
                                        <p:cTn id="81" dur="1" fill="hold">
                                          <p:stCondLst>
                                            <p:cond delay="1000"/>
                                          </p:stCondLst>
                                        </p:cTn>
                                        <p:tgtEl>
                                          <p:spTgt spid="138"/>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000"/>
                                        <p:tgtEl>
                                          <p:spTgt spid="139"/>
                                        </p:tgtEl>
                                      </p:cBhvr>
                                    </p:animEffect>
                                    <p:set>
                                      <p:cBhvr>
                                        <p:cTn id="84" dur="1" fill="hold">
                                          <p:stCondLst>
                                            <p:cond delay="100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3" name="Shape 113"/>
          <p:cNvSpPr txBox="1"/>
          <p:nvPr/>
        </p:nvSpPr>
        <p:spPr>
          <a:xfrm>
            <a:off x="927556" y="970450"/>
            <a:ext cx="7442722" cy="1132200"/>
          </a:xfrm>
          <a:prstGeom prst="rect">
            <a:avLst/>
          </a:prstGeom>
        </p:spPr>
        <p:txBody>
          <a:bodyPr lIns="91425" tIns="91425" rIns="91425" bIns="91425" anchor="t" anchorCtr="0">
            <a:noAutofit/>
          </a:bodyPr>
          <a:lstStyle/>
          <a:p>
            <a:pPr lvl="0" rtl="0">
              <a:buNone/>
            </a:pPr>
            <a:r>
              <a:rPr lang="en-US" sz="3600" dirty="0" smtClean="0">
                <a:solidFill>
                  <a:schemeClr val="tx1"/>
                </a:solidFill>
                <a:latin typeface="Calibri"/>
                <a:ea typeface="Calibri"/>
                <a:cs typeface="Calibri"/>
                <a:sym typeface="Calibri"/>
              </a:rPr>
              <a:t>Write a description of what happened in the exploding water heater video.</a:t>
            </a:r>
            <a:endParaRPr lang="en" sz="3600" dirty="0">
              <a:solidFill>
                <a:schemeClr val="tx1"/>
              </a:solidFill>
              <a:latin typeface="Calibri"/>
              <a:ea typeface="Calibri"/>
              <a:cs typeface="Calibri"/>
              <a:sym typeface="Calibri"/>
            </a:endParaRPr>
          </a:p>
        </p:txBody>
      </p:sp>
      <p:sp>
        <p:nvSpPr>
          <p:cNvPr id="16" name="Shape 23"/>
          <p:cNvSpPr txBox="1"/>
          <p:nvPr/>
        </p:nvSpPr>
        <p:spPr>
          <a:xfrm>
            <a:off x="914400" y="2954216"/>
            <a:ext cx="7202658" cy="2940147"/>
          </a:xfrm>
          <a:prstGeom prst="rect">
            <a:avLst/>
          </a:prstGeom>
          <a:noFill/>
          <a:ln>
            <a:noFill/>
          </a:ln>
        </p:spPr>
        <p:txBody>
          <a:bodyPr lIns="91425" tIns="91425" rIns="91425" bIns="91425" anchor="t" anchorCtr="0">
            <a:noAutofit/>
          </a:bodyPr>
          <a:lstStyle/>
          <a:p>
            <a:pPr marL="25400" lvl="0" rtl="0">
              <a:spcBef>
                <a:spcPts val="640"/>
              </a:spcBef>
              <a:buClr>
                <a:srgbClr val="000000"/>
              </a:buClr>
              <a:buSzPct val="100000"/>
            </a:pPr>
            <a:r>
              <a:rPr lang="en-US" sz="3200" dirty="0" smtClean="0">
                <a:solidFill>
                  <a:schemeClr val="tx1"/>
                </a:solidFill>
                <a:latin typeface="Calibri"/>
                <a:ea typeface="Calibri"/>
                <a:cs typeface="Calibri"/>
                <a:sym typeface="Calibri"/>
              </a:rPr>
              <a:t>Use the concepts we learned today:</a:t>
            </a:r>
          </a:p>
          <a:p>
            <a:pPr marL="482600" lvl="0" indent="-457200" rtl="0">
              <a:spcBef>
                <a:spcPts val="640"/>
              </a:spcBef>
              <a:buClr>
                <a:srgbClr val="000000"/>
              </a:buClr>
              <a:buSzPct val="100000"/>
              <a:buFont typeface="Arial" panose="020B0604020202020204" pitchFamily="34" charset="0"/>
              <a:buChar char="•"/>
            </a:pPr>
            <a:r>
              <a:rPr lang="en-US" sz="3200" dirty="0" smtClean="0">
                <a:solidFill>
                  <a:schemeClr val="accent2"/>
                </a:solidFill>
                <a:latin typeface="Calibri"/>
                <a:ea typeface="Calibri"/>
                <a:cs typeface="Calibri"/>
                <a:sym typeface="Calibri"/>
              </a:rPr>
              <a:t>energy</a:t>
            </a:r>
          </a:p>
          <a:p>
            <a:pPr marL="482600" lvl="1" indent="-457200">
              <a:spcBef>
                <a:spcPts val="640"/>
              </a:spcBef>
              <a:buClr>
                <a:srgbClr val="000000"/>
              </a:buClr>
              <a:buSzPct val="100000"/>
              <a:buFont typeface="Arial" panose="020B0604020202020204" pitchFamily="34" charset="0"/>
              <a:buChar char="•"/>
            </a:pPr>
            <a:r>
              <a:rPr lang="en-US" sz="3200" dirty="0" smtClean="0">
                <a:solidFill>
                  <a:schemeClr val="accent4"/>
                </a:solidFill>
                <a:latin typeface="Calibri"/>
                <a:ea typeface="Calibri"/>
                <a:cs typeface="Calibri"/>
                <a:sym typeface="Calibri"/>
              </a:rPr>
              <a:t>potential energy</a:t>
            </a:r>
          </a:p>
          <a:p>
            <a:pPr marL="482600" lvl="1" indent="-457200">
              <a:spcBef>
                <a:spcPts val="640"/>
              </a:spcBef>
              <a:buClr>
                <a:srgbClr val="000000"/>
              </a:buClr>
              <a:buSzPct val="100000"/>
              <a:buFont typeface="Arial" panose="020B0604020202020204" pitchFamily="34" charset="0"/>
              <a:buChar char="•"/>
            </a:pPr>
            <a:r>
              <a:rPr lang="en-US" sz="3200" dirty="0" smtClean="0">
                <a:solidFill>
                  <a:schemeClr val="accent5"/>
                </a:solidFill>
                <a:latin typeface="Calibri"/>
                <a:ea typeface="Calibri"/>
                <a:cs typeface="Calibri"/>
                <a:sym typeface="Calibri"/>
              </a:rPr>
              <a:t>kinetic energy</a:t>
            </a:r>
          </a:p>
          <a:p>
            <a:pPr marL="482600" lvl="1" indent="-457200">
              <a:spcBef>
                <a:spcPts val="640"/>
              </a:spcBef>
              <a:buClr>
                <a:srgbClr val="000000"/>
              </a:buClr>
              <a:buSzPct val="100000"/>
              <a:buFont typeface="Arial" panose="020B0604020202020204" pitchFamily="34" charset="0"/>
              <a:buChar char="•"/>
            </a:pPr>
            <a:r>
              <a:rPr lang="en-US" sz="3200" dirty="0" smtClean="0">
                <a:solidFill>
                  <a:schemeClr val="accent6"/>
                </a:solidFill>
                <a:latin typeface="Calibri"/>
                <a:ea typeface="Calibri"/>
                <a:cs typeface="Calibri"/>
                <a:sym typeface="Calibri"/>
              </a:rPr>
              <a:t>transfer of energy</a:t>
            </a:r>
            <a:endParaRPr lang="en" sz="3200" dirty="0">
              <a:solidFill>
                <a:schemeClr val="accent6"/>
              </a:solidFill>
              <a:latin typeface="Calibri"/>
              <a:ea typeface="Calibri"/>
              <a:cs typeface="Calibri"/>
              <a:sym typeface="Calibri"/>
            </a:endParaRPr>
          </a:p>
        </p:txBody>
      </p:sp>
      <p:pic>
        <p:nvPicPr>
          <p:cNvPr id="4" name="Google Shape;64;p14"/>
          <p:cNvPicPr preferRelativeResize="0"/>
          <p:nvPr/>
        </p:nvPicPr>
        <p:blipFill>
          <a:blip r:embed="rId3">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328450954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7" name="Shape 37"/>
          <p:cNvSpPr txBox="1"/>
          <p:nvPr/>
        </p:nvSpPr>
        <p:spPr>
          <a:xfrm>
            <a:off x="544213" y="253367"/>
            <a:ext cx="6577800" cy="1107486"/>
          </a:xfrm>
          <a:prstGeom prst="rect">
            <a:avLst/>
          </a:prstGeom>
        </p:spPr>
        <p:txBody>
          <a:bodyPr lIns="91425" tIns="91425" rIns="91425" bIns="91425" anchor="t" anchorCtr="0">
            <a:noAutofit/>
          </a:bodyPr>
          <a:lstStyle/>
          <a:p>
            <a:pPr>
              <a:buNone/>
            </a:pPr>
            <a:r>
              <a:rPr lang="en" sz="3000" dirty="0">
                <a:solidFill>
                  <a:schemeClr val="tx1"/>
                </a:solidFill>
                <a:latin typeface="Calibri"/>
                <a:ea typeface="Calibri"/>
                <a:cs typeface="Calibri"/>
                <a:sym typeface="Calibri"/>
              </a:rPr>
              <a:t>Which of these </a:t>
            </a:r>
            <a:r>
              <a:rPr lang="en" sz="3000" dirty="0" smtClean="0">
                <a:solidFill>
                  <a:schemeClr val="tx1"/>
                </a:solidFill>
                <a:latin typeface="Calibri"/>
                <a:ea typeface="Calibri"/>
                <a:cs typeface="Calibri"/>
                <a:sym typeface="Calibri"/>
              </a:rPr>
              <a:t>items have </a:t>
            </a:r>
            <a:r>
              <a:rPr lang="en" sz="3000" dirty="0">
                <a:solidFill>
                  <a:schemeClr val="tx1"/>
                </a:solidFill>
                <a:latin typeface="Calibri"/>
                <a:ea typeface="Calibri"/>
                <a:cs typeface="Calibri"/>
                <a:sym typeface="Calibri"/>
              </a:rPr>
              <a:t>energy? </a:t>
            </a:r>
            <a:r>
              <a:rPr lang="en" sz="3000" dirty="0" smtClean="0">
                <a:solidFill>
                  <a:schemeClr val="tx1"/>
                </a:solidFill>
                <a:latin typeface="Calibri"/>
                <a:ea typeface="Calibri"/>
                <a:cs typeface="Calibri"/>
                <a:sym typeface="Calibri"/>
              </a:rPr>
              <a:t/>
            </a:r>
            <a:br>
              <a:rPr lang="en" sz="3000" dirty="0" smtClean="0">
                <a:solidFill>
                  <a:schemeClr val="tx1"/>
                </a:solidFill>
                <a:latin typeface="Calibri"/>
                <a:ea typeface="Calibri"/>
                <a:cs typeface="Calibri"/>
                <a:sym typeface="Calibri"/>
              </a:rPr>
            </a:br>
            <a:r>
              <a:rPr lang="en" sz="3000" dirty="0" smtClean="0">
                <a:solidFill>
                  <a:schemeClr val="tx1"/>
                </a:solidFill>
                <a:latin typeface="Calibri"/>
                <a:ea typeface="Calibri"/>
                <a:cs typeface="Calibri"/>
                <a:sym typeface="Calibri"/>
              </a:rPr>
              <a:t>What </a:t>
            </a:r>
            <a:r>
              <a:rPr lang="en" sz="3000" dirty="0">
                <a:solidFill>
                  <a:schemeClr val="tx1"/>
                </a:solidFill>
                <a:latin typeface="Calibri"/>
                <a:ea typeface="Calibri"/>
                <a:cs typeface="Calibri"/>
                <a:sym typeface="Calibri"/>
              </a:rPr>
              <a:t>is your evidence?</a:t>
            </a:r>
          </a:p>
        </p:txBody>
      </p:sp>
      <p:sp>
        <p:nvSpPr>
          <p:cNvPr id="42" name="Shape 42"/>
          <p:cNvSpPr txBox="1"/>
          <p:nvPr/>
        </p:nvSpPr>
        <p:spPr>
          <a:xfrm>
            <a:off x="523025" y="3715325"/>
            <a:ext cx="10799" cy="98099"/>
          </a:xfrm>
          <a:prstGeom prst="rect">
            <a:avLst/>
          </a:prstGeom>
        </p:spPr>
        <p:txBody>
          <a:bodyPr lIns="91425" tIns="91425" rIns="91425" bIns="91425" anchor="t" anchorCtr="0">
            <a:noAutofit/>
          </a:bodyPr>
          <a:lstStyle/>
          <a:p>
            <a:endParaRPr>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 y="1426454"/>
            <a:ext cx="1696532" cy="254479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543"/>
          <a:stretch/>
        </p:blipFill>
        <p:spPr>
          <a:xfrm>
            <a:off x="5695917" y="3854191"/>
            <a:ext cx="2852191" cy="244594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12714"/>
          <a:stretch/>
        </p:blipFill>
        <p:spPr>
          <a:xfrm>
            <a:off x="6025272" y="1303214"/>
            <a:ext cx="2077768" cy="241812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1160" y="1433597"/>
            <a:ext cx="3227112" cy="2347850"/>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b="14412"/>
          <a:stretch/>
        </p:blipFill>
        <p:spPr>
          <a:xfrm>
            <a:off x="693821" y="4043996"/>
            <a:ext cx="4935828" cy="2207124"/>
          </a:xfrm>
          <a:prstGeom prst="rect">
            <a:avLst/>
          </a:prstGeom>
        </p:spPr>
      </p:pic>
      <p:pic>
        <p:nvPicPr>
          <p:cNvPr id="12" name="Google Shape;64;p14"/>
          <p:cNvPicPr preferRelativeResize="0"/>
          <p:nvPr/>
        </p:nvPicPr>
        <p:blipFill>
          <a:blip r:embed="rId8">
            <a:alphaModFix/>
          </a:blip>
          <a:stretch>
            <a:fillRect/>
          </a:stretch>
        </p:blipFill>
        <p:spPr>
          <a:xfrm>
            <a:off x="73429" y="6358221"/>
            <a:ext cx="8839196" cy="403010"/>
          </a:xfrm>
          <a:prstGeom prst="rect">
            <a:avLst/>
          </a:prstGeom>
          <a:noFill/>
          <a:ln>
            <a:noFill/>
          </a:ln>
        </p:spPr>
      </p:pic>
      <p:sp>
        <p:nvSpPr>
          <p:cNvPr id="13" name="Shape 34"/>
          <p:cNvSpPr txBox="1"/>
          <p:nvPr/>
        </p:nvSpPr>
        <p:spPr>
          <a:xfrm>
            <a:off x="2163234" y="2865201"/>
            <a:ext cx="5380200" cy="1368600"/>
          </a:xfrm>
          <a:prstGeom prst="rect">
            <a:avLst/>
          </a:prstGeom>
          <a:ln/>
        </p:spPr>
        <p:style>
          <a:lnRef idx="2">
            <a:schemeClr val="accent2"/>
          </a:lnRef>
          <a:fillRef idx="1">
            <a:schemeClr val="lt1"/>
          </a:fillRef>
          <a:effectRef idx="0">
            <a:schemeClr val="accent2"/>
          </a:effectRef>
          <a:fontRef idx="minor">
            <a:schemeClr val="dk1"/>
          </a:fontRef>
        </p:style>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 sz="2400" dirty="0" smtClean="0">
                <a:solidFill>
                  <a:schemeClr val="accent1"/>
                </a:solidFill>
                <a:latin typeface="Shadows Into Light Two"/>
                <a:ea typeface="Shadows Into Light Two"/>
                <a:cs typeface="Shadows Into Light Two"/>
                <a:sym typeface="Shadows Into Light Two"/>
              </a:rPr>
              <a:t>Energy: </a:t>
            </a:r>
            <a:r>
              <a:rPr lang="en" sz="2400" dirty="0" smtClean="0">
                <a:solidFill>
                  <a:srgbClr val="92D050"/>
                </a:solidFill>
                <a:latin typeface="Shadows Into Light Two"/>
                <a:ea typeface="Shadows Into Light Two"/>
                <a:cs typeface="Shadows Into Light Two"/>
                <a:sym typeface="Shadows Into Light Two"/>
              </a:rPr>
              <a:t>The </a:t>
            </a:r>
            <a:r>
              <a:rPr lang="en" sz="2400" dirty="0">
                <a:solidFill>
                  <a:srgbClr val="92D050"/>
                </a:solidFill>
                <a:latin typeface="Shadows Into Light Two"/>
                <a:ea typeface="Shadows Into Light Two"/>
                <a:cs typeface="Shadows Into Light Two"/>
                <a:sym typeface="Shadows Into Light Two"/>
              </a:rPr>
              <a:t>ability to make things happen. Motion, heat, </a:t>
            </a:r>
            <a:r>
              <a:rPr lang="en" sz="2400" dirty="0" smtClean="0">
                <a:solidFill>
                  <a:srgbClr val="92D050"/>
                </a:solidFill>
                <a:latin typeface="Shadows Into Light Two"/>
                <a:ea typeface="Shadows Into Light Two"/>
                <a:cs typeface="Shadows Into Light Two"/>
                <a:sym typeface="Shadows Into Light Two"/>
              </a:rPr>
              <a:t>light </a:t>
            </a:r>
            <a:r>
              <a:rPr lang="en" sz="2400" dirty="0">
                <a:solidFill>
                  <a:srgbClr val="92D050"/>
                </a:solidFill>
                <a:latin typeface="Shadows Into Light Two"/>
                <a:ea typeface="Shadows Into Light Two"/>
                <a:cs typeface="Shadows Into Light Two"/>
                <a:sym typeface="Shadows Into Light Two"/>
              </a:rPr>
              <a:t>and sound are clues </a:t>
            </a:r>
            <a:r>
              <a:rPr lang="en" sz="2400" dirty="0" smtClean="0">
                <a:solidFill>
                  <a:srgbClr val="92D050"/>
                </a:solidFill>
                <a:latin typeface="Shadows Into Light Two"/>
                <a:ea typeface="Shadows Into Light Two"/>
                <a:cs typeface="Shadows Into Light Two"/>
                <a:sym typeface="Shadows Into Light Two"/>
              </a:rPr>
              <a:t>that </a:t>
            </a:r>
            <a:r>
              <a:rPr lang="en" sz="2400" dirty="0">
                <a:solidFill>
                  <a:srgbClr val="92D050"/>
                </a:solidFill>
                <a:latin typeface="Shadows Into Light Two"/>
                <a:ea typeface="Shadows Into Light Two"/>
                <a:cs typeface="Shadows Into Light Two"/>
                <a:sym typeface="Shadows Into Light Two"/>
              </a:rPr>
              <a:t>energy </a:t>
            </a:r>
            <a:r>
              <a:rPr lang="en" sz="2400" dirty="0" smtClean="0">
                <a:solidFill>
                  <a:srgbClr val="92D050"/>
                </a:solidFill>
                <a:latin typeface="Shadows Into Light Two"/>
                <a:ea typeface="Shadows Into Light Two"/>
                <a:cs typeface="Shadows Into Light Two"/>
                <a:sym typeface="Shadows Into Light Two"/>
              </a:rPr>
              <a:t>is present</a:t>
            </a:r>
            <a:r>
              <a:rPr lang="en" sz="2400" dirty="0">
                <a:solidFill>
                  <a:srgbClr val="92D050"/>
                </a:solidFill>
                <a:latin typeface="Shadows Into Light Two"/>
                <a:ea typeface="Shadows Into Light Two"/>
                <a:cs typeface="Shadows Into Light Two"/>
                <a:sym typeface="Shadows Into Light Two"/>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 presetClass="exit" presetSubtype="0" fill="hold"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 presetClass="exit" presetSubtype="0" fill="hold"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746"/>
          <a:stretch/>
        </p:blipFill>
        <p:spPr>
          <a:xfrm flipH="1">
            <a:off x="5606862" y="1721621"/>
            <a:ext cx="2663688" cy="3866872"/>
          </a:xfrm>
          <a:prstGeom prst="rect">
            <a:avLst/>
          </a:prstGeom>
        </p:spPr>
      </p:pic>
      <p:pic>
        <p:nvPicPr>
          <p:cNvPr id="8"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
        <p:nvSpPr>
          <p:cNvPr id="9" name="Shape 52"/>
          <p:cNvSpPr txBox="1"/>
          <p:nvPr/>
        </p:nvSpPr>
        <p:spPr>
          <a:xfrm>
            <a:off x="725278" y="2386097"/>
            <a:ext cx="4527932" cy="2391507"/>
          </a:xfrm>
          <a:prstGeom prst="rect">
            <a:avLst/>
          </a:prstGeom>
        </p:spPr>
        <p:txBody>
          <a:bodyPr lIns="91425" tIns="91425" rIns="91425" bIns="91425" anchor="t" anchorCtr="0">
            <a:noAutofit/>
          </a:bodyPr>
          <a:lstStyle/>
          <a:p>
            <a:pPr lvl="0" rtl="0">
              <a:buNone/>
            </a:pPr>
            <a:r>
              <a:rPr lang="en" sz="3000" dirty="0" smtClean="0">
                <a:solidFill>
                  <a:schemeClr val="tx1"/>
                </a:solidFill>
                <a:latin typeface="Calibri"/>
                <a:ea typeface="Calibri"/>
                <a:cs typeface="Calibri"/>
                <a:sym typeface="Calibri"/>
              </a:rPr>
              <a:t>Does the pulled bow have energy</a:t>
            </a:r>
            <a:r>
              <a:rPr lang="en" sz="3000" dirty="0">
                <a:solidFill>
                  <a:schemeClr val="tx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53" name="Shape 53"/>
          <p:cNvSpPr txBox="1"/>
          <p:nvPr/>
        </p:nvSpPr>
        <p:spPr>
          <a:xfrm>
            <a:off x="2890350" y="1520075"/>
            <a:ext cx="5380200" cy="450899"/>
          </a:xfrm>
          <a:prstGeom prst="rect">
            <a:avLst/>
          </a:prstGeom>
        </p:spPr>
        <p:txBody>
          <a:bodyPr lIns="91425" tIns="91425" rIns="91425" bIns="91425" anchor="t" anchorCtr="0">
            <a:noAutofit/>
          </a:bodyPr>
          <a:lstStyle/>
          <a:p>
            <a:pPr lvl="0" rtl="0">
              <a:buNone/>
            </a:pPr>
            <a:endParaRPr lang="en" sz="2400" dirty="0">
              <a:solidFill>
                <a:srgbClr val="FF0000"/>
              </a:solidFill>
              <a:latin typeface="Shadows Into Light Two"/>
              <a:ea typeface="Shadows Into Light Two"/>
              <a:cs typeface="Shadows Into Light Two"/>
              <a:sym typeface="Shadows Into Light Tw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32" y="3557063"/>
            <a:ext cx="2682939"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859" y="3520609"/>
            <a:ext cx="2685058" cy="1828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725" y="3279822"/>
            <a:ext cx="1495044" cy="2743200"/>
          </a:xfrm>
          <a:prstGeom prst="rect">
            <a:avLst/>
          </a:prstGeom>
        </p:spPr>
      </p:pic>
      <p:sp>
        <p:nvSpPr>
          <p:cNvPr id="10" name="Shape 34"/>
          <p:cNvSpPr txBox="1"/>
          <p:nvPr/>
        </p:nvSpPr>
        <p:spPr>
          <a:xfrm>
            <a:off x="900333" y="990671"/>
            <a:ext cx="6865034" cy="111647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 sz="2800" dirty="0" smtClean="0">
                <a:solidFill>
                  <a:srgbClr val="92D050"/>
                </a:solidFill>
                <a:latin typeface="Shadows Into Light Two"/>
                <a:ea typeface="Shadows Into Light Two"/>
                <a:cs typeface="Shadows Into Light Two"/>
                <a:sym typeface="Shadows Into Light Two"/>
              </a:rPr>
              <a:t>W</a:t>
            </a:r>
            <a:r>
              <a:rPr lang="en-US" sz="2800" dirty="0" smtClean="0">
                <a:solidFill>
                  <a:srgbClr val="92D050"/>
                </a:solidFill>
                <a:latin typeface="Shadows Into Light Two"/>
                <a:ea typeface="Shadows Into Light Two"/>
                <a:cs typeface="Shadows Into Light Two"/>
                <a:sym typeface="Shadows Into Light Two"/>
              </a:rPr>
              <a:t>h</a:t>
            </a:r>
            <a:r>
              <a:rPr lang="en" sz="2800" dirty="0" smtClean="0">
                <a:solidFill>
                  <a:srgbClr val="92D050"/>
                </a:solidFill>
                <a:latin typeface="Shadows Into Light Two"/>
                <a:ea typeface="Shadows Into Light Two"/>
                <a:cs typeface="Shadows Into Light Two"/>
                <a:sym typeface="Shadows Into Light Two"/>
              </a:rPr>
              <a:t>at do each of these have in common in terms of energy?</a:t>
            </a:r>
          </a:p>
          <a:p>
            <a:pPr marL="0" marR="0" lvl="0" indent="0" algn="l" rtl="0">
              <a:lnSpc>
                <a:spcPct val="100000"/>
              </a:lnSpc>
              <a:spcBef>
                <a:spcPts val="0"/>
              </a:spcBef>
              <a:spcAft>
                <a:spcPts val="0"/>
              </a:spcAft>
              <a:buClr>
                <a:srgbClr val="000000"/>
              </a:buClr>
              <a:buSzPct val="25000"/>
              <a:buFont typeface="Shadows Into Light Two"/>
              <a:buNone/>
            </a:pPr>
            <a:endParaRPr lang="en" sz="2800" dirty="0">
              <a:solidFill>
                <a:srgbClr val="92D050"/>
              </a:solidFill>
              <a:latin typeface="Shadows Into Light Two"/>
              <a:ea typeface="Shadows Into Light Two"/>
              <a:cs typeface="Shadows Into Light Two"/>
              <a:sym typeface="Shadows Into Light Two"/>
            </a:endParaRPr>
          </a:p>
          <a:p>
            <a:pPr marL="0" marR="0" lvl="0" indent="0" algn="l" rtl="0">
              <a:lnSpc>
                <a:spcPct val="100000"/>
              </a:lnSpc>
              <a:spcBef>
                <a:spcPts val="0"/>
              </a:spcBef>
              <a:spcAft>
                <a:spcPts val="0"/>
              </a:spcAft>
              <a:buClr>
                <a:srgbClr val="000000"/>
              </a:buClr>
              <a:buSzPct val="25000"/>
              <a:buFont typeface="Shadows Into Light Two"/>
              <a:buNone/>
            </a:pPr>
            <a:r>
              <a:rPr lang="en" sz="2800" dirty="0" smtClean="0">
                <a:solidFill>
                  <a:srgbClr val="92D050"/>
                </a:solidFill>
                <a:latin typeface="Shadows Into Light Two"/>
                <a:ea typeface="Shadows Into Light Two"/>
                <a:cs typeface="Shadows Into Light Two"/>
                <a:sym typeface="Shadows Into Light Two"/>
              </a:rPr>
              <a:t>What type of energy </a:t>
            </a:r>
            <a:r>
              <a:rPr lang="en-US" sz="2800" dirty="0" smtClean="0">
                <a:solidFill>
                  <a:srgbClr val="92D050"/>
                </a:solidFill>
                <a:latin typeface="Shadows Into Light Two"/>
                <a:ea typeface="Shadows Into Light Two"/>
                <a:cs typeface="Shadows Into Light Two"/>
                <a:sym typeface="Shadows Into Light Two"/>
              </a:rPr>
              <a:t>is present?</a:t>
            </a:r>
            <a:endParaRPr lang="en" sz="2800" dirty="0">
              <a:solidFill>
                <a:srgbClr val="92D050"/>
              </a:solidFill>
              <a:latin typeface="Shadows Into Light Two"/>
              <a:ea typeface="Shadows Into Light Two"/>
              <a:cs typeface="Shadows Into Light Two"/>
              <a:sym typeface="Shadows Into Light Two"/>
            </a:endParaRPr>
          </a:p>
        </p:txBody>
      </p:sp>
      <p:pic>
        <p:nvPicPr>
          <p:cNvPr id="11" name="Google Shape;64;p14"/>
          <p:cNvPicPr preferRelativeResize="0"/>
          <p:nvPr/>
        </p:nvPicPr>
        <p:blipFill>
          <a:blip r:embed="rId6">
            <a:alphaModFix/>
          </a:blip>
          <a:stretch>
            <a:fillRect/>
          </a:stretch>
        </p:blipFill>
        <p:spPr>
          <a:xfrm>
            <a:off x="73429" y="6358221"/>
            <a:ext cx="8839196" cy="403010"/>
          </a:xfrm>
          <a:prstGeom prst="rect">
            <a:avLst/>
          </a:prstGeom>
          <a:noFill/>
          <a:ln>
            <a:noFill/>
          </a:ln>
        </p:spPr>
      </p:pic>
      <p:sp>
        <p:nvSpPr>
          <p:cNvPr id="12" name="Shape 34"/>
          <p:cNvSpPr txBox="1"/>
          <p:nvPr/>
        </p:nvSpPr>
        <p:spPr>
          <a:xfrm>
            <a:off x="1340121" y="3193212"/>
            <a:ext cx="5380200" cy="1201804"/>
          </a:xfrm>
          <a:prstGeom prst="rect">
            <a:avLst/>
          </a:prstGeom>
          <a:ln/>
        </p:spPr>
        <p:style>
          <a:lnRef idx="2">
            <a:schemeClr val="accent2"/>
          </a:lnRef>
          <a:fillRef idx="1">
            <a:schemeClr val="lt1"/>
          </a:fillRef>
          <a:effectRef idx="0">
            <a:schemeClr val="accent2"/>
          </a:effectRef>
          <a:fontRef idx="minor">
            <a:schemeClr val="dk1"/>
          </a:fontRef>
        </p:style>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 sz="2400" dirty="0" smtClean="0">
                <a:solidFill>
                  <a:schemeClr val="accent1"/>
                </a:solidFill>
                <a:latin typeface="Shadows Into Light Two"/>
                <a:ea typeface="Shadows Into Light Two"/>
                <a:cs typeface="Shadows Into Light Two"/>
                <a:sym typeface="Shadows Into Light Two"/>
              </a:rPr>
              <a:t>Potential Energy: </a:t>
            </a:r>
            <a:r>
              <a:rPr lang="en" sz="2400" dirty="0" smtClean="0">
                <a:solidFill>
                  <a:srgbClr val="92D050"/>
                </a:solidFill>
                <a:latin typeface="Shadows Into Light Two"/>
                <a:ea typeface="Shadows Into Light Two"/>
                <a:cs typeface="Shadows Into Light Two"/>
                <a:sym typeface="Shadows Into Light Two"/>
              </a:rPr>
              <a:t>Energy that is stored.</a:t>
            </a:r>
            <a:endParaRPr lang="en" sz="2400" dirty="0">
              <a:solidFill>
                <a:srgbClr val="92D050"/>
              </a:solidFill>
              <a:latin typeface="Shadows Into Light Two"/>
              <a:ea typeface="Shadows Into Light Two"/>
              <a:cs typeface="Shadows Into Light Two"/>
              <a:sym typeface="Shadows Into Light Two"/>
            </a:endParaRPr>
          </a:p>
        </p:txBody>
      </p:sp>
      <p:sp>
        <p:nvSpPr>
          <p:cNvPr id="13" name="Shape 34"/>
          <p:cNvSpPr txBox="1"/>
          <p:nvPr/>
        </p:nvSpPr>
        <p:spPr>
          <a:xfrm>
            <a:off x="749951" y="4899422"/>
            <a:ext cx="5380200" cy="1201804"/>
          </a:xfrm>
          <a:prstGeom prst="rect">
            <a:avLst/>
          </a:prstGeom>
          <a:ln/>
        </p:spPr>
        <p:style>
          <a:lnRef idx="2">
            <a:schemeClr val="accent2"/>
          </a:lnRef>
          <a:fillRef idx="1">
            <a:schemeClr val="lt1"/>
          </a:fillRef>
          <a:effectRef idx="0">
            <a:schemeClr val="accent2"/>
          </a:effectRef>
          <a:fontRef idx="minor">
            <a:schemeClr val="dk1"/>
          </a:fontRef>
        </p:style>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 sz="2400" dirty="0" smtClean="0">
                <a:solidFill>
                  <a:schemeClr val="tx1"/>
                </a:solidFill>
                <a:latin typeface="Shadows Into Light Two"/>
                <a:ea typeface="Shadows Into Light Two"/>
                <a:cs typeface="Shadows Into Light Two"/>
                <a:sym typeface="Shadows Into Light Two"/>
              </a:rPr>
              <a:t>W</a:t>
            </a:r>
            <a:r>
              <a:rPr lang="en-US" sz="2400" dirty="0" smtClean="0">
                <a:solidFill>
                  <a:schemeClr val="tx1"/>
                </a:solidFill>
                <a:latin typeface="Shadows Into Light Two"/>
                <a:ea typeface="Shadows Into Light Two"/>
                <a:cs typeface="Shadows Into Light Two"/>
                <a:sym typeface="Shadows Into Light Two"/>
              </a:rPr>
              <a:t>h</a:t>
            </a:r>
            <a:r>
              <a:rPr lang="en" sz="2400" dirty="0" smtClean="0">
                <a:solidFill>
                  <a:schemeClr val="tx1"/>
                </a:solidFill>
                <a:latin typeface="Shadows Into Light Two"/>
                <a:ea typeface="Shadows Into Light Two"/>
                <a:cs typeface="Shadows Into Light Two"/>
                <a:sym typeface="Shadows Into Light Two"/>
              </a:rPr>
              <a:t>at are other examples of potential energy?</a:t>
            </a:r>
            <a:endParaRPr lang="en" sz="2400" dirty="0">
              <a:solidFill>
                <a:schemeClr val="tx1"/>
              </a:solidFill>
              <a:latin typeface="Shadows Into Light Two"/>
              <a:ea typeface="Shadows Into Light Two"/>
              <a:cs typeface="Shadows Into Light Two"/>
              <a:sym typeface="Shadows Into Light Two"/>
            </a:endParaRPr>
          </a:p>
        </p:txBody>
      </p:sp>
    </p:spTree>
    <p:extLst>
      <p:ext uri="{BB962C8B-B14F-4D97-AF65-F5344CB8AC3E}">
        <p14:creationId xmlns:p14="http://schemas.microsoft.com/office/powerpoint/2010/main" val="42779563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6" name="Shape 66"/>
          <p:cNvSpPr txBox="1"/>
          <p:nvPr/>
        </p:nvSpPr>
        <p:spPr>
          <a:xfrm>
            <a:off x="644486" y="522597"/>
            <a:ext cx="6433629" cy="1069919"/>
          </a:xfrm>
          <a:prstGeom prst="rect">
            <a:avLst/>
          </a:prstGeom>
        </p:spPr>
        <p:txBody>
          <a:bodyPr lIns="91425" tIns="91425" rIns="91425" bIns="91425" anchor="t" anchorCtr="0">
            <a:noAutofit/>
          </a:bodyPr>
          <a:lstStyle/>
          <a:p>
            <a:pPr lvl="0" rtl="0">
              <a:buNone/>
            </a:pPr>
            <a:r>
              <a:rPr lang="en" sz="3000" dirty="0" smtClean="0">
                <a:solidFill>
                  <a:schemeClr val="tx1"/>
                </a:solidFill>
                <a:latin typeface="Calibri"/>
                <a:ea typeface="Calibri"/>
                <a:cs typeface="Calibri"/>
                <a:sym typeface="Calibri"/>
              </a:rPr>
              <a:t>What type of energy does the moving arrow have?</a:t>
            </a:r>
            <a:endParaRPr lang="en" sz="3000" dirty="0">
              <a:solidFill>
                <a:schemeClr val="tx1"/>
              </a:solidFill>
              <a:latin typeface="Calibri"/>
              <a:ea typeface="Calibri"/>
              <a:cs typeface="Calibri"/>
              <a:sym typeface="Calibri"/>
            </a:endParaRPr>
          </a:p>
        </p:txBody>
      </p:sp>
      <p:grpSp>
        <p:nvGrpSpPr>
          <p:cNvPr id="10" name="Group 9"/>
          <p:cNvGrpSpPr/>
          <p:nvPr/>
        </p:nvGrpSpPr>
        <p:grpSpPr>
          <a:xfrm>
            <a:off x="1489985" y="3717490"/>
            <a:ext cx="6006083" cy="1140025"/>
            <a:chOff x="1404025" y="5173350"/>
            <a:chExt cx="6006083" cy="114002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64989" y="5398975"/>
              <a:ext cx="5145119" cy="914400"/>
            </a:xfrm>
            <a:prstGeom prst="rect">
              <a:avLst/>
            </a:prstGeom>
          </p:spPr>
        </p:pic>
        <p:cxnSp>
          <p:nvCxnSpPr>
            <p:cNvPr id="4" name="Straight Connector 3"/>
            <p:cNvCxnSpPr/>
            <p:nvPr/>
          </p:nvCxnSpPr>
          <p:spPr>
            <a:xfrm>
              <a:off x="1828793" y="5173350"/>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79765" y="5539500"/>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04025" y="6028367"/>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77790" y="61312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06641" y="5331355"/>
              <a:ext cx="768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02913" y="5761161"/>
              <a:ext cx="2369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02597" y="58561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
        <p:nvSpPr>
          <p:cNvPr id="3" name="Rectangle 2"/>
          <p:cNvSpPr/>
          <p:nvPr/>
        </p:nvSpPr>
        <p:spPr>
          <a:xfrm>
            <a:off x="644486" y="1821116"/>
            <a:ext cx="5833431" cy="954107"/>
          </a:xfrm>
          <a:prstGeom prst="rect">
            <a:avLst/>
          </a:prstGeom>
        </p:spPr>
        <p:txBody>
          <a:bodyPr wrap="square">
            <a:spAutoFit/>
          </a:bodyPr>
          <a:lstStyle/>
          <a:p>
            <a:r>
              <a:rPr lang="en-US" sz="2800" dirty="0" smtClean="0">
                <a:solidFill>
                  <a:srgbClr val="FFC000"/>
                </a:solidFill>
                <a:latin typeface="Shadows Into Light Two"/>
              </a:rPr>
              <a:t>How </a:t>
            </a:r>
            <a:r>
              <a:rPr lang="en-US" sz="2800" dirty="0">
                <a:solidFill>
                  <a:srgbClr val="FFC000"/>
                </a:solidFill>
                <a:latin typeface="Shadows Into Light Two"/>
              </a:rPr>
              <a:t>is </a:t>
            </a:r>
            <a:r>
              <a:rPr lang="en-US" sz="2800" dirty="0" smtClean="0">
                <a:solidFill>
                  <a:srgbClr val="FFC000"/>
                </a:solidFill>
                <a:latin typeface="Shadows Into Light Two"/>
              </a:rPr>
              <a:t>this energy </a:t>
            </a:r>
            <a:r>
              <a:rPr lang="en-US" sz="2800" dirty="0">
                <a:solidFill>
                  <a:srgbClr val="FFC000"/>
                </a:solidFill>
                <a:latin typeface="Shadows Into Light Two"/>
              </a:rPr>
              <a:t>different than when the bow was pulled back?</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37" y="2727900"/>
            <a:ext cx="4028194" cy="228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2720" y="2727900"/>
            <a:ext cx="3431145" cy="2286000"/>
          </a:xfrm>
          <a:prstGeom prst="rect">
            <a:avLst/>
          </a:prstGeom>
        </p:spPr>
      </p:pic>
      <p:pic>
        <p:nvPicPr>
          <p:cNvPr id="9" name="Google Shape;64;p14"/>
          <p:cNvPicPr preferRelativeResize="0"/>
          <p:nvPr/>
        </p:nvPicPr>
        <p:blipFill>
          <a:blip r:embed="rId5">
            <a:alphaModFix/>
          </a:blip>
          <a:stretch>
            <a:fillRect/>
          </a:stretch>
        </p:blipFill>
        <p:spPr>
          <a:xfrm>
            <a:off x="73429" y="6358221"/>
            <a:ext cx="8839196" cy="403010"/>
          </a:xfrm>
          <a:prstGeom prst="rect">
            <a:avLst/>
          </a:prstGeom>
          <a:noFill/>
          <a:ln>
            <a:noFill/>
          </a:ln>
        </p:spPr>
      </p:pic>
      <p:sp>
        <p:nvSpPr>
          <p:cNvPr id="4" name="Rectangle 3"/>
          <p:cNvSpPr/>
          <p:nvPr/>
        </p:nvSpPr>
        <p:spPr>
          <a:xfrm>
            <a:off x="677537" y="509836"/>
            <a:ext cx="7408844" cy="1815882"/>
          </a:xfrm>
          <a:prstGeom prst="rect">
            <a:avLst/>
          </a:prstGeom>
        </p:spPr>
        <p:txBody>
          <a:bodyPr wrap="square">
            <a:spAutoFit/>
          </a:bodyPr>
          <a:lstStyle/>
          <a:p>
            <a:pPr lvl="0">
              <a:buClr>
                <a:srgbClr val="000000"/>
              </a:buClr>
              <a:buSzPct val="25000"/>
            </a:pPr>
            <a:r>
              <a:rPr lang="en" sz="2800" dirty="0">
                <a:solidFill>
                  <a:srgbClr val="92D050"/>
                </a:solidFill>
                <a:latin typeface="Shadows Into Light Two"/>
                <a:ea typeface="Shadows Into Light Two"/>
                <a:cs typeface="Shadows Into Light Two"/>
                <a:sym typeface="Shadows Into Light Two"/>
              </a:rPr>
              <a:t>W</a:t>
            </a:r>
            <a:r>
              <a:rPr lang="en-US" sz="2800" dirty="0">
                <a:solidFill>
                  <a:srgbClr val="92D050"/>
                </a:solidFill>
                <a:latin typeface="Shadows Into Light Two"/>
                <a:ea typeface="Shadows Into Light Two"/>
                <a:cs typeface="Shadows Into Light Two"/>
                <a:sym typeface="Shadows Into Light Two"/>
              </a:rPr>
              <a:t>h</a:t>
            </a:r>
            <a:r>
              <a:rPr lang="en" sz="2800" dirty="0">
                <a:solidFill>
                  <a:srgbClr val="92D050"/>
                </a:solidFill>
                <a:latin typeface="Shadows Into Light Two"/>
                <a:ea typeface="Shadows Into Light Two"/>
                <a:cs typeface="Shadows Into Light Two"/>
                <a:sym typeface="Shadows Into Light Two"/>
              </a:rPr>
              <a:t>at do each of these have in common in terms of energy?</a:t>
            </a:r>
          </a:p>
          <a:p>
            <a:pPr lvl="0">
              <a:buClr>
                <a:srgbClr val="000000"/>
              </a:buClr>
              <a:buSzPct val="25000"/>
            </a:pPr>
            <a:endParaRPr lang="en" sz="2800" dirty="0">
              <a:solidFill>
                <a:srgbClr val="92D050"/>
              </a:solidFill>
              <a:latin typeface="Shadows Into Light Two"/>
              <a:ea typeface="Shadows Into Light Two"/>
              <a:cs typeface="Shadows Into Light Two"/>
              <a:sym typeface="Shadows Into Light Two"/>
            </a:endParaRPr>
          </a:p>
          <a:p>
            <a:pPr lvl="0">
              <a:buClr>
                <a:srgbClr val="000000"/>
              </a:buClr>
              <a:buSzPct val="25000"/>
            </a:pPr>
            <a:r>
              <a:rPr lang="en" sz="2800" dirty="0">
                <a:solidFill>
                  <a:srgbClr val="92D050"/>
                </a:solidFill>
                <a:latin typeface="Shadows Into Light Two"/>
                <a:ea typeface="Shadows Into Light Two"/>
                <a:cs typeface="Shadows Into Light Two"/>
                <a:sym typeface="Shadows Into Light Two"/>
              </a:rPr>
              <a:t>What type of energy </a:t>
            </a:r>
            <a:r>
              <a:rPr lang="en-US" sz="2800" dirty="0">
                <a:solidFill>
                  <a:srgbClr val="92D050"/>
                </a:solidFill>
                <a:latin typeface="Shadows Into Light Two"/>
                <a:ea typeface="Shadows Into Light Two"/>
                <a:cs typeface="Shadows Into Light Two"/>
                <a:sym typeface="Shadows Into Light Two"/>
              </a:rPr>
              <a:t>is present?</a:t>
            </a:r>
            <a:endParaRPr lang="en" sz="2800" dirty="0">
              <a:solidFill>
                <a:srgbClr val="92D050"/>
              </a:solidFill>
              <a:latin typeface="Shadows Into Light Two"/>
              <a:ea typeface="Shadows Into Light Two"/>
              <a:cs typeface="Shadows Into Light Two"/>
              <a:sym typeface="Shadows Into Light Two"/>
            </a:endParaRPr>
          </a:p>
        </p:txBody>
      </p:sp>
      <p:sp>
        <p:nvSpPr>
          <p:cNvPr id="10" name="Shape 34"/>
          <p:cNvSpPr txBox="1"/>
          <p:nvPr/>
        </p:nvSpPr>
        <p:spPr>
          <a:xfrm>
            <a:off x="1691859" y="2727900"/>
            <a:ext cx="5380200" cy="1304016"/>
          </a:xfrm>
          <a:prstGeom prst="rect">
            <a:avLst/>
          </a:prstGeom>
          <a:ln/>
        </p:spPr>
        <p:style>
          <a:lnRef idx="2">
            <a:schemeClr val="accent2"/>
          </a:lnRef>
          <a:fillRef idx="1">
            <a:schemeClr val="lt1"/>
          </a:fillRef>
          <a:effectRef idx="0">
            <a:schemeClr val="accent2"/>
          </a:effectRef>
          <a:fontRef idx="minor">
            <a:schemeClr val="dk1"/>
          </a:fontRef>
        </p:style>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 sz="2400" dirty="0" smtClean="0">
                <a:solidFill>
                  <a:schemeClr val="accent1"/>
                </a:solidFill>
                <a:latin typeface="Shadows Into Light Two"/>
                <a:ea typeface="Shadows Into Light Two"/>
                <a:cs typeface="Shadows Into Light Two"/>
                <a:sym typeface="Shadows Into Light Two"/>
              </a:rPr>
              <a:t>Kinetic Energy: </a:t>
            </a:r>
            <a:r>
              <a:rPr lang="en" sz="2400" dirty="0" smtClean="0">
                <a:solidFill>
                  <a:srgbClr val="92D050"/>
                </a:solidFill>
                <a:latin typeface="Shadows Into Light Two"/>
                <a:ea typeface="Shadows Into Light Two"/>
                <a:cs typeface="Shadows Into Light Two"/>
                <a:sym typeface="Shadows Into Light Two"/>
              </a:rPr>
              <a:t>Energy of motion.</a:t>
            </a:r>
            <a:endParaRPr lang="en" sz="2400" dirty="0">
              <a:solidFill>
                <a:srgbClr val="92D050"/>
              </a:solidFill>
              <a:latin typeface="Shadows Into Light Two"/>
              <a:ea typeface="Shadows Into Light Two"/>
              <a:cs typeface="Shadows Into Light Two"/>
              <a:sym typeface="Shadows Into Light Two"/>
            </a:endParaRPr>
          </a:p>
        </p:txBody>
      </p:sp>
      <p:sp>
        <p:nvSpPr>
          <p:cNvPr id="5" name="Rectangle 4"/>
          <p:cNvSpPr/>
          <p:nvPr/>
        </p:nvSpPr>
        <p:spPr>
          <a:xfrm>
            <a:off x="2467472" y="3466040"/>
            <a:ext cx="4051109" cy="369332"/>
          </a:xfrm>
          <a:prstGeom prst="rect">
            <a:avLst/>
          </a:prstGeom>
        </p:spPr>
        <p:txBody>
          <a:bodyPr wrap="none">
            <a:spAutoFit/>
          </a:bodyPr>
          <a:lstStyle/>
          <a:p>
            <a:r>
              <a:rPr lang="en" sz="1800" dirty="0">
                <a:solidFill>
                  <a:schemeClr val="tx1"/>
                </a:solidFill>
                <a:latin typeface="Calibri"/>
                <a:ea typeface="Calibri"/>
                <a:cs typeface="Calibri"/>
                <a:sym typeface="Calibri"/>
              </a:rPr>
              <a:t>Synonyms for </a:t>
            </a:r>
            <a:r>
              <a:rPr lang="en" sz="1800" dirty="0">
                <a:solidFill>
                  <a:srgbClr val="FFC000"/>
                </a:solidFill>
                <a:latin typeface="Calibri"/>
                <a:ea typeface="Calibri"/>
                <a:cs typeface="Calibri"/>
                <a:sym typeface="Calibri"/>
              </a:rPr>
              <a:t>kinetic</a:t>
            </a:r>
            <a:r>
              <a:rPr lang="en" sz="1800" dirty="0">
                <a:solidFill>
                  <a:schemeClr val="tx1"/>
                </a:solidFill>
                <a:latin typeface="Calibri"/>
                <a:ea typeface="Calibri"/>
                <a:cs typeface="Calibri"/>
                <a:sym typeface="Calibri"/>
              </a:rPr>
              <a:t> are active and lively</a:t>
            </a:r>
            <a:endParaRPr lang="en-US" sz="1800" dirty="0"/>
          </a:p>
        </p:txBody>
      </p:sp>
      <p:sp>
        <p:nvSpPr>
          <p:cNvPr id="13" name="Shape 34"/>
          <p:cNvSpPr txBox="1"/>
          <p:nvPr/>
        </p:nvSpPr>
        <p:spPr>
          <a:xfrm>
            <a:off x="904187" y="5072180"/>
            <a:ext cx="5380200" cy="1201804"/>
          </a:xfrm>
          <a:prstGeom prst="rect">
            <a:avLst/>
          </a:prstGeom>
          <a:ln/>
        </p:spPr>
        <p:style>
          <a:lnRef idx="2">
            <a:schemeClr val="accent2"/>
          </a:lnRef>
          <a:fillRef idx="1">
            <a:schemeClr val="lt1"/>
          </a:fillRef>
          <a:effectRef idx="0">
            <a:schemeClr val="accent2"/>
          </a:effectRef>
          <a:fontRef idx="minor">
            <a:schemeClr val="dk1"/>
          </a:fontRef>
        </p:style>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 sz="2400" dirty="0" smtClean="0">
                <a:solidFill>
                  <a:schemeClr val="tx1"/>
                </a:solidFill>
                <a:latin typeface="Shadows Into Light Two"/>
                <a:ea typeface="Shadows Into Light Two"/>
                <a:cs typeface="Shadows Into Light Two"/>
                <a:sym typeface="Shadows Into Light Two"/>
              </a:rPr>
              <a:t>W</a:t>
            </a:r>
            <a:r>
              <a:rPr lang="en-US" sz="2400" dirty="0" smtClean="0">
                <a:solidFill>
                  <a:schemeClr val="tx1"/>
                </a:solidFill>
                <a:latin typeface="Shadows Into Light Two"/>
                <a:ea typeface="Shadows Into Light Two"/>
                <a:cs typeface="Shadows Into Light Two"/>
                <a:sym typeface="Shadows Into Light Two"/>
              </a:rPr>
              <a:t>h</a:t>
            </a:r>
            <a:r>
              <a:rPr lang="en" sz="2400" dirty="0" smtClean="0">
                <a:solidFill>
                  <a:schemeClr val="tx1"/>
                </a:solidFill>
                <a:latin typeface="Shadows Into Light Two"/>
                <a:ea typeface="Shadows Into Light Two"/>
                <a:cs typeface="Shadows Into Light Two"/>
                <a:sym typeface="Shadows Into Light Two"/>
              </a:rPr>
              <a:t>at are other examples of kinetic energy?</a:t>
            </a:r>
            <a:endParaRPr lang="en" sz="2400" dirty="0">
              <a:solidFill>
                <a:schemeClr val="tx1"/>
              </a:solidFill>
              <a:latin typeface="Shadows Into Light Two"/>
              <a:ea typeface="Shadows Into Light Two"/>
              <a:cs typeface="Shadows Into Light Two"/>
              <a:sym typeface="Shadows Into Light Two"/>
            </a:endParaRPr>
          </a:p>
        </p:txBody>
      </p:sp>
    </p:spTree>
    <p:extLst>
      <p:ext uri="{BB962C8B-B14F-4D97-AF65-F5344CB8AC3E}">
        <p14:creationId xmlns:p14="http://schemas.microsoft.com/office/powerpoint/2010/main" val="23159042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5746"/>
          <a:stretch/>
        </p:blipFill>
        <p:spPr>
          <a:xfrm>
            <a:off x="816660" y="2486791"/>
            <a:ext cx="2204590" cy="3200400"/>
          </a:xfrm>
          <a:prstGeom prst="rect">
            <a:avLst/>
          </a:prstGeom>
        </p:spPr>
      </p:pic>
      <p:sp>
        <p:nvSpPr>
          <p:cNvPr id="126" name="Shape 126"/>
          <p:cNvSpPr txBox="1"/>
          <p:nvPr/>
        </p:nvSpPr>
        <p:spPr>
          <a:xfrm>
            <a:off x="834489" y="948058"/>
            <a:ext cx="1716035" cy="108593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Shadows Into Light Two"/>
              <a:buNone/>
            </a:pPr>
            <a:r>
              <a:rPr lang="en-US" sz="2800" dirty="0" smtClean="0">
                <a:solidFill>
                  <a:schemeClr val="accent1"/>
                </a:solidFill>
                <a:latin typeface="Shadows Into Light Two"/>
                <a:ea typeface="Shadows Into Light Two"/>
                <a:cs typeface="Shadows Into Light Two"/>
                <a:sym typeface="Shadows Into Light Two"/>
              </a:rPr>
              <a:t>Energy Transfer</a:t>
            </a:r>
            <a:endParaRPr lang="en" sz="2800" dirty="0">
              <a:solidFill>
                <a:schemeClr val="accent1"/>
              </a:solidFill>
              <a:latin typeface="Shadows Into Light Two"/>
              <a:ea typeface="Shadows Into Light Two"/>
              <a:cs typeface="Shadows Into Light Two"/>
              <a:sym typeface="Shadows Into Light Two"/>
            </a:endParaRPr>
          </a:p>
        </p:txBody>
      </p:sp>
      <p:sp>
        <p:nvSpPr>
          <p:cNvPr id="127" name="Shape 127"/>
          <p:cNvSpPr txBox="1"/>
          <p:nvPr/>
        </p:nvSpPr>
        <p:spPr>
          <a:xfrm>
            <a:off x="2708294" y="948058"/>
            <a:ext cx="4993441" cy="108593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 sz="2400" dirty="0">
                <a:solidFill>
                  <a:srgbClr val="92D050"/>
                </a:solidFill>
                <a:latin typeface="Shadows Into Light Two"/>
                <a:ea typeface="Shadows Into Light Two"/>
                <a:cs typeface="Shadows Into Light Two"/>
                <a:sym typeface="Shadows Into Light Two"/>
              </a:rPr>
              <a:t>Energy can be transferred from one type to another type.</a:t>
            </a:r>
          </a:p>
        </p:txBody>
      </p:sp>
      <p:cxnSp>
        <p:nvCxnSpPr>
          <p:cNvPr id="129" name="Shape 129"/>
          <p:cNvCxnSpPr/>
          <p:nvPr/>
        </p:nvCxnSpPr>
        <p:spPr>
          <a:xfrm>
            <a:off x="2624010" y="844195"/>
            <a:ext cx="10799" cy="1189800"/>
          </a:xfrm>
          <a:prstGeom prst="straightConnector1">
            <a:avLst/>
          </a:prstGeom>
          <a:noFill/>
          <a:ln w="19050" cap="flat">
            <a:solidFill>
              <a:schemeClr val="accent6"/>
            </a:solidFill>
            <a:prstDash val="solid"/>
            <a:round/>
            <a:headEnd type="none" w="med" len="med"/>
            <a:tailEnd type="none" w="med" len="med"/>
          </a:ln>
        </p:spPr>
      </p:cxnSp>
      <p:sp>
        <p:nvSpPr>
          <p:cNvPr id="3" name="TextBox 2"/>
          <p:cNvSpPr txBox="1"/>
          <p:nvPr/>
        </p:nvSpPr>
        <p:spPr>
          <a:xfrm>
            <a:off x="816660" y="5743510"/>
            <a:ext cx="2334793" cy="400110"/>
          </a:xfrm>
          <a:prstGeom prst="rect">
            <a:avLst/>
          </a:prstGeom>
          <a:noFill/>
        </p:spPr>
        <p:txBody>
          <a:bodyPr wrap="square" rtlCol="0">
            <a:spAutoFit/>
          </a:bodyPr>
          <a:lstStyle/>
          <a:p>
            <a:r>
              <a:rPr lang="en-US" sz="2000" dirty="0" smtClean="0">
                <a:solidFill>
                  <a:schemeClr val="tx1"/>
                </a:solidFill>
              </a:rPr>
              <a:t>potential energy</a:t>
            </a:r>
            <a:endParaRPr lang="en-US" sz="2000" dirty="0">
              <a:solidFill>
                <a:schemeClr val="tx1"/>
              </a:solidFill>
            </a:endParaRPr>
          </a:p>
        </p:txBody>
      </p:sp>
      <p:sp>
        <p:nvSpPr>
          <p:cNvPr id="2" name="Right Arrow 1"/>
          <p:cNvSpPr/>
          <p:nvPr/>
        </p:nvSpPr>
        <p:spPr>
          <a:xfrm>
            <a:off x="2706009" y="3790146"/>
            <a:ext cx="1382661" cy="593689"/>
          </a:xfrm>
          <a:prstGeom prst="rightArrow">
            <a:avLst>
              <a:gd name="adj1" fmla="val 50000"/>
              <a:gd name="adj2" fmla="val 140042"/>
            </a:avLst>
          </a:prstGeom>
          <a:solidFill>
            <a:schemeClr val="accent4"/>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366942" y="4597340"/>
            <a:ext cx="2334793" cy="400110"/>
          </a:xfrm>
          <a:prstGeom prst="rect">
            <a:avLst/>
          </a:prstGeom>
          <a:noFill/>
        </p:spPr>
        <p:txBody>
          <a:bodyPr wrap="square" rtlCol="0">
            <a:spAutoFit/>
          </a:bodyPr>
          <a:lstStyle/>
          <a:p>
            <a:r>
              <a:rPr lang="en-US" sz="2000" dirty="0" smtClean="0">
                <a:solidFill>
                  <a:schemeClr val="tx1"/>
                </a:solidFill>
              </a:rPr>
              <a:t>kinetic energy</a:t>
            </a:r>
            <a:endParaRPr lang="en-US" sz="2000" dirty="0">
              <a:solidFill>
                <a:schemeClr val="tx1"/>
              </a:solidFill>
            </a:endParaRPr>
          </a:p>
        </p:txBody>
      </p:sp>
      <p:grpSp>
        <p:nvGrpSpPr>
          <p:cNvPr id="22" name="Group 21"/>
          <p:cNvGrpSpPr/>
          <p:nvPr/>
        </p:nvGrpSpPr>
        <p:grpSpPr>
          <a:xfrm>
            <a:off x="3905164" y="3836285"/>
            <a:ext cx="4183330" cy="718442"/>
            <a:chOff x="1404025" y="5173350"/>
            <a:chExt cx="6006083" cy="1140025"/>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64989" y="5398975"/>
              <a:ext cx="5145119" cy="914400"/>
            </a:xfrm>
            <a:prstGeom prst="rect">
              <a:avLst/>
            </a:prstGeom>
          </p:spPr>
        </p:pic>
        <p:cxnSp>
          <p:nvCxnSpPr>
            <p:cNvPr id="24" name="Straight Connector 23"/>
            <p:cNvCxnSpPr/>
            <p:nvPr/>
          </p:nvCxnSpPr>
          <p:spPr>
            <a:xfrm>
              <a:off x="1828793" y="5173350"/>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9765" y="5539500"/>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04025" y="6028367"/>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77790" y="61312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06641" y="5331355"/>
              <a:ext cx="768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02913" y="5761161"/>
              <a:ext cx="2369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02597" y="58561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Google Shape;64;p14"/>
          <p:cNvPicPr preferRelativeResize="0"/>
          <p:nvPr/>
        </p:nvPicPr>
        <p:blipFill>
          <a:blip r:embed="rId5">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19535983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a:off x="16175" y="6178675"/>
            <a:ext cx="9127799" cy="679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2" name="Shape 72"/>
          <p:cNvSpPr/>
          <p:nvPr/>
        </p:nvSpPr>
        <p:spPr>
          <a:xfrm>
            <a:off x="210275" y="986650"/>
            <a:ext cx="784500" cy="520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3" name="Shape 73"/>
          <p:cNvSpPr/>
          <p:nvPr/>
        </p:nvSpPr>
        <p:spPr>
          <a:xfrm>
            <a:off x="291704" y="404350"/>
            <a:ext cx="582300" cy="582300"/>
          </a:xfrm>
          <a:prstGeom prst="ellipse">
            <a:avLst/>
          </a:prstGeom>
          <a:solidFill>
            <a:srgbClr val="0000FF"/>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effectLst>
                <a:outerShdw blurRad="50800" dist="38100" dir="2700000" algn="tl" rotWithShape="0">
                  <a:prstClr val="black">
                    <a:alpha val="40000"/>
                  </a:prstClr>
                </a:outerShdw>
              </a:effectLst>
            </a:endParaRPr>
          </a:p>
        </p:txBody>
      </p:sp>
      <p:sp>
        <p:nvSpPr>
          <p:cNvPr id="74" name="Shape 74"/>
          <p:cNvSpPr/>
          <p:nvPr/>
        </p:nvSpPr>
        <p:spPr>
          <a:xfrm>
            <a:off x="4092150" y="3121675"/>
            <a:ext cx="727799" cy="3057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5" name="Shape 75"/>
          <p:cNvSpPr/>
          <p:nvPr/>
        </p:nvSpPr>
        <p:spPr>
          <a:xfrm>
            <a:off x="4164900" y="2539375"/>
            <a:ext cx="582300" cy="582300"/>
          </a:xfrm>
          <a:prstGeom prst="ellipse">
            <a:avLst/>
          </a:prstGeom>
          <a:solidFill>
            <a:srgbClr val="FF0000"/>
          </a:solidFill>
          <a:ln w="19050" cap="flat">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ctr" anchorCtr="0">
            <a:noAutofit/>
          </a:bodyPr>
          <a:lstStyle/>
          <a:p>
            <a:endParaRPr/>
          </a:p>
        </p:txBody>
      </p:sp>
      <p:sp>
        <p:nvSpPr>
          <p:cNvPr id="76" name="Shape 76"/>
          <p:cNvSpPr txBox="1"/>
          <p:nvPr/>
        </p:nvSpPr>
        <p:spPr>
          <a:xfrm>
            <a:off x="1061081" y="630831"/>
            <a:ext cx="6875220" cy="733930"/>
          </a:xfrm>
          <a:prstGeom prst="rect">
            <a:avLst/>
          </a:prstGeom>
        </p:spPr>
        <p:txBody>
          <a:bodyPr lIns="91425" tIns="91425" rIns="91425" bIns="91425" anchor="t" anchorCtr="0">
            <a:noAutofit/>
          </a:bodyPr>
          <a:lstStyle/>
          <a:p>
            <a:pPr>
              <a:buNone/>
            </a:pPr>
            <a:r>
              <a:rPr lang="en" sz="3600" dirty="0">
                <a:solidFill>
                  <a:schemeClr val="tx1"/>
                </a:solidFill>
                <a:latin typeface="Calibri"/>
                <a:ea typeface="Calibri"/>
                <a:cs typeface="Calibri"/>
                <a:sym typeface="Calibri"/>
              </a:rPr>
              <a:t>Which has more potential energy?</a:t>
            </a:r>
          </a:p>
        </p:txBody>
      </p:sp>
      <p:sp>
        <p:nvSpPr>
          <p:cNvPr id="77" name="Shape 77"/>
          <p:cNvSpPr txBox="1"/>
          <p:nvPr/>
        </p:nvSpPr>
        <p:spPr>
          <a:xfrm>
            <a:off x="1547170" y="1364761"/>
            <a:ext cx="3967366" cy="1019100"/>
          </a:xfrm>
          <a:prstGeom prst="rect">
            <a:avLst/>
          </a:prstGeom>
        </p:spPr>
        <p:txBody>
          <a:bodyPr lIns="91425" tIns="91425" rIns="91425" bIns="91425" anchor="t" anchorCtr="0">
            <a:noAutofit/>
          </a:bodyPr>
          <a:lstStyle/>
          <a:p>
            <a:pPr>
              <a:buNone/>
            </a:pPr>
            <a:r>
              <a:rPr lang="en" sz="2400" dirty="0">
                <a:solidFill>
                  <a:schemeClr val="tx1"/>
                </a:solidFill>
                <a:latin typeface="Calibri"/>
                <a:ea typeface="Calibri"/>
                <a:cs typeface="Calibri"/>
                <a:sym typeface="Calibri"/>
              </a:rPr>
              <a:t>The </a:t>
            </a:r>
            <a:r>
              <a:rPr lang="en" sz="2400" dirty="0">
                <a:solidFill>
                  <a:srgbClr val="00B0F0"/>
                </a:solidFill>
                <a:latin typeface="Calibri"/>
                <a:ea typeface="Calibri"/>
                <a:cs typeface="Calibri"/>
                <a:sym typeface="Calibri"/>
              </a:rPr>
              <a:t>blue ball </a:t>
            </a:r>
            <a:r>
              <a:rPr lang="en" sz="2400" dirty="0">
                <a:solidFill>
                  <a:schemeClr val="tx1"/>
                </a:solidFill>
                <a:latin typeface="Calibri"/>
                <a:ea typeface="Calibri"/>
                <a:cs typeface="Calibri"/>
                <a:sym typeface="Calibri"/>
              </a:rPr>
              <a:t>is higher up, so it has more potential energy</a:t>
            </a:r>
            <a:r>
              <a:rPr lang="en" sz="2400" dirty="0">
                <a:solidFill>
                  <a:schemeClr val="bg1">
                    <a:lumMod val="95000"/>
                  </a:schemeClr>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Shape 83"/>
          <p:cNvSpPr txBox="1"/>
          <p:nvPr/>
        </p:nvSpPr>
        <p:spPr>
          <a:xfrm>
            <a:off x="713149" y="569366"/>
            <a:ext cx="6493799" cy="795200"/>
          </a:xfrm>
          <a:prstGeom prst="rect">
            <a:avLst/>
          </a:prstGeom>
        </p:spPr>
        <p:txBody>
          <a:bodyPr lIns="91425" tIns="91425" rIns="91425" bIns="91425" anchor="t" anchorCtr="0">
            <a:noAutofit/>
          </a:bodyPr>
          <a:lstStyle/>
          <a:p>
            <a:pPr lvl="0" rtl="0">
              <a:buNone/>
            </a:pPr>
            <a:r>
              <a:rPr lang="en" sz="3600" dirty="0">
                <a:solidFill>
                  <a:schemeClr val="tx1"/>
                </a:solidFill>
                <a:latin typeface="Calibri"/>
                <a:ea typeface="Calibri"/>
                <a:cs typeface="Calibri"/>
                <a:sym typeface="Calibri"/>
              </a:rPr>
              <a:t>Who has more kinetic energy?</a:t>
            </a:r>
          </a:p>
        </p:txBody>
      </p:sp>
      <p:sp>
        <p:nvSpPr>
          <p:cNvPr id="85" name="Shape 85"/>
          <p:cNvSpPr txBox="1"/>
          <p:nvPr/>
        </p:nvSpPr>
        <p:spPr>
          <a:xfrm>
            <a:off x="940719" y="1688083"/>
            <a:ext cx="3305721" cy="808800"/>
          </a:xfrm>
          <a:prstGeom prst="rect">
            <a:avLst/>
          </a:prstGeom>
        </p:spPr>
        <p:txBody>
          <a:bodyPr lIns="91425" tIns="91425" rIns="91425" bIns="91425" anchor="t" anchorCtr="0">
            <a:noAutofit/>
          </a:bodyPr>
          <a:lstStyle/>
          <a:p>
            <a:pPr>
              <a:buNone/>
            </a:pPr>
            <a:r>
              <a:rPr lang="en" sz="2400" dirty="0">
                <a:solidFill>
                  <a:schemeClr val="accent4"/>
                </a:solidFill>
                <a:latin typeface="Calibri"/>
                <a:ea typeface="Calibri"/>
                <a:cs typeface="Calibri"/>
                <a:sym typeface="Calibri"/>
              </a:rPr>
              <a:t>Tanya</a:t>
            </a:r>
            <a:r>
              <a:rPr lang="en" sz="2400" dirty="0">
                <a:solidFill>
                  <a:schemeClr val="bg1">
                    <a:lumMod val="95000"/>
                  </a:schemeClr>
                </a:solidFill>
                <a:latin typeface="Calibri"/>
                <a:ea typeface="Calibri"/>
                <a:cs typeface="Calibri"/>
                <a:sym typeface="Calibri"/>
              </a:rPr>
              <a:t> </a:t>
            </a:r>
            <a:r>
              <a:rPr lang="en" sz="2400" dirty="0">
                <a:solidFill>
                  <a:schemeClr val="tx1"/>
                </a:solidFill>
                <a:latin typeface="Calibri"/>
                <a:ea typeface="Calibri"/>
                <a:cs typeface="Calibri"/>
                <a:sym typeface="Calibri"/>
              </a:rPr>
              <a:t>- </a:t>
            </a:r>
            <a:r>
              <a:rPr lang="en-US" sz="2400" dirty="0" smtClean="0">
                <a:solidFill>
                  <a:schemeClr val="tx1"/>
                </a:solidFill>
                <a:latin typeface="Calibri"/>
                <a:ea typeface="Calibri"/>
                <a:cs typeface="Calibri"/>
                <a:sym typeface="Calibri"/>
              </a:rPr>
              <a:t>3</a:t>
            </a:r>
            <a:r>
              <a:rPr lang="en" sz="2400" dirty="0" smtClean="0">
                <a:solidFill>
                  <a:schemeClr val="tx1"/>
                </a:solidFill>
                <a:latin typeface="Calibri"/>
                <a:ea typeface="Calibri"/>
                <a:cs typeface="Calibri"/>
                <a:sym typeface="Calibri"/>
              </a:rPr>
              <a:t> </a:t>
            </a:r>
            <a:r>
              <a:rPr lang="en" sz="2400" dirty="0">
                <a:solidFill>
                  <a:schemeClr val="tx1"/>
                </a:solidFill>
                <a:latin typeface="Calibri"/>
                <a:ea typeface="Calibri"/>
                <a:cs typeface="Calibri"/>
                <a:sym typeface="Calibri"/>
              </a:rPr>
              <a:t>miles per hour</a:t>
            </a:r>
          </a:p>
        </p:txBody>
      </p:sp>
      <p:sp>
        <p:nvSpPr>
          <p:cNvPr id="87" name="Shape 87"/>
          <p:cNvSpPr txBox="1"/>
          <p:nvPr/>
        </p:nvSpPr>
        <p:spPr>
          <a:xfrm>
            <a:off x="4717345" y="1700537"/>
            <a:ext cx="3554458" cy="808800"/>
          </a:xfrm>
          <a:prstGeom prst="rect">
            <a:avLst/>
          </a:prstGeom>
        </p:spPr>
        <p:txBody>
          <a:bodyPr lIns="91425" tIns="91425" rIns="91425" bIns="91425" anchor="t" anchorCtr="0">
            <a:noAutofit/>
          </a:bodyPr>
          <a:lstStyle/>
          <a:p>
            <a:pPr lvl="0" rtl="0">
              <a:buNone/>
            </a:pPr>
            <a:r>
              <a:rPr lang="en" sz="2400" dirty="0">
                <a:solidFill>
                  <a:srgbClr val="92D050"/>
                </a:solidFill>
                <a:latin typeface="Calibri"/>
                <a:ea typeface="Calibri"/>
                <a:cs typeface="Calibri"/>
                <a:sym typeface="Calibri"/>
              </a:rPr>
              <a:t>Tamara</a:t>
            </a:r>
            <a:r>
              <a:rPr lang="en" sz="2400" dirty="0">
                <a:solidFill>
                  <a:schemeClr val="bg1">
                    <a:lumMod val="95000"/>
                  </a:schemeClr>
                </a:solidFill>
                <a:latin typeface="Calibri"/>
                <a:ea typeface="Calibri"/>
                <a:cs typeface="Calibri"/>
                <a:sym typeface="Calibri"/>
              </a:rPr>
              <a:t> </a:t>
            </a:r>
            <a:r>
              <a:rPr lang="en" sz="2400" dirty="0">
                <a:solidFill>
                  <a:schemeClr val="tx1"/>
                </a:solidFill>
                <a:latin typeface="Calibri"/>
                <a:ea typeface="Calibri"/>
                <a:cs typeface="Calibri"/>
                <a:sym typeface="Calibri"/>
              </a:rPr>
              <a:t>- 6 miles per hour</a:t>
            </a:r>
          </a:p>
        </p:txBody>
      </p:sp>
      <p:sp>
        <p:nvSpPr>
          <p:cNvPr id="88" name="Shape 88"/>
          <p:cNvSpPr txBox="1"/>
          <p:nvPr/>
        </p:nvSpPr>
        <p:spPr>
          <a:xfrm>
            <a:off x="1621766" y="5348638"/>
            <a:ext cx="5934974" cy="614699"/>
          </a:xfrm>
          <a:prstGeom prst="rect">
            <a:avLst/>
          </a:prstGeom>
          <a:solidFill>
            <a:srgbClr val="FFC000"/>
          </a:solidFill>
        </p:spPr>
        <p:txBody>
          <a:bodyPr lIns="91425" tIns="91425" rIns="91425" bIns="91425" anchor="t" anchorCtr="0">
            <a:noAutofit/>
          </a:bodyPr>
          <a:lstStyle/>
          <a:p>
            <a:pPr algn="ctr">
              <a:buNone/>
            </a:pPr>
            <a:r>
              <a:rPr lang="en" sz="2400" b="1" dirty="0">
                <a:latin typeface="Calibri"/>
                <a:ea typeface="Calibri"/>
                <a:cs typeface="Calibri"/>
                <a:sym typeface="Calibri"/>
              </a:rPr>
              <a:t>Tamara has more kinetic energy.</a:t>
            </a:r>
          </a:p>
        </p:txBody>
      </p:sp>
      <p:pic>
        <p:nvPicPr>
          <p:cNvPr id="1026" name="Picture 2" descr="exercises,exercising,fitness,leisure,persons,running,sports,women"/>
          <p:cNvPicPr>
            <a:picLocks noChangeAspect="1" noChangeArrowheads="1"/>
          </p:cNvPicPr>
          <p:nvPr/>
        </p:nvPicPr>
        <p:blipFill rotWithShape="1">
          <a:blip r:embed="rId3">
            <a:extLst>
              <a:ext uri="{28A0092B-C50C-407E-A947-70E740481C1C}">
                <a14:useLocalDpi xmlns:a14="http://schemas.microsoft.com/office/drawing/2010/main" val="0"/>
              </a:ext>
            </a:extLst>
          </a:blip>
          <a:srcRect l="22004" t="3935" r="23378" b="6892"/>
          <a:stretch/>
        </p:blipFill>
        <p:spPr bwMode="auto">
          <a:xfrm>
            <a:off x="5516171" y="2314775"/>
            <a:ext cx="1690777" cy="2760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xercises,exercising,fitness,leisure,persons,running,sports,women"/>
          <p:cNvPicPr>
            <a:picLocks noChangeAspect="1" noChangeArrowheads="1"/>
          </p:cNvPicPr>
          <p:nvPr/>
        </p:nvPicPr>
        <p:blipFill rotWithShape="1">
          <a:blip r:embed="rId3">
            <a:extLst>
              <a:ext uri="{28A0092B-C50C-407E-A947-70E740481C1C}">
                <a14:useLocalDpi xmlns:a14="http://schemas.microsoft.com/office/drawing/2010/main" val="0"/>
              </a:ext>
            </a:extLst>
          </a:blip>
          <a:srcRect l="22004" t="3935" r="23378" b="6892"/>
          <a:stretch/>
        </p:blipFill>
        <p:spPr bwMode="auto">
          <a:xfrm>
            <a:off x="1942222" y="2302303"/>
            <a:ext cx="1690777" cy="276045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1908</TotalTime>
  <Words>1191</Words>
  <Application>Microsoft Office PowerPoint</Application>
  <PresentationFormat>On-screen Show (4:3)</PresentationFormat>
  <Paragraphs>102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Open Sans</vt:lpstr>
      <vt:lpstr>Shadows Into Light Two</vt:lpstr>
      <vt:lpstr>ヒラギノ角ゴ Pro W3</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dc:creator>
  <cp:lastModifiedBy>Dua Chaker</cp:lastModifiedBy>
  <cp:revision>54</cp:revision>
  <cp:lastPrinted>2013-11-15T22:14:00Z</cp:lastPrinted>
  <dcterms:modified xsi:type="dcterms:W3CDTF">2021-04-15T19:59:21Z</dcterms:modified>
</cp:coreProperties>
</file>