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1"/>
  </p:sldMasterIdLst>
  <p:notesMasterIdLst>
    <p:notesMasterId r:id="rId17"/>
  </p:notesMasterIdLst>
  <p:sldIdLst>
    <p:sldId id="298" r:id="rId2"/>
    <p:sldId id="257" r:id="rId3"/>
    <p:sldId id="274" r:id="rId4"/>
    <p:sldId id="277" r:id="rId5"/>
    <p:sldId id="276" r:id="rId6"/>
    <p:sldId id="301" r:id="rId7"/>
    <p:sldId id="300" r:id="rId8"/>
    <p:sldId id="299" r:id="rId9"/>
    <p:sldId id="278" r:id="rId10"/>
    <p:sldId id="279" r:id="rId11"/>
    <p:sldId id="280" r:id="rId12"/>
    <p:sldId id="292" r:id="rId13"/>
    <p:sldId id="281" r:id="rId14"/>
    <p:sldId id="293" r:id="rId15"/>
    <p:sldId id="296" r:id="rId1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90" autoAdjust="0"/>
    <p:restoredTop sz="74373" autoAdjust="0"/>
  </p:normalViewPr>
  <p:slideViewPr>
    <p:cSldViewPr snapToGrid="0" snapToObjects="1">
      <p:cViewPr>
        <p:scale>
          <a:sx n="48" d="100"/>
          <a:sy n="48" d="100"/>
        </p:scale>
        <p:origin x="1464"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871838990"/>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commons.wikimedia.org/wiki/File:Millennium_Force1_CP.JPG"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commons.wikimedia.org/wiki/File:MTB_downhill_6_Stevage.jpg" TargetMode="External"/><Relationship Id="rId4" Type="http://schemas.openxmlformats.org/officeDocument/2006/relationships/hyperlink" Target="http://commons.wikimedia.org/wiki/File:Water_Tower,_UC_Davis.jpg"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upload.wikimedia.org/wikipedia/commons/thumb/d/d5/Springs_009.jpg/1024px-Springs_009.jpg"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commons.wikimedia.org/wiki/File:Woo,_I'm_SO_HYPER!.jpg"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commons.wikimedia.org/wiki/File:Yellow_kettle_with_boiling_water_on_stovetop.jpe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ommons.wikimedia.org/wiki/File:Arrow_(PSF).png"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upload.wikimedia.org/wikipedia/commons/5/5d/Sammy_Running.gi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phet.colorado.edu/en/simulation/the-ramp"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08927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dirty="0" smtClean="0"/>
              <a:t>Photos show examples of </a:t>
            </a:r>
            <a:r>
              <a:rPr lang="en-US" sz="1100" kern="1200" dirty="0" smtClean="0">
                <a:solidFill>
                  <a:schemeClr val="tx1"/>
                </a:solidFill>
                <a:effectLst/>
                <a:latin typeface="+mn-lt"/>
                <a:ea typeface="+mn-ea"/>
                <a:cs typeface="+mn-cs"/>
              </a:rPr>
              <a:t>roller coaster, downhill mountain biking, elevated water tank</a:t>
            </a:r>
            <a:r>
              <a:rPr lang="en-US" sz="1100" kern="1200" dirty="0" smtClean="0">
                <a:solidFill>
                  <a:schemeClr val="tx1"/>
                </a:solidFill>
                <a:effectLst/>
                <a:latin typeface="+mn-lt"/>
                <a:ea typeface="+mn-ea"/>
                <a:cs typeface="+mn-cs"/>
              </a:rPr>
              <a:t>.</a:t>
            </a:r>
          </a:p>
          <a:p>
            <a:pPr lvl="0" rtl="0">
              <a:buNone/>
            </a:pPr>
            <a:r>
              <a:rPr lang="en-US" sz="1100" b="0" i="0" u="none" strike="noStrike" kern="1200" dirty="0" smtClean="0">
                <a:solidFill>
                  <a:schemeClr val="tx1"/>
                </a:solidFill>
                <a:effectLst/>
                <a:latin typeface="+mn-lt"/>
                <a:ea typeface="+mn-ea"/>
                <a:cs typeface="+mn-cs"/>
              </a:rPr>
              <a:t>Gravity is the force that pulls things down to Earth. The higher an object, the more gravitational energy it has. Often, gravitational energy (a form of potential energy) is converted to kinetic energy, such as when objects drop off cliffs or roll down ramps. </a:t>
            </a:r>
            <a:endParaRPr lang="en-US" sz="1100" kern="1200" dirty="0" smtClean="0">
              <a:solidFill>
                <a:schemeClr val="tx1"/>
              </a:solidFill>
              <a:effectLst/>
              <a:latin typeface="+mn-lt"/>
              <a:ea typeface="+mn-ea"/>
              <a:cs typeface="+mn-cs"/>
            </a:endParaRPr>
          </a:p>
          <a:p>
            <a:pPr lvl="0" rtl="0">
              <a:buNone/>
            </a:pPr>
            <a:r>
              <a:rPr lang="en-US" dirty="0" smtClean="0"/>
              <a:t>What are</a:t>
            </a:r>
            <a:r>
              <a:rPr lang="en-US" baseline="0" dirty="0" smtClean="0"/>
              <a:t> other examples of gravitational energy?</a:t>
            </a:r>
          </a:p>
          <a:p>
            <a:r>
              <a:rPr lang="en-US" dirty="0" smtClean="0"/>
              <a:t>~</a:t>
            </a:r>
          </a:p>
          <a:p>
            <a:r>
              <a:rPr lang="en-US" dirty="0" smtClean="0">
                <a:latin typeface="Arial" pitchFamily="34" charset="0"/>
                <a:ea typeface="ヒラギノ角ゴ Pro W3"/>
                <a:cs typeface="ヒラギノ角ゴ Pro W3"/>
              </a:rPr>
              <a:t>Image 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ea typeface="ヒラギノ角ゴ Pro W3"/>
                <a:cs typeface="ヒラギノ角ゴ Pro W3"/>
              </a:rPr>
              <a:t>(roller coaster) 2004 Nick Nolte, Wikimedia Commons </a:t>
            </a:r>
            <a:r>
              <a:rPr lang="en-US" dirty="0" smtClean="0">
                <a:hlinkClick r:id="rId3"/>
              </a:rPr>
              <a:t>http://commons.wikimedia.org/wiki/File:Millennium_Force1_CP.JPG</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ea typeface="ヒラギノ角ゴ Pro W3"/>
                <a:cs typeface="ヒラギノ角ゴ Pro W3"/>
              </a:rPr>
              <a:t>(water tower) 2004</a:t>
            </a:r>
            <a:r>
              <a:rPr lang="en-US" baseline="0" dirty="0" smtClean="0">
                <a:latin typeface="Arial" pitchFamily="34" charset="0"/>
                <a:ea typeface="ヒラギノ角ゴ Pro W3"/>
                <a:cs typeface="ヒラギノ角ゴ Pro W3"/>
              </a:rPr>
              <a:t> Simon </a:t>
            </a:r>
            <a:r>
              <a:rPr lang="en-US" baseline="0" dirty="0" err="1" smtClean="0">
                <a:latin typeface="Arial" pitchFamily="34" charset="0"/>
                <a:ea typeface="ヒラギノ角ゴ Pro W3"/>
                <a:cs typeface="ヒラギノ角ゴ Pro W3"/>
              </a:rPr>
              <a:t>Ladesma</a:t>
            </a:r>
            <a:r>
              <a:rPr lang="en-US" dirty="0" smtClean="0">
                <a:latin typeface="Arial" pitchFamily="34" charset="0"/>
                <a:ea typeface="ヒラギノ角ゴ Pro W3"/>
                <a:cs typeface="ヒラギノ角ゴ Pro W3"/>
              </a:rPr>
              <a:t>, Wikimedia Commons</a:t>
            </a:r>
            <a:r>
              <a:rPr lang="en-US" baseline="0" dirty="0" smtClean="0">
                <a:latin typeface="Arial" pitchFamily="34" charset="0"/>
                <a:ea typeface="ヒラギノ角ゴ Pro W3"/>
                <a:cs typeface="ヒラギノ角ゴ Pro W3"/>
              </a:rPr>
              <a:t> </a:t>
            </a:r>
            <a:r>
              <a:rPr lang="en-US" dirty="0" smtClean="0">
                <a:hlinkClick r:id="rId4"/>
              </a:rPr>
              <a:t>http://commons.wikimedia.org/wiki/File:Water_Tower,_UC_Davis.jpg</a:t>
            </a:r>
            <a:endParaRPr lang="en-US" dirty="0" smtClean="0">
              <a:latin typeface="Arial" pitchFamily="34" charset="0"/>
              <a:ea typeface="ヒラギノ角ゴ Pro W3"/>
              <a:cs typeface="ヒラギノ角ゴ Pro W3"/>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ea typeface="ヒラギノ角ゴ Pro W3"/>
                <a:cs typeface="ヒラギノ角ゴ Pro W3"/>
              </a:rPr>
              <a:t>(</a:t>
            </a:r>
            <a:r>
              <a:rPr lang="en-US" baseline="0" dirty="0" smtClean="0">
                <a:latin typeface="Arial" pitchFamily="34" charset="0"/>
                <a:ea typeface="ヒラギノ角ゴ Pro W3"/>
                <a:cs typeface="ヒラギノ角ゴ Pro W3"/>
              </a:rPr>
              <a:t>person on a mountain bike riding downhill) 2009 Steve Bennett, Wikimedia </a:t>
            </a:r>
            <a:r>
              <a:rPr lang="en-US" dirty="0" smtClean="0">
                <a:latin typeface="Arial" pitchFamily="34" charset="0"/>
                <a:ea typeface="ヒラギノ角ゴ Pro W3"/>
                <a:cs typeface="ヒラギノ角ゴ Pro W3"/>
              </a:rPr>
              <a:t>Commons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hlinkClick r:id="rId5"/>
              </a:rPr>
              <a:t>http://commons.wikimedia.org/wiki/File:MTB_downhill_6_Stevage.jpg</a:t>
            </a:r>
            <a:endParaRPr lang="en-US" dirty="0" smtClean="0">
              <a:latin typeface="Arial" pitchFamily="34" charset="0"/>
              <a:ea typeface="ヒラギノ角ゴ Pro W3"/>
              <a:cs typeface="ヒラギノ角ゴ Pro W3"/>
            </a:endParaRPr>
          </a:p>
        </p:txBody>
      </p:sp>
    </p:spTree>
    <p:extLst>
      <p:ext uri="{BB962C8B-B14F-4D97-AF65-F5344CB8AC3E}">
        <p14:creationId xmlns:p14="http://schemas.microsoft.com/office/powerpoint/2010/main" val="421619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 dirty="0" smtClean="0"/>
              <a:t>Photo </a:t>
            </a:r>
            <a:r>
              <a:rPr lang="en" dirty="0" smtClean="0"/>
              <a:t>shows </a:t>
            </a:r>
            <a:r>
              <a:rPr lang="en" dirty="0" smtClean="0"/>
              <a:t>coiled metal springs, rubber bands,</a:t>
            </a:r>
            <a:r>
              <a:rPr lang="en" baseline="0" dirty="0" smtClean="0"/>
              <a:t> mattress.</a:t>
            </a:r>
          </a:p>
          <a:p>
            <a:pPr lvl="0" rtl="0">
              <a:buNone/>
            </a:pPr>
            <a:r>
              <a:rPr lang="en-US" sz="1100" b="0" i="0" u="none" strike="noStrike" kern="1200" dirty="0" smtClean="0">
                <a:solidFill>
                  <a:schemeClr val="tx1"/>
                </a:solidFill>
                <a:effectLst/>
                <a:latin typeface="+mn-lt"/>
                <a:ea typeface="+mn-ea"/>
                <a:cs typeface="+mn-cs"/>
              </a:rPr>
              <a:t>Elastic energy is the energy that is stored in the stretching or compression of objects. </a:t>
            </a:r>
          </a:p>
          <a:p>
            <a:pPr lvl="0" rtl="0">
              <a:buNone/>
            </a:pPr>
            <a:r>
              <a:rPr lang="en" baseline="0" dirty="0" smtClean="0"/>
              <a:t>What are other examples of elastic energy?</a:t>
            </a:r>
          </a:p>
          <a:p>
            <a:pPr lvl="0" rtl="0">
              <a:buNone/>
            </a:pPr>
            <a:r>
              <a:rPr lang="en" baseline="0" dirty="0" smtClean="0"/>
              <a:t>~</a:t>
            </a:r>
            <a:endParaRPr lang="en" dirty="0" smtClean="0"/>
          </a:p>
          <a:p>
            <a:r>
              <a:rPr lang="en-US" dirty="0" smtClean="0">
                <a:latin typeface="Arial" pitchFamily="34" charset="0"/>
                <a:ea typeface="ヒラギノ角ゴ Pro W3"/>
                <a:cs typeface="ヒラギノ角ゴ Pro W3"/>
              </a:rPr>
              <a:t>Image sources:</a:t>
            </a:r>
          </a:p>
          <a:p>
            <a:r>
              <a:rPr lang="en-US" dirty="0" smtClean="0">
                <a:latin typeface="Arial" pitchFamily="34" charset="0"/>
                <a:ea typeface="ヒラギノ角ゴ Pro W3"/>
                <a:cs typeface="ヒラギノ角ゴ Pro W3"/>
              </a:rPr>
              <a:t>(</a:t>
            </a:r>
            <a:r>
              <a:rPr lang="en-US" baseline="0" dirty="0" smtClean="0">
                <a:latin typeface="Arial" pitchFamily="34" charset="0"/>
                <a:ea typeface="ヒラギノ角ゴ Pro W3"/>
                <a:cs typeface="ヒラギノ角ゴ Pro W3"/>
              </a:rPr>
              <a:t>two coiled springs) 2006 QZ6, Wikimedia Commons http://commons.wikimedia.org/wiki/File:Springs_009.jpg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34" charset="0"/>
                <a:ea typeface="ヒラギノ角ゴ Pro W3"/>
                <a:cs typeface="ヒラギノ角ゴ Pro W3"/>
              </a:rPr>
              <a:t>Wikimedia Commons </a:t>
            </a:r>
            <a:r>
              <a:rPr lang="en-US" dirty="0" smtClean="0">
                <a:hlinkClick r:id="rId3"/>
              </a:rPr>
              <a:t>http://upload.wikimedia.org/wikipedia/commons/thumb/d/d5/Springs_009.jpg/1024px-Springs_009.jpg</a:t>
            </a:r>
            <a:endParaRPr lang="en-US" dirty="0" smtClean="0"/>
          </a:p>
          <a:p>
            <a:r>
              <a:rPr lang="en-US" baseline="0" dirty="0" smtClean="0">
                <a:latin typeface="Arial" pitchFamily="34" charset="0"/>
                <a:ea typeface="ヒラギノ角ゴ Pro W3"/>
                <a:cs typeface="ヒラギノ角ゴ Pro W3"/>
              </a:rPr>
              <a:t>(variety of rubber bands) 2011 Bill </a:t>
            </a:r>
            <a:r>
              <a:rPr lang="en-US" baseline="0" dirty="0" err="1" smtClean="0">
                <a:latin typeface="Arial" pitchFamily="34" charset="0"/>
                <a:ea typeface="ヒラギノ角ゴ Pro W3"/>
                <a:cs typeface="ヒラギノ角ゴ Pro W3"/>
              </a:rPr>
              <a:t>Ebbesen</a:t>
            </a:r>
            <a:r>
              <a:rPr lang="en-US" baseline="0" dirty="0" smtClean="0">
                <a:latin typeface="Arial" pitchFamily="34" charset="0"/>
                <a:ea typeface="ヒラギノ角ゴ Pro W3"/>
                <a:cs typeface="ヒラギノ角ゴ Pro W3"/>
              </a:rPr>
              <a:t>, Wikimedia Commons http://commons.wikimedia.org/wiki/File:Rubber_bands_-_Colors_-_Studio_photo_2011.jpg</a:t>
            </a:r>
          </a:p>
          <a:p>
            <a:pPr lvl="0" rtl="0">
              <a:buNone/>
            </a:pPr>
            <a:r>
              <a:rPr lang="en" dirty="0" smtClean="0"/>
              <a:t>(a man jumping</a:t>
            </a:r>
            <a:r>
              <a:rPr lang="en" baseline="0" dirty="0" smtClean="0"/>
              <a:t> on a bed) 2009 Adnan Islam, Wikimedia Commons </a:t>
            </a:r>
            <a:r>
              <a:rPr lang="en-US" dirty="0" smtClean="0">
                <a:hlinkClick r:id="rId4"/>
              </a:rPr>
              <a:t>http://commons.wikimedia.org/wiki/File:Woo,_I%27m_SO_HYPER!.jpg</a:t>
            </a:r>
            <a:endParaRPr lang="en" dirty="0"/>
          </a:p>
        </p:txBody>
      </p:sp>
    </p:spTree>
    <p:extLst>
      <p:ext uri="{BB962C8B-B14F-4D97-AF65-F5344CB8AC3E}">
        <p14:creationId xmlns:p14="http://schemas.microsoft.com/office/powerpoint/2010/main" val="2017918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dirty="0" smtClean="0"/>
              <a:t>Photo shows tea kettle</a:t>
            </a:r>
            <a:r>
              <a:rPr lang="en-US" baseline="0" dirty="0" smtClean="0"/>
              <a:t> on a stove burner.</a:t>
            </a:r>
            <a:endParaRPr lang="en-US" dirty="0" smtClean="0"/>
          </a:p>
          <a:p>
            <a:pPr lvl="0" rtl="0">
              <a:buNone/>
            </a:pPr>
            <a:r>
              <a:rPr lang="en-US" dirty="0" smtClean="0"/>
              <a:t>What are other </a:t>
            </a:r>
            <a:r>
              <a:rPr lang="en-US" baseline="0" dirty="0" smtClean="0"/>
              <a:t>examples of thermal energy?</a:t>
            </a:r>
          </a:p>
          <a:p>
            <a:pPr lvl="0" rtl="0">
              <a:buNone/>
            </a:pPr>
            <a:r>
              <a:rPr lang="en-US" baseline="0" dirty="0" smtClean="0"/>
              <a:t>~</a:t>
            </a:r>
          </a:p>
          <a:p>
            <a:r>
              <a:rPr lang="en-US" dirty="0" smtClean="0">
                <a:latin typeface="Arial" pitchFamily="34" charset="0"/>
                <a:ea typeface="ヒラギノ角ゴ Pro W3"/>
                <a:cs typeface="ヒラギノ角ゴ Pro W3"/>
              </a:rPr>
              <a:t>Image source: (yellow</a:t>
            </a:r>
            <a:r>
              <a:rPr lang="en-US" baseline="0" dirty="0" smtClean="0">
                <a:latin typeface="Arial" pitchFamily="34" charset="0"/>
                <a:ea typeface="ヒラギノ角ゴ Pro W3"/>
                <a:cs typeface="ヒラギノ角ゴ Pro W3"/>
              </a:rPr>
              <a:t> kettle on stove burner) 2013 Sage Ross, </a:t>
            </a:r>
            <a:r>
              <a:rPr lang="en-US" dirty="0" smtClean="0">
                <a:latin typeface="Arial" pitchFamily="34" charset="0"/>
                <a:ea typeface="ヒラギノ角ゴ Pro W3"/>
                <a:cs typeface="ヒラギノ角ゴ Pro W3"/>
              </a:rPr>
              <a:t>Wikimedia Commons </a:t>
            </a:r>
            <a:r>
              <a:rPr lang="en-US" baseline="0" dirty="0" smtClean="0">
                <a:latin typeface="Arial" pitchFamily="34" charset="0"/>
                <a:ea typeface="ヒラギノ角ゴ Pro W3"/>
                <a:cs typeface="ヒラギノ角ゴ Pro W3"/>
              </a:rPr>
              <a:t> </a:t>
            </a:r>
            <a:r>
              <a:rPr lang="en-US" dirty="0" smtClean="0">
                <a:hlinkClick r:id="rId3"/>
              </a:rPr>
              <a:t>http://commons.wikimedia.org/wiki/File:Yellow_kettle_with_boiling_water_on_stovetop.jpeg</a:t>
            </a:r>
            <a:endParaRPr lang="en" dirty="0"/>
          </a:p>
        </p:txBody>
      </p:sp>
    </p:spTree>
    <p:extLst>
      <p:ext uri="{BB962C8B-B14F-4D97-AF65-F5344CB8AC3E}">
        <p14:creationId xmlns:p14="http://schemas.microsoft.com/office/powerpoint/2010/main" val="4049371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buNone/>
            </a:pPr>
            <a:r>
              <a:rPr lang="en-US" dirty="0" smtClean="0"/>
              <a:t>Photos show chemical energy in wood (biomass) and food,</a:t>
            </a:r>
            <a:r>
              <a:rPr lang="en-US" baseline="0" dirty="0" smtClean="0"/>
              <a:t> being transferred to other forms of energy (heat, light, sound, movement</a:t>
            </a:r>
            <a:r>
              <a:rPr lang="en-US" baseline="0" dirty="0" smtClean="0"/>
              <a:t>).</a:t>
            </a:r>
          </a:p>
          <a:p>
            <a:pPr lvl="0" rtl="0">
              <a:buNone/>
            </a:pPr>
            <a:r>
              <a:rPr lang="en-US" sz="1100" b="0" i="0" u="none" strike="noStrike" kern="1200" dirty="0" smtClean="0">
                <a:solidFill>
                  <a:schemeClr val="tx1"/>
                </a:solidFill>
                <a:effectLst/>
                <a:latin typeface="+mn-lt"/>
                <a:ea typeface="+mn-ea"/>
                <a:cs typeface="+mn-cs"/>
              </a:rPr>
              <a:t>Chemical energy is the energy that is stored in the chemical bonds of molecules. This energy is released during chemical reactions.</a:t>
            </a:r>
            <a:endParaRPr lang="en-US" dirty="0" smtClean="0"/>
          </a:p>
          <a:p>
            <a:pPr lvl="0" rtl="0">
              <a:buNone/>
            </a:pPr>
            <a:r>
              <a:rPr lang="en-US" dirty="0" smtClean="0"/>
              <a:t>What are </a:t>
            </a:r>
            <a:r>
              <a:rPr lang="en-US" baseline="0" dirty="0" smtClean="0"/>
              <a:t>other examples of chemical energy?</a:t>
            </a:r>
          </a:p>
          <a:p>
            <a:pPr lvl="0" rtl="0">
              <a:buNone/>
            </a:pPr>
            <a:r>
              <a:rPr lang="en-US" baseline="0" dirty="0" smtClean="0"/>
              <a:t>~</a:t>
            </a:r>
          </a:p>
          <a:p>
            <a:pPr eaLnBrk="1" hangingPunct="1"/>
            <a:r>
              <a:rPr lang="en-US" dirty="0" smtClean="0">
                <a:latin typeface="Arial" pitchFamily="34" charset="0"/>
                <a:ea typeface="ヒラギノ角ゴ Pro W3"/>
                <a:cs typeface="ヒラギノ角ゴ Pro W3"/>
              </a:rPr>
              <a:t>Image sources:</a:t>
            </a:r>
          </a:p>
          <a:p>
            <a:pPr eaLnBrk="1" hangingPunct="1"/>
            <a:r>
              <a:rPr lang="en-US" dirty="0" smtClean="0">
                <a:latin typeface="Arial" pitchFamily="34" charset="0"/>
                <a:ea typeface="ヒラギノ角ゴ Pro W3"/>
                <a:cs typeface="ヒラギノ角ゴ Pro W3"/>
              </a:rPr>
              <a:t>(log pile) 2005</a:t>
            </a:r>
            <a:r>
              <a:rPr lang="en-US" baseline="0" dirty="0" smtClean="0">
                <a:latin typeface="Arial" pitchFamily="34" charset="0"/>
                <a:ea typeface="ヒラギノ角ゴ Pro W3"/>
                <a:cs typeface="ヒラギノ角ゴ Pro W3"/>
              </a:rPr>
              <a:t> </a:t>
            </a:r>
            <a:r>
              <a:rPr lang="en-US" baseline="0" dirty="0" err="1" smtClean="0">
                <a:latin typeface="Arial" pitchFamily="34" charset="0"/>
                <a:ea typeface="ヒラギノ角ゴ Pro W3"/>
                <a:cs typeface="ヒラギノ角ゴ Pro W3"/>
              </a:rPr>
              <a:t>SeanMack</a:t>
            </a:r>
            <a:r>
              <a:rPr lang="en-US" dirty="0" smtClean="0">
                <a:latin typeface="Arial" pitchFamily="34" charset="0"/>
                <a:ea typeface="ヒラギノ角ゴ Pro W3"/>
                <a:cs typeface="ヒラギノ角ゴ Pro W3"/>
              </a:rPr>
              <a:t>, Wikimedia Commons http://en.wikipedia.org/wiki/File:Timber_DonnellyMills2005_SeanMcClean.jpg</a:t>
            </a:r>
          </a:p>
          <a:p>
            <a:pPr eaLnBrk="1" hangingPunct="1"/>
            <a:r>
              <a:rPr lang="en-US" dirty="0" smtClean="0">
                <a:latin typeface="Arial" pitchFamily="34" charset="0"/>
                <a:ea typeface="ヒラギノ角ゴ Pro W3"/>
                <a:cs typeface="ヒラギノ角ゴ Pro W3"/>
              </a:rPr>
              <a:t>(camp</a:t>
            </a:r>
            <a:r>
              <a:rPr lang="en-US" baseline="0" dirty="0" smtClean="0">
                <a:latin typeface="Arial" pitchFamily="34" charset="0"/>
                <a:ea typeface="ヒラギノ角ゴ Pro W3"/>
                <a:cs typeface="ヒラギノ角ゴ Pro W3"/>
              </a:rPr>
              <a:t> fire) 2010 </a:t>
            </a:r>
            <a:r>
              <a:rPr lang="en-US" baseline="0" dirty="0" err="1" smtClean="0">
                <a:latin typeface="Arial" pitchFamily="34" charset="0"/>
                <a:ea typeface="ヒラギノ角ゴ Pro W3"/>
                <a:cs typeface="ヒラギノ角ゴ Pro W3"/>
              </a:rPr>
              <a:t>Violetbonmua</a:t>
            </a:r>
            <a:r>
              <a:rPr lang="en-US" baseline="0" dirty="0" smtClean="0">
                <a:latin typeface="Arial" pitchFamily="34" charset="0"/>
                <a:ea typeface="ヒラギノ角ゴ Pro W3"/>
                <a:cs typeface="ヒラギノ角ゴ Pro W3"/>
              </a:rPr>
              <a:t>, </a:t>
            </a:r>
            <a:r>
              <a:rPr lang="en-US" dirty="0" smtClean="0">
                <a:latin typeface="Arial" pitchFamily="34" charset="0"/>
                <a:ea typeface="ヒラギノ角ゴ Pro W3"/>
                <a:cs typeface="ヒラギノ角ゴ Pro W3"/>
              </a:rPr>
              <a:t>Wikimedia Commons http://en.wikipedia.org/wiki/File:Burning_wood.jpg</a:t>
            </a:r>
          </a:p>
          <a:p>
            <a:pPr eaLnBrk="1" hangingPunct="1"/>
            <a:r>
              <a:rPr lang="en-US" dirty="0" smtClean="0">
                <a:latin typeface="Arial" pitchFamily="34" charset="0"/>
                <a:ea typeface="ヒラギノ角ゴ Pro W3"/>
                <a:cs typeface="ヒラギノ角ゴ Pro W3"/>
              </a:rPr>
              <a:t>(girl eating a peach) 2006 Bruce </a:t>
            </a:r>
            <a:r>
              <a:rPr lang="en-US" dirty="0" err="1" smtClean="0">
                <a:latin typeface="Arial" pitchFamily="34" charset="0"/>
                <a:ea typeface="ヒラギノ角ゴ Pro W3"/>
                <a:cs typeface="ヒラギノ角ゴ Pro W3"/>
              </a:rPr>
              <a:t>Tuten</a:t>
            </a:r>
            <a:r>
              <a:rPr lang="en-US" dirty="0" smtClean="0">
                <a:latin typeface="Arial" pitchFamily="34" charset="0"/>
                <a:ea typeface="ヒラギノ角ゴ Pro W3"/>
                <a:cs typeface="ヒラギノ角ゴ Pro W3"/>
              </a:rPr>
              <a:t>, Wikimedia Commons http://commons.wikimedia.org/wiki/File:Eating_a_Georgia_peach.jpg</a:t>
            </a:r>
          </a:p>
          <a:p>
            <a:pPr eaLnBrk="1" hangingPunct="1"/>
            <a:r>
              <a:rPr lang="en-US" dirty="0" smtClean="0">
                <a:latin typeface="Arial" pitchFamily="34" charset="0"/>
                <a:ea typeface="ヒラギノ角ゴ Pro W3"/>
                <a:cs typeface="ヒラギノ角ゴ Pro W3"/>
              </a:rPr>
              <a:t>(</a:t>
            </a:r>
            <a:r>
              <a:rPr lang="en-US" baseline="0" dirty="0" smtClean="0">
                <a:latin typeface="Arial" pitchFamily="34" charset="0"/>
                <a:ea typeface="ヒラギノ角ゴ Pro W3"/>
                <a:cs typeface="ヒラギノ角ゴ Pro W3"/>
              </a:rPr>
              <a:t>kids playing </a:t>
            </a:r>
            <a:r>
              <a:rPr lang="en-US" dirty="0" smtClean="0">
                <a:latin typeface="Arial" pitchFamily="34" charset="0"/>
                <a:ea typeface="ヒラギノ角ゴ Pro W3"/>
                <a:cs typeface="ヒラギノ角ゴ Pro W3"/>
              </a:rPr>
              <a:t>soccer) 2005, Derek Jensen (</a:t>
            </a:r>
            <a:r>
              <a:rPr lang="en-US" dirty="0" err="1" smtClean="0">
                <a:latin typeface="Arial" pitchFamily="34" charset="0"/>
                <a:ea typeface="ヒラギノ角ゴ Pro W3"/>
                <a:cs typeface="ヒラギノ角ゴ Pro W3"/>
              </a:rPr>
              <a:t>Tysto</a:t>
            </a:r>
            <a:r>
              <a:rPr lang="en-US" dirty="0" smtClean="0">
                <a:latin typeface="Arial" pitchFamily="34" charset="0"/>
                <a:ea typeface="ヒラギノ角ゴ Pro W3"/>
                <a:cs typeface="ヒラギノ角ゴ Pro W3"/>
              </a:rPr>
              <a:t>), Wikimedia Commons http://en.wikipedia.org/wiki/File:Youth-soccer-indiana.jpg</a:t>
            </a:r>
          </a:p>
        </p:txBody>
      </p:sp>
    </p:spTree>
    <p:extLst>
      <p:ext uri="{BB962C8B-B14F-4D97-AF65-F5344CB8AC3E}">
        <p14:creationId xmlns:p14="http://schemas.microsoft.com/office/powerpoint/2010/main" val="2235682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Make sure </a:t>
            </a:r>
            <a:r>
              <a:rPr lang="en-US" smtClean="0"/>
              <a:t>students understand that </a:t>
            </a:r>
            <a:r>
              <a:rPr lang="en-US" dirty="0" smtClean="0"/>
              <a:t>all the types of energy discussed are different forms of the same</a:t>
            </a:r>
            <a:r>
              <a:rPr lang="en-US" baseline="0" dirty="0" smtClean="0"/>
              <a:t> thing: energy!</a:t>
            </a:r>
            <a:endParaRPr lang="en-US" dirty="0"/>
          </a:p>
        </p:txBody>
      </p:sp>
    </p:spTree>
    <p:extLst>
      <p:ext uri="{BB962C8B-B14F-4D97-AF65-F5344CB8AC3E}">
        <p14:creationId xmlns:p14="http://schemas.microsoft.com/office/powerpoint/2010/main" val="2722928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100" kern="1200" dirty="0" smtClean="0">
                <a:solidFill>
                  <a:schemeClr val="tx1"/>
                </a:solidFill>
                <a:effectLst/>
                <a:latin typeface="+mn-lt"/>
                <a:ea typeface="+mn-ea"/>
                <a:cs typeface="+mn-cs"/>
              </a:rPr>
              <a:t>After students are done, give them time to share their answers with the class.</a:t>
            </a:r>
            <a:endParaRPr lang="en-US" dirty="0"/>
          </a:p>
        </p:txBody>
      </p:sp>
    </p:spTree>
    <p:extLst>
      <p:ext uri="{BB962C8B-B14F-4D97-AF65-F5344CB8AC3E}">
        <p14:creationId xmlns:p14="http://schemas.microsoft.com/office/powerpoint/2010/main" val="424467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b="1" dirty="0" smtClean="0"/>
              <a:t>Energy</a:t>
            </a:r>
            <a:r>
              <a:rPr lang="en-US" dirty="0" smtClean="0"/>
              <a:t> is </a:t>
            </a:r>
            <a:r>
              <a:rPr lang="en-US" sz="1100" kern="1200" dirty="0" smtClean="0">
                <a:solidFill>
                  <a:schemeClr val="tx1"/>
                </a:solidFill>
                <a:effectLst/>
                <a:latin typeface="+mn-lt"/>
                <a:ea typeface="+mn-ea"/>
                <a:cs typeface="+mn-cs"/>
              </a:rPr>
              <a:t>the ability to make things happen. More advanced definition: The ability to do work.</a:t>
            </a:r>
          </a:p>
          <a:p>
            <a:r>
              <a:rPr lang="en-US" sz="1100" b="1" kern="1200" dirty="0" smtClean="0">
                <a:solidFill>
                  <a:schemeClr val="tx1"/>
                </a:solidFill>
                <a:effectLst/>
                <a:latin typeface="+mn-lt"/>
                <a:ea typeface="+mn-ea"/>
                <a:cs typeface="+mn-cs"/>
              </a:rPr>
              <a:t>Kinetic</a:t>
            </a:r>
            <a:r>
              <a:rPr lang="en-US" sz="1100" b="1" kern="1200" baseline="0" dirty="0" smtClean="0">
                <a:solidFill>
                  <a:schemeClr val="tx1"/>
                </a:solidFill>
                <a:effectLst/>
                <a:latin typeface="+mn-lt"/>
                <a:ea typeface="+mn-ea"/>
                <a:cs typeface="+mn-cs"/>
              </a:rPr>
              <a:t> energy </a:t>
            </a:r>
            <a:r>
              <a:rPr lang="en-US" sz="1100" kern="1200" baseline="0" dirty="0" smtClean="0">
                <a:solidFill>
                  <a:schemeClr val="tx1"/>
                </a:solidFill>
                <a:effectLst/>
                <a:latin typeface="+mn-lt"/>
                <a:ea typeface="+mn-ea"/>
                <a:cs typeface="+mn-cs"/>
              </a:rPr>
              <a:t>is the </a:t>
            </a:r>
            <a:r>
              <a:rPr lang="en-US" sz="1100" kern="1200" dirty="0" smtClean="0">
                <a:solidFill>
                  <a:schemeClr val="tx1"/>
                </a:solidFill>
                <a:effectLst/>
                <a:latin typeface="+mn-lt"/>
                <a:ea typeface="+mn-ea"/>
                <a:cs typeface="+mn-cs"/>
              </a:rPr>
              <a:t>energy of moving objects. Anything in motion has kinetic energy. The faster an object moves, the more kinetic energy it has.</a:t>
            </a:r>
            <a:endParaRPr lang="en-US" sz="1100" kern="1200" baseline="0" dirty="0" smtClean="0">
              <a:solidFill>
                <a:schemeClr val="tx1"/>
              </a:solidFill>
              <a:effectLst/>
              <a:latin typeface="+mn-lt"/>
              <a:ea typeface="+mn-ea"/>
              <a:cs typeface="+mn-cs"/>
            </a:endParaRPr>
          </a:p>
          <a:p>
            <a:r>
              <a:rPr lang="en-US" sz="1100" b="1" kern="1200" baseline="0" dirty="0" smtClean="0">
                <a:solidFill>
                  <a:schemeClr val="tx1"/>
                </a:solidFill>
                <a:effectLst/>
                <a:latin typeface="+mn-lt"/>
                <a:ea typeface="+mn-ea"/>
                <a:cs typeface="+mn-cs"/>
              </a:rPr>
              <a:t>Potential energy </a:t>
            </a:r>
            <a:r>
              <a:rPr lang="en-US" sz="1100" kern="1200" baseline="0" dirty="0" smtClean="0">
                <a:solidFill>
                  <a:schemeClr val="tx1"/>
                </a:solidFill>
                <a:effectLst/>
                <a:latin typeface="+mn-lt"/>
                <a:ea typeface="+mn-ea"/>
                <a:cs typeface="+mn-cs"/>
              </a:rPr>
              <a:t>is </a:t>
            </a:r>
            <a:r>
              <a:rPr lang="en-US" sz="1100" kern="1200" dirty="0" smtClean="0">
                <a:solidFill>
                  <a:schemeClr val="tx1"/>
                </a:solidFill>
                <a:effectLst/>
                <a:latin typeface="+mn-lt"/>
                <a:ea typeface="+mn-ea"/>
                <a:cs typeface="+mn-cs"/>
              </a:rPr>
              <a:t>stored energy</a:t>
            </a:r>
            <a:r>
              <a:rPr lang="en-US" sz="1100" kern="1200" baseline="0" dirty="0" smtClean="0">
                <a:solidFill>
                  <a:schemeClr val="tx1"/>
                </a:solidFill>
                <a:effectLst/>
                <a:latin typeface="+mn-lt"/>
                <a:ea typeface="+mn-ea"/>
                <a:cs typeface="+mn-cs"/>
              </a:rPr>
              <a:t> that </a:t>
            </a:r>
            <a:r>
              <a:rPr lang="en-US" sz="1100" kern="1200" dirty="0" smtClean="0">
                <a:solidFill>
                  <a:schemeClr val="tx1"/>
                </a:solidFill>
                <a:effectLst/>
                <a:latin typeface="+mn-lt"/>
                <a:ea typeface="+mn-ea"/>
                <a:cs typeface="+mn-cs"/>
              </a:rPr>
              <a:t>can be used when needed. Energy can be stored in chemicals (food, batteries), height (gravitational), elastic stretching, etc.</a:t>
            </a:r>
            <a:endParaRPr lang="en-US" sz="1100" kern="1200" baseline="0" dirty="0" smtClean="0">
              <a:solidFill>
                <a:schemeClr val="tx1"/>
              </a:solidFill>
              <a:effectLst/>
              <a:latin typeface="+mn-lt"/>
              <a:ea typeface="+mn-ea"/>
              <a:cs typeface="+mn-cs"/>
            </a:endParaRPr>
          </a:p>
          <a:p>
            <a:r>
              <a:rPr lang="en-US" sz="1100" b="1" kern="1200" baseline="0" dirty="0" smtClean="0">
                <a:solidFill>
                  <a:schemeClr val="tx1"/>
                </a:solidFill>
                <a:effectLst/>
                <a:latin typeface="+mn-lt"/>
                <a:ea typeface="+mn-ea"/>
                <a:cs typeface="+mn-cs"/>
              </a:rPr>
              <a:t>Energy </a:t>
            </a:r>
            <a:r>
              <a:rPr lang="en-US" sz="1100" b="1" kern="1200" dirty="0" smtClean="0">
                <a:solidFill>
                  <a:schemeClr val="tx1"/>
                </a:solidFill>
                <a:effectLst/>
                <a:latin typeface="+mn-lt"/>
                <a:ea typeface="+mn-ea"/>
                <a:cs typeface="+mn-cs"/>
              </a:rPr>
              <a:t>can be transferred</a:t>
            </a:r>
            <a:r>
              <a:rPr lang="en-US" sz="1100" kern="1200" dirty="0" smtClean="0">
                <a:solidFill>
                  <a:schemeClr val="tx1"/>
                </a:solidFill>
                <a:effectLst/>
                <a:latin typeface="+mn-lt"/>
                <a:ea typeface="+mn-ea"/>
                <a:cs typeface="+mn-cs"/>
              </a:rPr>
              <a:t> from one type to another.</a:t>
            </a:r>
            <a:r>
              <a:rPr lang="en-US" sz="1100" kern="1200" baseline="0" dirty="0" smtClean="0">
                <a:solidFill>
                  <a:schemeClr val="tx1"/>
                </a:solidFill>
                <a:effectLst/>
                <a:latin typeface="+mn-lt"/>
                <a:ea typeface="+mn-ea"/>
                <a:cs typeface="+mn-cs"/>
              </a:rPr>
              <a:t> For example, a</a:t>
            </a:r>
            <a:r>
              <a:rPr lang="en-US" sz="1100" kern="1200" dirty="0" smtClean="0">
                <a:solidFill>
                  <a:schemeClr val="tx1"/>
                </a:solidFill>
                <a:effectLst/>
                <a:latin typeface="+mn-lt"/>
                <a:ea typeface="+mn-ea"/>
                <a:cs typeface="+mn-cs"/>
              </a:rPr>
              <a:t> pulled bow (potential energy) transfers its (stored) energy to the form of a moving arrow (kinetic energy).</a:t>
            </a:r>
            <a:endParaRPr dirty="0"/>
          </a:p>
        </p:txBody>
      </p:sp>
    </p:spTree>
    <p:extLst>
      <p:ext uri="{BB962C8B-B14F-4D97-AF65-F5344CB8AC3E}">
        <p14:creationId xmlns:p14="http://schemas.microsoft.com/office/powerpoint/2010/main" val="94931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latin typeface="Arial" pitchFamily="34" charset="0"/>
                <a:ea typeface="ヒラギノ角ゴ Pro W3"/>
                <a:cs typeface="ヒラギノ角ゴ Pro W3"/>
              </a:rPr>
              <a:t>Image </a:t>
            </a:r>
            <a:r>
              <a:rPr lang="en-US" dirty="0" smtClean="0">
                <a:latin typeface="Arial" pitchFamily="34" charset="0"/>
                <a:ea typeface="ヒラギノ角ゴ Pro W3"/>
                <a:cs typeface="ヒラギノ角ゴ Pro W3"/>
              </a:rPr>
              <a:t>sources:</a:t>
            </a:r>
          </a:p>
          <a:p>
            <a:r>
              <a:rPr lang="en-US" dirty="0" smtClean="0">
                <a:latin typeface="Arial" pitchFamily="34" charset="0"/>
                <a:ea typeface="ヒラギノ角ゴ Pro W3"/>
                <a:cs typeface="ヒラギノ角ゴ Pro W3"/>
              </a:rPr>
              <a:t>(arrow) 2008 Pearson Scott </a:t>
            </a:r>
            <a:r>
              <a:rPr lang="en-US" dirty="0" err="1" smtClean="0">
                <a:latin typeface="Arial" pitchFamily="34" charset="0"/>
                <a:ea typeface="ヒラギノ角ゴ Pro W3"/>
                <a:cs typeface="ヒラギノ角ゴ Pro W3"/>
              </a:rPr>
              <a:t>Foresman</a:t>
            </a:r>
            <a:r>
              <a:rPr lang="en-US" dirty="0" smtClean="0">
                <a:latin typeface="Arial" pitchFamily="34" charset="0"/>
                <a:ea typeface="ヒラギノ角ゴ Pro W3"/>
                <a:cs typeface="ヒラギノ角ゴ Pro W3"/>
              </a:rPr>
              <a:t>, Wikimedia Commons </a:t>
            </a:r>
            <a:r>
              <a:rPr lang="en-US" dirty="0" smtClean="0">
                <a:hlinkClick r:id="rId3"/>
              </a:rPr>
              <a:t>http://commons.wikimedia.org/wiki/File:Arrow_(PSF).png</a:t>
            </a:r>
            <a:endParaRPr lang="en-US" dirty="0" smtClean="0"/>
          </a:p>
          <a:p>
            <a:r>
              <a:rPr lang="en-US" dirty="0" smtClean="0">
                <a:latin typeface="Arial" pitchFamily="34" charset="0"/>
                <a:ea typeface="ヒラギノ角ゴ Pro W3"/>
                <a:cs typeface="ヒラギノ角ゴ Pro W3"/>
              </a:rPr>
              <a:t>(</a:t>
            </a:r>
            <a:r>
              <a:rPr lang="en-US" baseline="0" dirty="0" smtClean="0">
                <a:latin typeface="Arial" pitchFamily="34" charset="0"/>
                <a:ea typeface="ヒラギノ角ゴ Pro W3"/>
                <a:cs typeface="ヒラギノ角ゴ Pro W3"/>
              </a:rPr>
              <a:t>animated gif shows a silhouette of a running man) 2008 </a:t>
            </a:r>
            <a:r>
              <a:rPr lang="en-US" baseline="0" dirty="0" err="1" smtClean="0">
                <a:latin typeface="Arial" pitchFamily="34" charset="0"/>
                <a:ea typeface="ヒラギノ角ゴ Pro W3"/>
                <a:cs typeface="ヒラギノ角ゴ Pro W3"/>
              </a:rPr>
              <a:t>Rarmin</a:t>
            </a:r>
            <a:r>
              <a:rPr lang="en-US" baseline="0" dirty="0" smtClean="0">
                <a:latin typeface="Arial" pitchFamily="34" charset="0"/>
                <a:ea typeface="ヒラギノ角ゴ Pro W3"/>
                <a:cs typeface="ヒラギノ角ゴ Pro W3"/>
              </a:rPr>
              <a:t>, </a:t>
            </a:r>
            <a:r>
              <a:rPr lang="en-US" dirty="0" smtClean="0">
                <a:latin typeface="Arial" pitchFamily="34" charset="0"/>
                <a:ea typeface="ヒラギノ角ゴ Pro W3"/>
                <a:cs typeface="ヒラギノ角ゴ Pro W3"/>
              </a:rPr>
              <a:t>Wikimedia Commons</a:t>
            </a:r>
            <a:r>
              <a:rPr lang="en-US" baseline="0" dirty="0" smtClean="0">
                <a:latin typeface="Arial" pitchFamily="34" charset="0"/>
                <a:ea typeface="ヒラギノ角ゴ Pro W3"/>
                <a:cs typeface="ヒラギノ角ゴ Pro W3"/>
              </a:rPr>
              <a:t> </a:t>
            </a:r>
            <a:r>
              <a:rPr lang="en-US" dirty="0" smtClean="0">
                <a:hlinkClick r:id="rId4"/>
              </a:rPr>
              <a:t>http://upload.wikimedia.org/wikipedia/comm </a:t>
            </a:r>
            <a:r>
              <a:rPr lang="en-US" dirty="0" err="1" smtClean="0">
                <a:hlinkClick r:id="rId4"/>
              </a:rPr>
              <a:t>ons</a:t>
            </a:r>
            <a:r>
              <a:rPr lang="en-US" dirty="0" smtClean="0">
                <a:hlinkClick r:id="rId4"/>
              </a:rPr>
              <a:t>/5/5d/Sammy_Running.gif</a:t>
            </a:r>
            <a:r>
              <a:rPr lang="en-US" dirty="0" smtClean="0"/>
              <a:t> and http://commons.wikimedia.org/wiki/File:Sammy_Running.gif </a:t>
            </a:r>
          </a:p>
        </p:txBody>
      </p:sp>
    </p:spTree>
    <p:extLst>
      <p:ext uri="{BB962C8B-B14F-4D97-AF65-F5344CB8AC3E}">
        <p14:creationId xmlns:p14="http://schemas.microsoft.com/office/powerpoint/2010/main" val="1302584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100" b="0" kern="1200" dirty="0" smtClean="0">
                <a:solidFill>
                  <a:schemeClr val="tx1"/>
                </a:solidFill>
                <a:effectLst/>
                <a:latin typeface="+mn-lt"/>
                <a:ea typeface="+mn-ea"/>
                <a:cs typeface="+mn-cs"/>
              </a:rPr>
              <a:t>Image </a:t>
            </a:r>
            <a:r>
              <a:rPr lang="en-US" sz="1100" b="0" kern="1200" dirty="0" smtClean="0">
                <a:solidFill>
                  <a:schemeClr val="tx1"/>
                </a:solidFill>
                <a:effectLst/>
                <a:latin typeface="+mn-lt"/>
                <a:ea typeface="+mn-ea"/>
                <a:cs typeface="+mn-cs"/>
              </a:rPr>
              <a:t>sources:</a:t>
            </a:r>
          </a:p>
          <a:p>
            <a:r>
              <a:rPr lang="en-US" sz="1100" b="0" kern="1200" dirty="0" smtClean="0">
                <a:solidFill>
                  <a:schemeClr val="tx1"/>
                </a:solidFill>
                <a:effectLst/>
                <a:latin typeface="+mn-lt"/>
                <a:ea typeface="+mn-ea"/>
                <a:cs typeface="+mn-cs"/>
              </a:rPr>
              <a:t>(</a:t>
            </a:r>
            <a:r>
              <a:rPr lang="en-US" sz="1100" b="0" kern="1200" baseline="0" dirty="0" smtClean="0">
                <a:solidFill>
                  <a:schemeClr val="tx1"/>
                </a:solidFill>
                <a:effectLst/>
                <a:latin typeface="+mn-lt"/>
                <a:ea typeface="+mn-ea"/>
                <a:cs typeface="+mn-cs"/>
              </a:rPr>
              <a:t>blue car with flames) Microsoft clipart http://office.microsoft.com/en-us/images/results.aspx?qu=blue+car&amp;ex=1#ai:MC900440337|</a:t>
            </a:r>
            <a:endParaRPr lang="en-US" sz="1100" b="0" kern="1200" dirty="0" smtClean="0">
              <a:solidFill>
                <a:schemeClr val="tx1"/>
              </a:solidFill>
              <a:effectLst/>
              <a:latin typeface="+mn-lt"/>
              <a:ea typeface="+mn-ea"/>
              <a:cs typeface="+mn-cs"/>
            </a:endParaRPr>
          </a:p>
          <a:p>
            <a:r>
              <a:rPr lang="en-US" sz="1100" b="0" kern="1200" dirty="0" smtClean="0">
                <a:solidFill>
                  <a:schemeClr val="tx1"/>
                </a:solidFill>
                <a:effectLst/>
                <a:latin typeface="+mn-lt"/>
                <a:ea typeface="+mn-ea"/>
                <a:cs typeface="+mn-cs"/>
              </a:rPr>
              <a:t>(truck drawing) Microsoft clipart http://office.microsoft.com/en-us/images/results.aspx?qu=truck&amp;ex=1#ai:MC900233481|</a:t>
            </a:r>
          </a:p>
        </p:txBody>
      </p:sp>
    </p:spTree>
    <p:extLst>
      <p:ext uri="{BB962C8B-B14F-4D97-AF65-F5344CB8AC3E}">
        <p14:creationId xmlns:p14="http://schemas.microsoft.com/office/powerpoint/2010/main" val="420285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r>
              <a:rPr lang="en-US" sz="1100" b="0" kern="1200" dirty="0" smtClean="0">
                <a:solidFill>
                  <a:schemeClr val="tx1"/>
                </a:solidFill>
                <a:effectLst/>
                <a:latin typeface="+mn-lt"/>
                <a:ea typeface="+mn-ea"/>
                <a:cs typeface="+mn-cs"/>
              </a:rPr>
              <a:t>Image</a:t>
            </a:r>
            <a:r>
              <a:rPr lang="en-US" sz="1100" b="0" kern="1200" baseline="0" dirty="0" smtClean="0">
                <a:solidFill>
                  <a:schemeClr val="tx1"/>
                </a:solidFill>
                <a:effectLst/>
                <a:latin typeface="+mn-lt"/>
                <a:ea typeface="+mn-ea"/>
                <a:cs typeface="+mn-cs"/>
              </a:rPr>
              <a:t> </a:t>
            </a:r>
            <a:r>
              <a:rPr lang="en-US" sz="1100" b="0" kern="1200" baseline="0" dirty="0" smtClean="0">
                <a:solidFill>
                  <a:schemeClr val="tx1"/>
                </a:solidFill>
                <a:effectLst/>
                <a:latin typeface="+mn-lt"/>
                <a:ea typeface="+mn-ea"/>
                <a:cs typeface="+mn-cs"/>
              </a:rPr>
              <a:t>sources:</a:t>
            </a:r>
          </a:p>
          <a:p>
            <a:pPr marL="0" marR="0" indent="0" algn="l" defTabSz="457200"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effectLst/>
                <a:latin typeface="+mn-lt"/>
                <a:ea typeface="+mn-ea"/>
                <a:cs typeface="+mn-cs"/>
              </a:rPr>
              <a:t>(</a:t>
            </a:r>
            <a:r>
              <a:rPr lang="en-US" sz="1100" b="0" kern="1200" baseline="0" dirty="0" smtClean="0">
                <a:solidFill>
                  <a:schemeClr val="tx1"/>
                </a:solidFill>
                <a:effectLst/>
                <a:latin typeface="+mn-lt"/>
                <a:ea typeface="+mn-ea"/>
                <a:cs typeface="+mn-cs"/>
              </a:rPr>
              <a:t>blue car with flames) Microsoft clipart http://office.microsoft.com/en-us/images/results.aspx?qu=blue+car&amp;ex=1#ai:MC900440337|</a:t>
            </a:r>
            <a:endParaRPr lang="en-US" sz="1100" b="0" kern="1200" dirty="0" smtClean="0">
              <a:solidFill>
                <a:schemeClr val="tx1"/>
              </a:solidFill>
              <a:effectLst/>
              <a:latin typeface="+mn-lt"/>
              <a:ea typeface="+mn-ea"/>
              <a:cs typeface="+mn-cs"/>
            </a:endParaRPr>
          </a:p>
          <a:p>
            <a:r>
              <a:rPr lang="en-US" sz="1100" b="0" kern="1200" dirty="0" smtClean="0">
                <a:solidFill>
                  <a:schemeClr val="tx1"/>
                </a:solidFill>
                <a:effectLst/>
                <a:latin typeface="+mn-lt"/>
                <a:ea typeface="+mn-ea"/>
                <a:cs typeface="+mn-cs"/>
              </a:rPr>
              <a:t>(race</a:t>
            </a:r>
            <a:r>
              <a:rPr lang="en-US" sz="1100" b="0" kern="1200" baseline="0" dirty="0" smtClean="0">
                <a:solidFill>
                  <a:schemeClr val="tx1"/>
                </a:solidFill>
                <a:effectLst/>
                <a:latin typeface="+mn-lt"/>
                <a:ea typeface="+mn-ea"/>
                <a:cs typeface="+mn-cs"/>
              </a:rPr>
              <a:t> </a:t>
            </a:r>
            <a:r>
              <a:rPr lang="en-US" sz="1100" kern="1200" dirty="0" smtClean="0">
                <a:solidFill>
                  <a:schemeClr val="tx1"/>
                </a:solidFill>
                <a:effectLst/>
                <a:latin typeface="+mn-lt"/>
                <a:ea typeface="+mn-ea"/>
                <a:cs typeface="+mn-cs"/>
              </a:rPr>
              <a:t>car</a:t>
            </a:r>
            <a:r>
              <a:rPr lang="en-US" sz="1100" kern="1200" baseline="0" dirty="0" smtClean="0">
                <a:solidFill>
                  <a:schemeClr val="tx1"/>
                </a:solidFill>
                <a:effectLst/>
                <a:latin typeface="+mn-lt"/>
                <a:ea typeface="+mn-ea"/>
                <a:cs typeface="+mn-cs"/>
              </a:rPr>
              <a:t> with flames) Microsoft clipart http://office.microsoft.com/en-us/images/results.aspx?qu=racing+car&amp;ex=1#ai:MC900439998|</a:t>
            </a:r>
            <a:endParaRPr lang="en-US" sz="11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10387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100" kern="1200" dirty="0" smtClean="0">
                <a:solidFill>
                  <a:schemeClr val="tx1"/>
                </a:solidFill>
                <a:effectLst/>
                <a:latin typeface="+mn-lt"/>
                <a:ea typeface="+mn-ea"/>
                <a:cs typeface="+mn-cs"/>
              </a:rPr>
              <a:t>KE = (1/2) </a:t>
            </a:r>
            <a:r>
              <a:rPr lang="en-US" sz="1100" kern="1200" dirty="0" smtClean="0">
                <a:solidFill>
                  <a:schemeClr val="tx1"/>
                </a:solidFill>
                <a:effectLst/>
                <a:latin typeface="+mn-lt"/>
                <a:ea typeface="+mn-ea"/>
                <a:cs typeface="+mn-cs"/>
                <a:sym typeface="Wingdings 2" panose="05020102010507070707" pitchFamily="18" charset="2"/>
              </a:rPr>
              <a:t></a:t>
            </a:r>
            <a:r>
              <a:rPr lang="en-US" sz="1100" kern="1200" dirty="0" smtClean="0">
                <a:solidFill>
                  <a:schemeClr val="tx1"/>
                </a:solidFill>
                <a:effectLst/>
                <a:latin typeface="+mn-lt"/>
                <a:ea typeface="+mn-ea"/>
                <a:cs typeface="+mn-cs"/>
              </a:rPr>
              <a:t> mass </a:t>
            </a:r>
            <a:r>
              <a:rPr lang="en-US" sz="1100" kern="1200" dirty="0" smtClean="0">
                <a:solidFill>
                  <a:schemeClr val="tx1"/>
                </a:solidFill>
                <a:effectLst/>
                <a:latin typeface="+mn-lt"/>
                <a:ea typeface="+mn-ea"/>
                <a:cs typeface="+mn-cs"/>
                <a:sym typeface="Wingdings 2" panose="05020102010507070707" pitchFamily="18" charset="2"/>
              </a:rPr>
              <a:t></a:t>
            </a:r>
            <a:r>
              <a:rPr lang="en-US" sz="1100" kern="1200" dirty="0" smtClean="0">
                <a:solidFill>
                  <a:schemeClr val="tx1"/>
                </a:solidFill>
                <a:effectLst/>
                <a:latin typeface="+mn-lt"/>
                <a:ea typeface="+mn-ea"/>
                <a:cs typeface="+mn-cs"/>
              </a:rPr>
              <a:t> velocity</a:t>
            </a:r>
            <a:r>
              <a:rPr lang="en-US" sz="1100" kern="1200" baseline="30000" dirty="0" smtClean="0">
                <a:solidFill>
                  <a:schemeClr val="tx1"/>
                </a:solidFill>
                <a:effectLst/>
                <a:latin typeface="+mn-lt"/>
                <a:ea typeface="+mn-ea"/>
                <a:cs typeface="+mn-cs"/>
              </a:rPr>
              <a:t>2</a:t>
            </a:r>
          </a:p>
          <a:p>
            <a:r>
              <a:rPr lang="en-US" sz="1100" kern="1200" dirty="0" smtClean="0">
                <a:solidFill>
                  <a:schemeClr val="tx1"/>
                </a:solidFill>
                <a:effectLst/>
                <a:latin typeface="+mn-lt"/>
                <a:ea typeface="+mn-ea"/>
                <a:cs typeface="+mn-cs"/>
              </a:rPr>
              <a:t>Two quantities, mass and velocity, define the kinetic energy of an object.</a:t>
            </a:r>
          </a:p>
          <a:p>
            <a:r>
              <a:rPr lang="en-US" sz="1100" kern="1200" dirty="0" smtClean="0">
                <a:solidFill>
                  <a:schemeClr val="tx1"/>
                </a:solidFill>
                <a:effectLst/>
                <a:latin typeface="+mn-lt"/>
                <a:ea typeface="+mn-ea"/>
                <a:cs typeface="+mn-cs"/>
              </a:rPr>
              <a:t>Thus, KE varies with mass and velocity.</a:t>
            </a:r>
          </a:p>
          <a:p>
            <a:r>
              <a:rPr lang="en-US" sz="1100" kern="1200" dirty="0" smtClean="0">
                <a:solidFill>
                  <a:schemeClr val="tx1"/>
                </a:solidFill>
                <a:effectLst/>
                <a:latin typeface="+mn-lt"/>
                <a:ea typeface="+mn-ea"/>
                <a:cs typeface="+mn-cs"/>
              </a:rPr>
              <a:t>Graph the relationship on the classroom board or show students a simulation to demonstration the relationship, such as </a:t>
            </a:r>
            <a:r>
              <a:rPr lang="en-US" sz="1100" i="1" u="sng" kern="1200" dirty="0" smtClean="0">
                <a:solidFill>
                  <a:schemeClr val="tx1"/>
                </a:solidFill>
                <a:effectLst/>
                <a:latin typeface="+mn-lt"/>
                <a:ea typeface="+mn-ea"/>
                <a:cs typeface="+mn-cs"/>
              </a:rPr>
              <a:t>The Ramp</a:t>
            </a:r>
            <a:r>
              <a:rPr lang="en-US" sz="1100" kern="1200" dirty="0" smtClean="0">
                <a:solidFill>
                  <a:schemeClr val="tx1"/>
                </a:solidFill>
                <a:effectLst/>
                <a:latin typeface="+mn-lt"/>
                <a:ea typeface="+mn-ea"/>
                <a:cs typeface="+mn-cs"/>
              </a:rPr>
              <a:t> from PHET Interactive Simulations </a:t>
            </a:r>
            <a:r>
              <a:rPr lang="en-US" sz="1100" u="sng" kern="1200" dirty="0" smtClean="0">
                <a:solidFill>
                  <a:schemeClr val="tx1"/>
                </a:solidFill>
                <a:effectLst/>
                <a:latin typeface="+mn-lt"/>
                <a:ea typeface="+mn-ea"/>
                <a:cs typeface="+mn-cs"/>
                <a:hlinkClick r:id="rId3"/>
              </a:rPr>
              <a:t>http://phet.colorado.edu/en/simulation/the-ramp</a:t>
            </a:r>
            <a:r>
              <a:rPr lang="en-US" sz="1100" kern="1200" dirty="0" smtClean="0">
                <a:solidFill>
                  <a:schemeClr val="tx1"/>
                </a:solidFill>
                <a:effectLst/>
                <a:latin typeface="+mn-lt"/>
                <a:ea typeface="+mn-ea"/>
                <a:cs typeface="+mn-cs"/>
              </a:rPr>
              <a:t>.</a:t>
            </a:r>
            <a:endParaRPr lang="en-US" dirty="0" smtClean="0">
              <a:latin typeface="Arial" pitchFamily="34" charset="0"/>
              <a:ea typeface="ヒラギノ角ゴ Pro W3"/>
              <a:cs typeface="ヒラギノ角ゴ Pro W3"/>
            </a:endParaRPr>
          </a:p>
          <a:p>
            <a:endParaRPr lang="en-US" dirty="0"/>
          </a:p>
        </p:txBody>
      </p:sp>
    </p:spTree>
    <p:extLst>
      <p:ext uri="{BB962C8B-B14F-4D97-AF65-F5344CB8AC3E}">
        <p14:creationId xmlns:p14="http://schemas.microsoft.com/office/powerpoint/2010/main" val="2591733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dirty="0" smtClean="0">
                <a:solidFill>
                  <a:schemeClr val="tx1"/>
                </a:solidFill>
                <a:effectLst/>
                <a:latin typeface="+mn-lt"/>
                <a:ea typeface="+mn-ea"/>
                <a:cs typeface="+mn-cs"/>
              </a:rPr>
              <a:t>The heavier an object, the more kinetic energy it has when in motion. If an object's mass is doubled, its kinetic energy under the same speed is also doubled. </a:t>
            </a:r>
            <a:endParaRPr lang="en-US" dirty="0"/>
          </a:p>
        </p:txBody>
      </p:sp>
    </p:spTree>
    <p:extLst>
      <p:ext uri="{BB962C8B-B14F-4D97-AF65-F5344CB8AC3E}">
        <p14:creationId xmlns:p14="http://schemas.microsoft.com/office/powerpoint/2010/main" val="139804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dirty="0" smtClean="0">
                <a:solidFill>
                  <a:schemeClr val="tx1"/>
                </a:solidFill>
                <a:effectLst/>
                <a:latin typeface="+mn-lt"/>
                <a:ea typeface="+mn-ea"/>
                <a:cs typeface="+mn-cs"/>
              </a:rPr>
              <a:t>The faster an object moves, the more kinetic energy it has. If an object's speed is doubled, its kinetic energy is quadrupled.</a:t>
            </a:r>
            <a:endParaRPr lang="en-US" dirty="0"/>
          </a:p>
        </p:txBody>
      </p:sp>
    </p:spTree>
    <p:extLst>
      <p:ext uri="{BB962C8B-B14F-4D97-AF65-F5344CB8AC3E}">
        <p14:creationId xmlns:p14="http://schemas.microsoft.com/office/powerpoint/2010/main" val="3477280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latin typeface="Arial" pitchFamily="34" charset="0"/>
                <a:ea typeface="ヒラギノ角ゴ Pro W3"/>
                <a:cs typeface="ヒラギノ角ゴ Pro W3"/>
              </a:rPr>
              <a:t>Image source: (archer with bow and arrow)</a:t>
            </a:r>
            <a:r>
              <a:rPr lang="en-US" baseline="0" dirty="0" smtClean="0">
                <a:latin typeface="Arial" pitchFamily="34" charset="0"/>
                <a:ea typeface="ヒラギノ角ゴ Pro W3"/>
                <a:cs typeface="ヒラギノ角ゴ Pro W3"/>
              </a:rPr>
              <a:t> Microsoft clipart http://office.microsoft.com/en-us/images/results.aspx?qu=archer&amp;ex=1#ai:MP900341330|mt:2|</a:t>
            </a:r>
            <a:endParaRPr lang="en-US" dirty="0" smtClean="0">
              <a:latin typeface="Arial" pitchFamily="34" charset="0"/>
              <a:ea typeface="ヒラギノ角ゴ Pro W3"/>
              <a:cs typeface="ヒラギノ角ゴ Pro W3"/>
            </a:endParaRPr>
          </a:p>
        </p:txBody>
      </p:sp>
    </p:spTree>
    <p:extLst>
      <p:ext uri="{BB962C8B-B14F-4D97-AF65-F5344CB8AC3E}">
        <p14:creationId xmlns:p14="http://schemas.microsoft.com/office/powerpoint/2010/main" val="829281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1182394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219467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1120527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202323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12239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2345597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33433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rtl val="0"/>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1323167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203920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161421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marR="0" lvl="0" indent="0" algn="r" defTabSz="914400" rtl="0" eaLnBrk="1" fontAlgn="auto" latinLnBrk="0" hangingPunct="1">
              <a:lnSpc>
                <a:spcPct val="100000"/>
              </a:lnSpc>
              <a:spcBef>
                <a:spcPts val="0"/>
              </a:spcBef>
              <a:spcAft>
                <a:spcPts val="0"/>
              </a:spcAft>
              <a:buClr>
                <a:srgbClr val="000000"/>
              </a:buClr>
              <a:buSzTx/>
              <a:buFontTx/>
              <a:buNone/>
              <a:tabLst/>
              <a:defRPr/>
            </a:pPr>
            <a:fld id="{00000000-1234-1234-1234-123412341234}" type="slidenum">
              <a:rPr kumimoji="0" lang="en" sz="1000" b="0" i="0" u="none" strike="noStrike" kern="0" cap="none" spc="0" normalizeH="0" baseline="0" noProof="0" smtClean="0">
                <a:ln>
                  <a:noFill/>
                </a:ln>
                <a:solidFill>
                  <a:srgbClr val="595959"/>
                </a:solidFill>
                <a:effectLst/>
                <a:uLnTx/>
                <a:uFillTx/>
                <a:latin typeface="Arial"/>
                <a:cs typeface="Arial"/>
                <a:sym typeface="Arial"/>
                <a:rtl val="0"/>
              </a:rPr>
              <a:pPr marL="0" marR="0" lvl="0" indent="0" algn="r" defTabSz="914400" rtl="0" eaLnBrk="1" fontAlgn="auto" latinLnBrk="0" hangingPunct="1">
                <a:lnSpc>
                  <a:spcPct val="100000"/>
                </a:lnSpc>
                <a:spcBef>
                  <a:spcPts val="0"/>
                </a:spcBef>
                <a:spcAft>
                  <a:spcPts val="0"/>
                </a:spcAft>
                <a:buClr>
                  <a:srgbClr val="000000"/>
                </a:buClr>
                <a:buSzTx/>
                <a:buFontTx/>
                <a:buNone/>
                <a:tabLst/>
                <a:defRPr/>
              </a:pPr>
              <a:t>‹#›</a:t>
            </a:fld>
            <a:endParaRPr kumimoji="0" lang="en" sz="1000" b="0" i="0" u="none" strike="noStrike" kern="0" cap="none" spc="0" normalizeH="0" baseline="0" noProof="0">
              <a:ln>
                <a:noFill/>
              </a:ln>
              <a:solidFill>
                <a:srgbClr val="595959"/>
              </a:solidFill>
              <a:effectLst/>
              <a:uLnTx/>
              <a:uFillTx/>
              <a:latin typeface="Arial"/>
              <a:cs typeface="Arial"/>
              <a:sym typeface="Arial"/>
              <a:rtl val="0"/>
            </a:endParaRPr>
          </a:p>
        </p:txBody>
      </p:sp>
    </p:spTree>
    <p:extLst>
      <p:ext uri="{BB962C8B-B14F-4D97-AF65-F5344CB8AC3E}">
        <p14:creationId xmlns:p14="http://schemas.microsoft.com/office/powerpoint/2010/main" val="3847534831"/>
      </p:ext>
    </p:extLst>
  </p:cSld>
  <p:clrMap bg1="lt1" tx1="dk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2.jpeg"/><Relationship Id="rId5" Type="http://schemas.openxmlformats.org/officeDocument/2006/relationships/image" Target="../media/image21.jpe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857251"/>
            <a:ext cx="9190377" cy="5438551"/>
          </a:xfrm>
          <a:prstGeom prst="rect">
            <a:avLst/>
          </a:prstGeom>
          <a:noFill/>
          <a:ln>
            <a:noFill/>
          </a:ln>
        </p:spPr>
      </p:pic>
      <p:pic>
        <p:nvPicPr>
          <p:cNvPr id="55" name="Google Shape;55;p13"/>
          <p:cNvPicPr preferRelativeResize="0"/>
          <p:nvPr/>
        </p:nvPicPr>
        <p:blipFill>
          <a:blip r:embed="rId4">
            <a:alphaModFix/>
          </a:blip>
          <a:stretch>
            <a:fillRect/>
          </a:stretch>
        </p:blipFill>
        <p:spPr>
          <a:xfrm>
            <a:off x="747449" y="1718104"/>
            <a:ext cx="7649102" cy="1174650"/>
          </a:xfrm>
          <a:prstGeom prst="rect">
            <a:avLst/>
          </a:prstGeom>
          <a:noFill/>
          <a:ln>
            <a:noFill/>
          </a:ln>
        </p:spPr>
      </p:pic>
      <p:pic>
        <p:nvPicPr>
          <p:cNvPr id="56" name="Google Shape;56;p13"/>
          <p:cNvPicPr preferRelativeResize="0"/>
          <p:nvPr/>
        </p:nvPicPr>
        <p:blipFill>
          <a:blip r:embed="rId5">
            <a:alphaModFix/>
          </a:blip>
          <a:stretch>
            <a:fillRect/>
          </a:stretch>
        </p:blipFill>
        <p:spPr>
          <a:xfrm>
            <a:off x="160536" y="5520926"/>
            <a:ext cx="8822928" cy="402275"/>
          </a:xfrm>
          <a:prstGeom prst="rect">
            <a:avLst/>
          </a:prstGeom>
          <a:noFill/>
          <a:ln>
            <a:noFill/>
          </a:ln>
        </p:spPr>
      </p:pic>
      <p:pic>
        <p:nvPicPr>
          <p:cNvPr id="57" name="Google Shape;57;p13"/>
          <p:cNvPicPr preferRelativeResize="0"/>
          <p:nvPr/>
        </p:nvPicPr>
        <p:blipFill>
          <a:blip r:embed="rId6">
            <a:alphaModFix/>
          </a:blip>
          <a:stretch>
            <a:fillRect/>
          </a:stretch>
        </p:blipFill>
        <p:spPr>
          <a:xfrm>
            <a:off x="484464" y="3110685"/>
            <a:ext cx="8086659" cy="1230741"/>
          </a:xfrm>
          <a:prstGeom prst="rect">
            <a:avLst/>
          </a:prstGeom>
          <a:noFill/>
          <a:ln>
            <a:noFill/>
          </a:ln>
        </p:spPr>
      </p:pic>
      <p:sp>
        <p:nvSpPr>
          <p:cNvPr id="58" name="Google Shape;58;p13"/>
          <p:cNvSpPr txBox="1"/>
          <p:nvPr/>
        </p:nvSpPr>
        <p:spPr>
          <a:xfrm>
            <a:off x="839912" y="3447907"/>
            <a:ext cx="7417800" cy="3057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 sz="2000" b="1" i="0" u="none" strike="noStrike" kern="0" cap="none" spc="0" normalizeH="0" baseline="0" noProof="0" dirty="0" smtClean="0">
                <a:ln>
                  <a:noFill/>
                </a:ln>
                <a:solidFill>
                  <a:srgbClr val="FFFFFF"/>
                </a:solidFill>
                <a:effectLst/>
                <a:uLnTx/>
                <a:uFillTx/>
                <a:latin typeface="Open Sans"/>
                <a:ea typeface="Open Sans"/>
                <a:cs typeface="Open Sans"/>
                <a:sym typeface="Open Sans"/>
                <a:rtl val="0"/>
              </a:rPr>
              <a:t>Exploring Energy</a:t>
            </a:r>
            <a:r>
              <a:rPr kumimoji="0" lang="en-US" sz="2000" b="1" i="0" u="none" strike="noStrike" kern="0" cap="none" spc="0" normalizeH="0" baseline="0" noProof="0" dirty="0" smtClean="0">
                <a:ln>
                  <a:noFill/>
                </a:ln>
                <a:solidFill>
                  <a:srgbClr val="FFFFFF"/>
                </a:solidFill>
                <a:effectLst/>
                <a:uLnTx/>
                <a:uFillTx/>
                <a:latin typeface="Open Sans"/>
                <a:ea typeface="Open Sans"/>
                <a:cs typeface="Open Sans"/>
                <a:sym typeface="Open Sans"/>
                <a:rtl val="0"/>
              </a:rPr>
              <a:t>: Kinetic and Potential</a:t>
            </a:r>
            <a:endParaRPr kumimoji="0" sz="2000" b="1" i="0" u="none" strike="noStrike" kern="0" cap="none" spc="0" normalizeH="0" baseline="0" noProof="0" dirty="0">
              <a:ln>
                <a:noFill/>
              </a:ln>
              <a:solidFill>
                <a:srgbClr val="FFFFFF"/>
              </a:solidFill>
              <a:effectLst/>
              <a:uLnTx/>
              <a:uFillTx/>
              <a:latin typeface="Open Sans"/>
              <a:ea typeface="Open Sans"/>
              <a:cs typeface="Open Sans"/>
              <a:sym typeface="Open Sans"/>
              <a:rtl val="0"/>
            </a:endParaRPr>
          </a:p>
        </p:txBody>
      </p:sp>
    </p:spTree>
    <p:extLst>
      <p:ext uri="{BB962C8B-B14F-4D97-AF65-F5344CB8AC3E}">
        <p14:creationId xmlns:p14="http://schemas.microsoft.com/office/powerpoint/2010/main" val="31049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098" name="Picture 2" descr="http://upload.wikimedia.org/wikipedia/commons/thumb/5/54/Millennium_Force1_CP.JPG/180px-Millennium_Force1_C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421" y="1341157"/>
            <a:ext cx="2057400" cy="2743201"/>
          </a:xfrm>
          <a:prstGeom prst="rect">
            <a:avLst/>
          </a:prstGeom>
          <a:noFill/>
          <a:extLst>
            <a:ext uri="{909E8E84-426E-40DD-AFC4-6F175D3DCCD1}">
              <a14:hiddenFill xmlns:a14="http://schemas.microsoft.com/office/drawing/2010/main">
                <a:solidFill>
                  <a:srgbClr val="FFFFFF"/>
                </a:solidFill>
              </a14:hiddenFill>
            </a:ext>
          </a:extLst>
        </p:spPr>
      </p:pic>
      <p:sp>
        <p:nvSpPr>
          <p:cNvPr id="48" name="Shape 48"/>
          <p:cNvSpPr txBox="1"/>
          <p:nvPr/>
        </p:nvSpPr>
        <p:spPr>
          <a:xfrm>
            <a:off x="383849" y="52024"/>
            <a:ext cx="2728627"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3200" b="1" dirty="0" smtClean="0">
                <a:solidFill>
                  <a:srgbClr val="92D050"/>
                </a:solidFill>
                <a:latin typeface="Shadows Into Light Two"/>
                <a:ea typeface="Shadows Into Light Two"/>
                <a:cs typeface="Shadows Into Light Two"/>
                <a:sym typeface="Shadows Into Light Two"/>
              </a:rPr>
              <a:t>Gravitational Energy</a:t>
            </a:r>
            <a:endParaRPr lang="en" sz="3200" b="1" dirty="0">
              <a:solidFill>
                <a:srgbClr val="92D050"/>
              </a:solidFill>
              <a:latin typeface="Shadows Into Light Two"/>
              <a:ea typeface="Shadows Into Light Two"/>
              <a:cs typeface="Shadows Into Light Two"/>
              <a:sym typeface="Shadows Into Light Two"/>
            </a:endParaRPr>
          </a:p>
        </p:txBody>
      </p:sp>
      <p:sp>
        <p:nvSpPr>
          <p:cNvPr id="49" name="Shape 49"/>
          <p:cNvSpPr txBox="1"/>
          <p:nvPr/>
        </p:nvSpPr>
        <p:spPr>
          <a:xfrm>
            <a:off x="3386927" y="37699"/>
            <a:ext cx="4243673" cy="1623275"/>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Shadows Into Light Two"/>
              <a:buNone/>
            </a:pPr>
            <a:r>
              <a:rPr lang="en-US" sz="2800" b="1" dirty="0" smtClean="0">
                <a:solidFill>
                  <a:schemeClr val="tx1"/>
                </a:solidFill>
                <a:latin typeface="Shadows Into Light Two"/>
                <a:ea typeface="Shadows Into Light Two"/>
                <a:cs typeface="Shadows Into Light Two"/>
                <a:sym typeface="Shadows Into Light Two"/>
              </a:rPr>
              <a:t>Gravitational energy is potential energy stored in an object’s height</a:t>
            </a:r>
            <a:r>
              <a:rPr lang="en" sz="2800" b="1" dirty="0" smtClean="0">
                <a:solidFill>
                  <a:schemeClr val="tx1"/>
                </a:solidFill>
                <a:latin typeface="Shadows Into Light Two"/>
                <a:ea typeface="Shadows Into Light Two"/>
                <a:cs typeface="Shadows Into Light Two"/>
                <a:sym typeface="Shadows Into Light Two"/>
              </a:rPr>
              <a:t>.</a:t>
            </a:r>
            <a:endParaRPr lang="en" sz="2800" b="1" dirty="0">
              <a:solidFill>
                <a:schemeClr val="tx1"/>
              </a:solidFill>
              <a:latin typeface="Shadows Into Light Two"/>
              <a:ea typeface="Shadows Into Light Two"/>
              <a:cs typeface="Shadows Into Light Two"/>
              <a:sym typeface="Shadows Into Light Two"/>
            </a:endParaRPr>
          </a:p>
        </p:txBody>
      </p:sp>
      <p:cxnSp>
        <p:nvCxnSpPr>
          <p:cNvPr id="51" name="Shape 51"/>
          <p:cNvCxnSpPr/>
          <p:nvPr/>
        </p:nvCxnSpPr>
        <p:spPr>
          <a:xfrm>
            <a:off x="3244302" y="116292"/>
            <a:ext cx="10799" cy="1189800"/>
          </a:xfrm>
          <a:prstGeom prst="straightConnector1">
            <a:avLst/>
          </a:prstGeom>
          <a:noFill/>
          <a:ln w="19050" cap="flat">
            <a:solidFill>
              <a:schemeClr val="accent3"/>
            </a:solidFill>
            <a:prstDash val="solid"/>
            <a:round/>
            <a:headEnd type="none" w="med" len="med"/>
            <a:tailEnd type="none" w="med" len="med"/>
          </a:ln>
        </p:spPr>
      </p:cxnSp>
      <p:pic>
        <p:nvPicPr>
          <p:cNvPr id="4100" name="Picture 4" descr="http://upload.wikimedia.org/wikipedia/commons/thumb/4/45/Water_Tower%2C_UC_Davis.jpg/180px-Water_Tower%2C_UC_Davis.jpg"/>
          <p:cNvPicPr>
            <a:picLocks noChangeAspect="1" noChangeArrowheads="1"/>
          </p:cNvPicPr>
          <p:nvPr/>
        </p:nvPicPr>
        <p:blipFill rotWithShape="1">
          <a:blip r:embed="rId4">
            <a:extLst>
              <a:ext uri="{28A0092B-C50C-407E-A947-70E740481C1C}">
                <a14:useLocalDpi xmlns:a14="http://schemas.microsoft.com/office/drawing/2010/main" val="0"/>
              </a:ext>
            </a:extLst>
          </a:blip>
          <a:srcRect l="10418" t="16537"/>
          <a:stretch/>
        </p:blipFill>
        <p:spPr bwMode="auto">
          <a:xfrm>
            <a:off x="6588388" y="1952432"/>
            <a:ext cx="2216230" cy="275312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b="27897"/>
          <a:stretch/>
        </p:blipFill>
        <p:spPr bwMode="auto">
          <a:xfrm>
            <a:off x="2474869" y="3281204"/>
            <a:ext cx="3985308" cy="2466884"/>
          </a:xfrm>
          <a:prstGeom prst="rect">
            <a:avLst/>
          </a:prstGeom>
          <a:noFill/>
          <a:ln w="9525">
            <a:noFill/>
            <a:miter lim="800000"/>
            <a:headEnd/>
            <a:tailEnd/>
          </a:ln>
        </p:spPr>
      </p:pic>
      <p:sp>
        <p:nvSpPr>
          <p:cNvPr id="8" name="Shape 49"/>
          <p:cNvSpPr txBox="1"/>
          <p:nvPr/>
        </p:nvSpPr>
        <p:spPr>
          <a:xfrm>
            <a:off x="2366768" y="1732737"/>
            <a:ext cx="4243673" cy="162327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Where is the potential energy stored?</a:t>
            </a:r>
            <a:r>
              <a:rPr lang="en" sz="2800" b="1" dirty="0">
                <a:solidFill>
                  <a:srgbClr val="FFC000"/>
                </a:solidFill>
                <a:latin typeface="Shadows Into Light Two"/>
                <a:ea typeface="Shadows Into Light Two"/>
                <a:cs typeface="Shadows Into Light Two"/>
                <a:sym typeface="Shadows Into Light Two"/>
              </a:rPr>
              <a:t> </a:t>
            </a:r>
            <a:endParaRPr lang="en" sz="2800" b="1" dirty="0" smtClean="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endParaRPr lang="en" sz="500" b="1" dirty="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r>
              <a:rPr lang="en" sz="2800" b="1" dirty="0" smtClean="0">
                <a:solidFill>
                  <a:srgbClr val="FFC000"/>
                </a:solidFill>
                <a:latin typeface="Shadows Into Light Two"/>
                <a:ea typeface="Shadows Into Light Two"/>
                <a:cs typeface="Shadows Into Light Two"/>
                <a:sym typeface="Shadows Into Light Two"/>
              </a:rPr>
              <a:t>What is this called?</a:t>
            </a:r>
            <a:endParaRPr lang="en" sz="2800" b="1" dirty="0">
              <a:solidFill>
                <a:srgbClr val="FFC000"/>
              </a:solidFill>
              <a:latin typeface="Shadows Into Light Two"/>
              <a:ea typeface="Shadows Into Light Two"/>
              <a:cs typeface="Shadows Into Light Two"/>
              <a:sym typeface="Shadows Into Light Two"/>
            </a:endParaRPr>
          </a:p>
        </p:txBody>
      </p:sp>
      <p:pic>
        <p:nvPicPr>
          <p:cNvPr id="9" name="Google Shape;64;p14"/>
          <p:cNvPicPr preferRelativeResize="0"/>
          <p:nvPr/>
        </p:nvPicPr>
        <p:blipFill>
          <a:blip r:embed="rId6">
            <a:alphaModFix/>
          </a:blip>
          <a:stretch>
            <a:fillRect/>
          </a:stretch>
        </p:blipFill>
        <p:spPr>
          <a:xfrm>
            <a:off x="73429" y="6358221"/>
            <a:ext cx="8839196" cy="403010"/>
          </a:xfrm>
          <a:prstGeom prst="rect">
            <a:avLst/>
          </a:prstGeom>
          <a:noFill/>
          <a:ln>
            <a:noFill/>
          </a:ln>
        </p:spPr>
      </p:pic>
      <p:sp>
        <p:nvSpPr>
          <p:cNvPr id="10" name="Shape 49"/>
          <p:cNvSpPr txBox="1"/>
          <p:nvPr/>
        </p:nvSpPr>
        <p:spPr>
          <a:xfrm>
            <a:off x="-100207" y="5748088"/>
            <a:ext cx="9757774" cy="162327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What are other examples of gravitational energy?</a:t>
            </a:r>
            <a:endParaRPr lang="en" sz="2800" b="1" dirty="0">
              <a:solidFill>
                <a:srgbClr val="FFC000"/>
              </a:solidFill>
              <a:latin typeface="Shadows Into Light Two"/>
              <a:ea typeface="Shadows Into Light Two"/>
              <a:cs typeface="Shadows Into Light Two"/>
              <a:sym typeface="Shadows Into Light Two"/>
            </a:endParaRPr>
          </a:p>
        </p:txBody>
      </p:sp>
    </p:spTree>
    <p:extLst>
      <p:ext uri="{BB962C8B-B14F-4D97-AF65-F5344CB8AC3E}">
        <p14:creationId xmlns:p14="http://schemas.microsoft.com/office/powerpoint/2010/main" val="22530530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wipe(down)">
                                      <p:cBhvr>
                                        <p:cTn id="16" dur="500"/>
                                        <p:tgtEl>
                                          <p:spTgt spid="4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p:nvPr/>
        </p:nvSpPr>
        <p:spPr>
          <a:xfrm>
            <a:off x="0" y="5050359"/>
            <a:ext cx="2109260"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3200" b="1" dirty="0" smtClean="0">
                <a:solidFill>
                  <a:srgbClr val="92D050"/>
                </a:solidFill>
                <a:latin typeface="Shadows Into Light Two"/>
                <a:ea typeface="Shadows Into Light Two"/>
                <a:cs typeface="Shadows Into Light Two"/>
                <a:sym typeface="Shadows Into Light Two"/>
              </a:rPr>
              <a:t>Elastic Energy</a:t>
            </a:r>
            <a:endParaRPr lang="en" sz="3200" b="1" dirty="0">
              <a:solidFill>
                <a:srgbClr val="92D050"/>
              </a:solidFill>
              <a:latin typeface="Shadows Into Light Two"/>
              <a:ea typeface="Shadows Into Light Two"/>
              <a:cs typeface="Shadows Into Light Two"/>
              <a:sym typeface="Shadows Into Light Two"/>
            </a:endParaRPr>
          </a:p>
        </p:txBody>
      </p:sp>
      <p:sp>
        <p:nvSpPr>
          <p:cNvPr id="49" name="Shape 49"/>
          <p:cNvSpPr txBox="1"/>
          <p:nvPr/>
        </p:nvSpPr>
        <p:spPr>
          <a:xfrm>
            <a:off x="2169019" y="5383741"/>
            <a:ext cx="6743606" cy="147662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Shadows Into Light Two"/>
              <a:buNone/>
            </a:pPr>
            <a:r>
              <a:rPr lang="en-US" sz="2400" b="1" dirty="0" smtClean="0">
                <a:solidFill>
                  <a:schemeClr val="tx1"/>
                </a:solidFill>
                <a:latin typeface="Shadows Into Light Two"/>
                <a:ea typeface="Shadows Into Light Two"/>
                <a:cs typeface="Shadows Into Light Two"/>
                <a:sym typeface="Shadows Into Light Two"/>
              </a:rPr>
              <a:t>Elastic energy is potential energy stored in the stretching or compression of an object</a:t>
            </a:r>
            <a:r>
              <a:rPr lang="en" sz="2400" b="1" dirty="0" smtClean="0">
                <a:solidFill>
                  <a:schemeClr val="tx1"/>
                </a:solidFill>
                <a:latin typeface="Shadows Into Light Two"/>
                <a:ea typeface="Shadows Into Light Two"/>
                <a:cs typeface="Shadows Into Light Two"/>
                <a:sym typeface="Shadows Into Light Two"/>
              </a:rPr>
              <a:t>.</a:t>
            </a:r>
            <a:endParaRPr lang="en" sz="2400" b="1" dirty="0">
              <a:solidFill>
                <a:schemeClr val="tx1"/>
              </a:solidFill>
              <a:latin typeface="Shadows Into Light Two"/>
              <a:ea typeface="Shadows Into Light Two"/>
              <a:cs typeface="Shadows Into Light Two"/>
              <a:sym typeface="Shadows Into Light Two"/>
            </a:endParaRPr>
          </a:p>
        </p:txBody>
      </p:sp>
      <p:cxnSp>
        <p:nvCxnSpPr>
          <p:cNvPr id="51" name="Shape 51"/>
          <p:cNvCxnSpPr/>
          <p:nvPr/>
        </p:nvCxnSpPr>
        <p:spPr>
          <a:xfrm>
            <a:off x="2098461" y="5123468"/>
            <a:ext cx="10799" cy="1189800"/>
          </a:xfrm>
          <a:prstGeom prst="straightConnector1">
            <a:avLst/>
          </a:prstGeom>
          <a:noFill/>
          <a:ln w="19050" cap="flat">
            <a:solidFill>
              <a:schemeClr val="accent3"/>
            </a:solidFill>
            <a:prstDash val="solid"/>
            <a:round/>
            <a:headEnd type="none" w="med" len="med"/>
            <a:tailEnd type="none" w="med" len="med"/>
          </a:ln>
        </p:spPr>
      </p:cxnSp>
      <p:pic>
        <p:nvPicPr>
          <p:cNvPr id="1026" name="Picture 2" descr="http://upload.wikimedia.org/wikipedia/commons/thumb/9/91/Rubber_bands_-_Colors_-_Studio_photo_2011.jpg/320px-Rubber_bands_-_Colors_-_Studio_photo_2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2602" y="2951221"/>
            <a:ext cx="2621925" cy="17452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upload.wikimedia.org/wikipedia/commons/thumb/d/d5/Springs_009.jpg/320px-Springs_00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492" y="1139367"/>
            <a:ext cx="2396073" cy="16323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1/1b/Woo%2C_I%27m_SO_HYPER%21.jpg/320px-Woo%2C_I%27m_SO_HYPER%21.jpg"/>
          <p:cNvPicPr>
            <a:picLocks noChangeAspect="1" noChangeArrowheads="1"/>
          </p:cNvPicPr>
          <p:nvPr/>
        </p:nvPicPr>
        <p:blipFill rotWithShape="1">
          <a:blip r:embed="rId5">
            <a:extLst>
              <a:ext uri="{28A0092B-C50C-407E-A947-70E740481C1C}">
                <a14:useLocalDpi xmlns:a14="http://schemas.microsoft.com/office/drawing/2010/main" val="0"/>
              </a:ext>
            </a:extLst>
          </a:blip>
          <a:srcRect r="23359"/>
          <a:stretch/>
        </p:blipFill>
        <p:spPr bwMode="auto">
          <a:xfrm>
            <a:off x="4656674" y="1177679"/>
            <a:ext cx="3602629" cy="3128868"/>
          </a:xfrm>
          <a:prstGeom prst="rect">
            <a:avLst/>
          </a:prstGeom>
          <a:noFill/>
          <a:extLst>
            <a:ext uri="{909E8E84-426E-40DD-AFC4-6F175D3DCCD1}">
              <a14:hiddenFill xmlns:a14="http://schemas.microsoft.com/office/drawing/2010/main">
                <a:solidFill>
                  <a:srgbClr val="FFFFFF"/>
                </a:solidFill>
              </a14:hiddenFill>
            </a:ext>
          </a:extLst>
        </p:spPr>
      </p:pic>
      <p:pic>
        <p:nvPicPr>
          <p:cNvPr id="8" name="Google Shape;64;p14"/>
          <p:cNvPicPr preferRelativeResize="0"/>
          <p:nvPr/>
        </p:nvPicPr>
        <p:blipFill>
          <a:blip r:embed="rId6">
            <a:alphaModFix/>
          </a:blip>
          <a:stretch>
            <a:fillRect/>
          </a:stretch>
        </p:blipFill>
        <p:spPr>
          <a:xfrm>
            <a:off x="73429" y="6358221"/>
            <a:ext cx="8839196" cy="403010"/>
          </a:xfrm>
          <a:prstGeom prst="rect">
            <a:avLst/>
          </a:prstGeom>
          <a:noFill/>
          <a:ln>
            <a:noFill/>
          </a:ln>
        </p:spPr>
      </p:pic>
      <p:sp>
        <p:nvSpPr>
          <p:cNvPr id="9" name="Shape 49"/>
          <p:cNvSpPr txBox="1"/>
          <p:nvPr/>
        </p:nvSpPr>
        <p:spPr>
          <a:xfrm>
            <a:off x="698840" y="20084"/>
            <a:ext cx="7302674" cy="162327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Where is the potential energy stored?</a:t>
            </a:r>
            <a:r>
              <a:rPr lang="en" sz="2800" b="1" dirty="0">
                <a:solidFill>
                  <a:srgbClr val="FFC000"/>
                </a:solidFill>
                <a:latin typeface="Shadows Into Light Two"/>
                <a:ea typeface="Shadows Into Light Two"/>
                <a:cs typeface="Shadows Into Light Two"/>
                <a:sym typeface="Shadows Into Light Two"/>
              </a:rPr>
              <a:t> </a:t>
            </a:r>
            <a:endParaRPr lang="en" sz="2800" b="1" dirty="0" smtClean="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endParaRPr lang="en" sz="500" b="1" dirty="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r>
              <a:rPr lang="en" sz="2800" b="1" dirty="0" smtClean="0">
                <a:solidFill>
                  <a:srgbClr val="FFC000"/>
                </a:solidFill>
                <a:latin typeface="Shadows Into Light Two"/>
                <a:ea typeface="Shadows Into Light Two"/>
                <a:cs typeface="Shadows Into Light Two"/>
                <a:sym typeface="Shadows Into Light Two"/>
              </a:rPr>
              <a:t>What is this called?</a:t>
            </a:r>
            <a:endParaRPr lang="en" sz="2800" b="1" dirty="0">
              <a:solidFill>
                <a:srgbClr val="FFC000"/>
              </a:solidFill>
              <a:latin typeface="Shadows Into Light Two"/>
              <a:ea typeface="Shadows Into Light Two"/>
              <a:cs typeface="Shadows Into Light Two"/>
              <a:sym typeface="Shadows Into Light Two"/>
            </a:endParaRPr>
          </a:p>
        </p:txBody>
      </p:sp>
      <p:sp>
        <p:nvSpPr>
          <p:cNvPr id="10" name="Shape 49"/>
          <p:cNvSpPr txBox="1"/>
          <p:nvPr/>
        </p:nvSpPr>
        <p:spPr>
          <a:xfrm>
            <a:off x="4042090" y="4375888"/>
            <a:ext cx="5107569" cy="162327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What are other examples of elastic energy?</a:t>
            </a:r>
            <a:endParaRPr lang="en" sz="2800" b="1" dirty="0">
              <a:solidFill>
                <a:srgbClr val="FFC000"/>
              </a:solidFill>
              <a:latin typeface="Shadows Into Light Two"/>
              <a:ea typeface="Shadows Into Light Two"/>
              <a:cs typeface="Shadows Into Light Two"/>
              <a:sym typeface="Shadows Into Light Two"/>
            </a:endParaRPr>
          </a:p>
        </p:txBody>
      </p:sp>
    </p:spTree>
    <p:extLst>
      <p:ext uri="{BB962C8B-B14F-4D97-AF65-F5344CB8AC3E}">
        <p14:creationId xmlns:p14="http://schemas.microsoft.com/office/powerpoint/2010/main" val="145572340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0" presetClass="entr" presetSubtype="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fade">
                                      <p:cBhvr>
                                        <p:cTn id="10" dur="500"/>
                                        <p:tgtEl>
                                          <p:spTgt spid="5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1000"/>
                                        <p:tgtEl>
                                          <p:spTgt spid="4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p:nvPr/>
        </p:nvSpPr>
        <p:spPr>
          <a:xfrm>
            <a:off x="383850" y="358299"/>
            <a:ext cx="2109260" cy="149660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3600" b="1" dirty="0" smtClean="0">
                <a:solidFill>
                  <a:srgbClr val="92D050"/>
                </a:solidFill>
                <a:latin typeface="Shadows Into Light Two"/>
                <a:ea typeface="Shadows Into Light Two"/>
                <a:cs typeface="Shadows Into Light Two"/>
                <a:sym typeface="Shadows Into Light Two"/>
              </a:rPr>
              <a:t>Thermal Energy</a:t>
            </a:r>
            <a:endParaRPr lang="en" sz="3600" b="1" dirty="0">
              <a:solidFill>
                <a:srgbClr val="92D050"/>
              </a:solidFill>
              <a:latin typeface="Shadows Into Light Two"/>
              <a:ea typeface="Shadows Into Light Two"/>
              <a:cs typeface="Shadows Into Light Two"/>
              <a:sym typeface="Shadows Into Light Two"/>
            </a:endParaRPr>
          </a:p>
        </p:txBody>
      </p:sp>
      <p:sp>
        <p:nvSpPr>
          <p:cNvPr id="49" name="Shape 49"/>
          <p:cNvSpPr txBox="1"/>
          <p:nvPr/>
        </p:nvSpPr>
        <p:spPr>
          <a:xfrm>
            <a:off x="2890350" y="358292"/>
            <a:ext cx="4899635" cy="1699108"/>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Shadows Into Light Two"/>
              <a:buNone/>
            </a:pPr>
            <a:r>
              <a:rPr lang="en-US" sz="3200" b="1" dirty="0" smtClean="0">
                <a:solidFill>
                  <a:schemeClr val="tx1"/>
                </a:solidFill>
                <a:latin typeface="Shadows Into Light Two"/>
                <a:ea typeface="Shadows Into Light Two"/>
                <a:cs typeface="Shadows Into Light Two"/>
                <a:sym typeface="Shadows Into Light Two"/>
              </a:rPr>
              <a:t>Thermal energy is stored in an object’s temperature. </a:t>
            </a:r>
            <a:endParaRPr lang="en" sz="3200" b="1" dirty="0">
              <a:solidFill>
                <a:schemeClr val="tx1"/>
              </a:solidFill>
              <a:latin typeface="Shadows Into Light Two"/>
              <a:ea typeface="Shadows Into Light Two"/>
              <a:cs typeface="Shadows Into Light Two"/>
              <a:sym typeface="Shadows Into Light Two"/>
            </a:endParaRPr>
          </a:p>
        </p:txBody>
      </p:sp>
      <p:cxnSp>
        <p:nvCxnSpPr>
          <p:cNvPr id="51" name="Shape 51"/>
          <p:cNvCxnSpPr/>
          <p:nvPr/>
        </p:nvCxnSpPr>
        <p:spPr>
          <a:xfrm>
            <a:off x="2686545" y="511701"/>
            <a:ext cx="10799" cy="1189800"/>
          </a:xfrm>
          <a:prstGeom prst="straightConnector1">
            <a:avLst/>
          </a:prstGeom>
          <a:noFill/>
          <a:ln w="19050" cap="flat">
            <a:solidFill>
              <a:schemeClr val="accent3"/>
            </a:solidFill>
            <a:prstDash val="solid"/>
            <a:round/>
            <a:headEnd type="none" w="med" len="med"/>
            <a:tailEnd type="none" w="med" len="med"/>
          </a:ln>
        </p:spPr>
      </p:cxnSp>
      <p:sp>
        <p:nvSpPr>
          <p:cNvPr id="9" name="Shape 49"/>
          <p:cNvSpPr txBox="1"/>
          <p:nvPr/>
        </p:nvSpPr>
        <p:spPr>
          <a:xfrm>
            <a:off x="3837214" y="3722913"/>
            <a:ext cx="4683331" cy="2481943"/>
          </a:xfrm>
          <a:prstGeom prst="rect">
            <a:avLst/>
          </a:prstGeom>
          <a:noFill/>
          <a:ln>
            <a:noFill/>
          </a:ln>
        </p:spPr>
        <p:txBody>
          <a:bodyPr lIns="91425" tIns="91425" rIns="91425" bIns="91425" anchor="t" anchorCtr="0">
            <a:noAutofit/>
          </a:bodyPr>
          <a:lstStyle/>
          <a:p>
            <a:pPr>
              <a:spcAft>
                <a:spcPts val="1200"/>
              </a:spcAft>
              <a:buClr>
                <a:srgbClr val="000000"/>
              </a:buClr>
              <a:buSzPct val="25000"/>
            </a:pPr>
            <a:r>
              <a:rPr lang="en-US" sz="2800" b="1" dirty="0">
                <a:solidFill>
                  <a:schemeClr val="tx1"/>
                </a:solidFill>
                <a:latin typeface="Shadows Into Light Two"/>
                <a:ea typeface="Shadows Into Light Two"/>
                <a:cs typeface="Shadows Into Light Two"/>
                <a:sym typeface="Shadows Into Light Two"/>
              </a:rPr>
              <a:t>At a large scale it looks like potential energy, but on a small scale it looks more like kinetic energy.</a:t>
            </a:r>
            <a:endParaRPr lang="en" sz="2800" b="1" dirty="0">
              <a:solidFill>
                <a:schemeClr val="tx1"/>
              </a:solidFill>
              <a:latin typeface="Shadows Into Light Two"/>
              <a:ea typeface="Shadows Into Light Two"/>
              <a:cs typeface="Shadows Into Light Two"/>
              <a:sym typeface="Shadows Into Light Two"/>
            </a:endParaRPr>
          </a:p>
          <a:p>
            <a:pPr marL="0" marR="0" lvl="0" indent="0" algn="l" rtl="0">
              <a:lnSpc>
                <a:spcPct val="100000"/>
              </a:lnSpc>
              <a:spcAft>
                <a:spcPts val="1200"/>
              </a:spcAft>
              <a:buClr>
                <a:srgbClr val="000000"/>
              </a:buClr>
              <a:buSzPct val="25000"/>
              <a:buFont typeface="Shadows Into Light Two"/>
              <a:buNone/>
            </a:pPr>
            <a:r>
              <a:rPr lang="en-US" sz="2000" b="1" dirty="0" smtClean="0">
                <a:solidFill>
                  <a:schemeClr val="tx1"/>
                </a:solidFill>
                <a:latin typeface="Shadows Into Light Two"/>
                <a:ea typeface="Shadows Into Light Two"/>
                <a:cs typeface="Shadows Into Light Two"/>
                <a:sym typeface="Shadows Into Light Two"/>
              </a:rPr>
              <a:t>We’ll talk more about that later!</a:t>
            </a:r>
            <a:endParaRPr lang="en" sz="2000" b="1" dirty="0">
              <a:solidFill>
                <a:schemeClr val="tx1"/>
              </a:solidFill>
              <a:latin typeface="Shadows Into Light Two"/>
              <a:ea typeface="Shadows Into Light Two"/>
              <a:cs typeface="Shadows Into Light Two"/>
              <a:sym typeface="Shadows Into Light Two"/>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22487" r="15186" b="-1"/>
          <a:stretch/>
        </p:blipFill>
        <p:spPr>
          <a:xfrm>
            <a:off x="603447" y="2325911"/>
            <a:ext cx="3032661" cy="3878907"/>
          </a:xfrm>
          <a:prstGeom prst="rect">
            <a:avLst/>
          </a:prstGeom>
        </p:spPr>
      </p:pic>
      <p:pic>
        <p:nvPicPr>
          <p:cNvPr id="7" name="Google Shape;64;p14"/>
          <p:cNvPicPr preferRelativeResize="0"/>
          <p:nvPr/>
        </p:nvPicPr>
        <p:blipFill>
          <a:blip r:embed="rId4">
            <a:alphaModFix/>
          </a:blip>
          <a:stretch>
            <a:fillRect/>
          </a:stretch>
        </p:blipFill>
        <p:spPr>
          <a:xfrm>
            <a:off x="73429" y="6358221"/>
            <a:ext cx="8839196" cy="403010"/>
          </a:xfrm>
          <a:prstGeom prst="rect">
            <a:avLst/>
          </a:prstGeom>
          <a:noFill/>
          <a:ln>
            <a:noFill/>
          </a:ln>
        </p:spPr>
      </p:pic>
      <p:sp>
        <p:nvSpPr>
          <p:cNvPr id="8" name="Shape 49"/>
          <p:cNvSpPr txBox="1"/>
          <p:nvPr/>
        </p:nvSpPr>
        <p:spPr>
          <a:xfrm>
            <a:off x="3237689" y="1984865"/>
            <a:ext cx="6304959" cy="1623275"/>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Where is the potential energy stored?</a:t>
            </a:r>
            <a:r>
              <a:rPr lang="en" sz="2800" b="1" dirty="0">
                <a:solidFill>
                  <a:srgbClr val="FFC000"/>
                </a:solidFill>
                <a:latin typeface="Shadows Into Light Two"/>
                <a:ea typeface="Shadows Into Light Two"/>
                <a:cs typeface="Shadows Into Light Two"/>
                <a:sym typeface="Shadows Into Light Two"/>
              </a:rPr>
              <a:t> </a:t>
            </a:r>
            <a:endParaRPr lang="en" sz="2800" b="1" dirty="0" smtClean="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endParaRPr lang="en" sz="500" b="1" dirty="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r>
              <a:rPr lang="en" sz="2800" b="1" dirty="0" smtClean="0">
                <a:solidFill>
                  <a:srgbClr val="FFC000"/>
                </a:solidFill>
                <a:latin typeface="Shadows Into Light Two"/>
                <a:ea typeface="Shadows Into Light Two"/>
                <a:cs typeface="Shadows Into Light Two"/>
                <a:sym typeface="Shadows Into Light Two"/>
              </a:rPr>
              <a:t>What is this called?</a:t>
            </a:r>
            <a:endParaRPr lang="en" sz="2800" b="1" dirty="0">
              <a:solidFill>
                <a:srgbClr val="FFC000"/>
              </a:solidFill>
              <a:latin typeface="Shadows Into Light Two"/>
              <a:ea typeface="Shadows Into Light Two"/>
              <a:cs typeface="Shadows Into Light Two"/>
              <a:sym typeface="Shadows Into Light Two"/>
            </a:endParaRPr>
          </a:p>
        </p:txBody>
      </p:sp>
    </p:spTree>
    <p:extLst>
      <p:ext uri="{BB962C8B-B14F-4D97-AF65-F5344CB8AC3E}">
        <p14:creationId xmlns:p14="http://schemas.microsoft.com/office/powerpoint/2010/main" val="70852888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fade">
                                      <p:cBhvr>
                                        <p:cTn id="11" dur="1000"/>
                                        <p:tgtEl>
                                          <p:spTgt spid="49"/>
                                        </p:tgtEl>
                                      </p:cBhvr>
                                    </p:animEffect>
                                  </p:childTnLst>
                                </p:cTn>
                              </p:par>
                              <p:par>
                                <p:cTn id="12" presetID="1" presetClass="entr" presetSubtype="0" fill="hold" nodeType="withEffect">
                                  <p:stCondLst>
                                    <p:cond delay="0"/>
                                  </p:stCondLst>
                                  <p:childTnLst>
                                    <p:set>
                                      <p:cBhvr>
                                        <p:cTn id="13" dur="1" fill="hold">
                                          <p:stCondLst>
                                            <p:cond delay="0"/>
                                          </p:stCondLst>
                                        </p:cTn>
                                        <p:tgtEl>
                                          <p:spTgt spid="51"/>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p:nvPr/>
        </p:nvSpPr>
        <p:spPr>
          <a:xfrm>
            <a:off x="1336177" y="4876034"/>
            <a:ext cx="2264510"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3600" b="1" dirty="0" smtClean="0">
                <a:solidFill>
                  <a:srgbClr val="92D050"/>
                </a:solidFill>
                <a:latin typeface="Shadows Into Light Two"/>
                <a:ea typeface="Shadows Into Light Two"/>
                <a:cs typeface="Shadows Into Light Two"/>
                <a:sym typeface="Shadows Into Light Two"/>
              </a:rPr>
              <a:t>Chemical Energy</a:t>
            </a:r>
            <a:endParaRPr lang="en" sz="3600" b="1" dirty="0">
              <a:solidFill>
                <a:srgbClr val="92D050"/>
              </a:solidFill>
              <a:latin typeface="Shadows Into Light Two"/>
              <a:ea typeface="Shadows Into Light Two"/>
              <a:cs typeface="Shadows Into Light Two"/>
              <a:sym typeface="Shadows Into Light Two"/>
            </a:endParaRPr>
          </a:p>
        </p:txBody>
      </p:sp>
      <p:sp>
        <p:nvSpPr>
          <p:cNvPr id="49" name="Shape 49"/>
          <p:cNvSpPr txBox="1"/>
          <p:nvPr/>
        </p:nvSpPr>
        <p:spPr>
          <a:xfrm>
            <a:off x="3881739" y="4860993"/>
            <a:ext cx="5110648" cy="1236491"/>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Shadows Into Light Two"/>
              <a:buNone/>
            </a:pPr>
            <a:r>
              <a:rPr lang="en-US" sz="2800" b="1" dirty="0" smtClean="0">
                <a:solidFill>
                  <a:schemeClr val="tx1"/>
                </a:solidFill>
                <a:latin typeface="Shadows Into Light Two"/>
                <a:ea typeface="Shadows Into Light Two"/>
                <a:cs typeface="Shadows Into Light Two"/>
                <a:sym typeface="Shadows Into Light Two"/>
              </a:rPr>
              <a:t>Chemical </a:t>
            </a:r>
            <a:r>
              <a:rPr lang="en-US" sz="2800" b="1" dirty="0">
                <a:solidFill>
                  <a:schemeClr val="tx1"/>
                </a:solidFill>
                <a:latin typeface="Shadows Into Light Two"/>
                <a:ea typeface="Shadows Into Light Two"/>
                <a:cs typeface="Shadows Into Light Two"/>
                <a:sym typeface="Shadows Into Light Two"/>
              </a:rPr>
              <a:t>e</a:t>
            </a:r>
            <a:r>
              <a:rPr lang="en-US" sz="2800" b="1" dirty="0" smtClean="0">
                <a:solidFill>
                  <a:schemeClr val="tx1"/>
                </a:solidFill>
                <a:latin typeface="Shadows Into Light Two"/>
                <a:ea typeface="Shadows Into Light Two"/>
                <a:cs typeface="Shadows Into Light Two"/>
                <a:sym typeface="Shadows Into Light Two"/>
              </a:rPr>
              <a:t>nergy is potential energy stored in chemical bonds</a:t>
            </a:r>
            <a:r>
              <a:rPr lang="en" sz="2800" b="1" dirty="0" smtClean="0">
                <a:solidFill>
                  <a:schemeClr val="tx1"/>
                </a:solidFill>
                <a:latin typeface="Shadows Into Light Two"/>
                <a:ea typeface="Shadows Into Light Two"/>
                <a:cs typeface="Shadows Into Light Two"/>
                <a:sym typeface="Shadows Into Light Two"/>
              </a:rPr>
              <a:t>.</a:t>
            </a:r>
            <a:endParaRPr lang="en" sz="2800" b="1" dirty="0">
              <a:solidFill>
                <a:schemeClr val="tx1"/>
              </a:solidFill>
              <a:latin typeface="Shadows Into Light Two"/>
              <a:ea typeface="Shadows Into Light Two"/>
              <a:cs typeface="Shadows Into Light Two"/>
              <a:sym typeface="Shadows Into Light Two"/>
            </a:endParaRPr>
          </a:p>
        </p:txBody>
      </p:sp>
      <p:cxnSp>
        <p:nvCxnSpPr>
          <p:cNvPr id="51" name="Shape 51"/>
          <p:cNvCxnSpPr/>
          <p:nvPr/>
        </p:nvCxnSpPr>
        <p:spPr>
          <a:xfrm>
            <a:off x="3752300" y="4907684"/>
            <a:ext cx="10799" cy="1189800"/>
          </a:xfrm>
          <a:prstGeom prst="straightConnector1">
            <a:avLst/>
          </a:prstGeom>
          <a:noFill/>
          <a:ln w="19050" cap="flat">
            <a:solidFill>
              <a:schemeClr val="accent3"/>
            </a:solidFill>
            <a:prstDash val="solid"/>
            <a:round/>
            <a:headEnd type="none" w="med" len="med"/>
            <a:tailEnd type="none" w="med" len="med"/>
          </a:ln>
        </p:spPr>
      </p:cxnSp>
      <p:pic>
        <p:nvPicPr>
          <p:cNvPr id="12" name="Picture 2" descr="http://upload.wikimedia.org/wikipedia/commons/thumb/5/51/Burning_wood.jpg/220px-Burning_wood.jpg"/>
          <p:cNvPicPr>
            <a:picLocks noChangeAspect="1" noChangeArrowheads="1"/>
          </p:cNvPicPr>
          <p:nvPr/>
        </p:nvPicPr>
        <p:blipFill>
          <a:blip r:embed="rId3"/>
          <a:srcRect l="21818" t="13652" b="18089"/>
          <a:stretch>
            <a:fillRect/>
          </a:stretch>
        </p:blipFill>
        <p:spPr bwMode="auto">
          <a:xfrm>
            <a:off x="5287088" y="822585"/>
            <a:ext cx="2031492" cy="1828800"/>
          </a:xfrm>
          <a:prstGeom prst="rect">
            <a:avLst/>
          </a:prstGeom>
          <a:noFill/>
        </p:spPr>
      </p:pic>
      <p:pic>
        <p:nvPicPr>
          <p:cNvPr id="13" name="Picture 6" descr="http://upload.wikimedia.org/wikipedia/commons/thumb/a/a6/Timber_DonnellyMills2005_SeanMcClean.jpg/250px-Timber_DonnellyMills2005_SeanMcClean.jpg"/>
          <p:cNvPicPr>
            <a:picLocks noChangeAspect="1" noChangeArrowheads="1"/>
          </p:cNvPicPr>
          <p:nvPr/>
        </p:nvPicPr>
        <p:blipFill>
          <a:blip r:embed="rId4"/>
          <a:srcRect/>
          <a:stretch>
            <a:fillRect/>
          </a:stretch>
        </p:blipFill>
        <p:spPr bwMode="auto">
          <a:xfrm>
            <a:off x="1289681" y="770334"/>
            <a:ext cx="2381250" cy="1790701"/>
          </a:xfrm>
          <a:prstGeom prst="rect">
            <a:avLst/>
          </a:prstGeom>
          <a:noFill/>
        </p:spPr>
      </p:pic>
      <p:sp>
        <p:nvSpPr>
          <p:cNvPr id="2" name="Up Arrow 1"/>
          <p:cNvSpPr/>
          <p:nvPr/>
        </p:nvSpPr>
        <p:spPr>
          <a:xfrm rot="5400000">
            <a:off x="3933955" y="1170419"/>
            <a:ext cx="1028700" cy="1133132"/>
          </a:xfrm>
          <a:prstGeom prst="up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rot="5400000">
            <a:off x="3907467" y="3250914"/>
            <a:ext cx="1028700" cy="1133132"/>
          </a:xfrm>
          <a:prstGeom prst="upArrow">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http://upload.wikimedia.org/wikipedia/commons/thumb/3/3d/Eating_a_Georgia_peach.jpg/290px-Eating_a_Georgia_peach.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0675" y="2873794"/>
            <a:ext cx="2260322" cy="18706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upload.wikimedia.org/wikipedia/commons/thumb/9/92/Youth-soccer-indiana.jpg/320px-Youth-soccer-indian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08821" y="3003064"/>
            <a:ext cx="3048000" cy="1733551"/>
          </a:xfrm>
          <a:prstGeom prst="rect">
            <a:avLst/>
          </a:prstGeom>
          <a:noFill/>
          <a:extLst>
            <a:ext uri="{909E8E84-426E-40DD-AFC4-6F175D3DCCD1}">
              <a14:hiddenFill xmlns:a14="http://schemas.microsoft.com/office/drawing/2010/main">
                <a:solidFill>
                  <a:srgbClr val="FFFFFF"/>
                </a:solidFill>
              </a14:hiddenFill>
            </a:ext>
          </a:extLst>
        </p:spPr>
      </p:pic>
      <p:pic>
        <p:nvPicPr>
          <p:cNvPr id="11" name="Google Shape;64;p14"/>
          <p:cNvPicPr preferRelativeResize="0"/>
          <p:nvPr/>
        </p:nvPicPr>
        <p:blipFill>
          <a:blip r:embed="rId7">
            <a:alphaModFix/>
          </a:blip>
          <a:stretch>
            <a:fillRect/>
          </a:stretch>
        </p:blipFill>
        <p:spPr>
          <a:xfrm>
            <a:off x="73429" y="6358221"/>
            <a:ext cx="8839196" cy="403010"/>
          </a:xfrm>
          <a:prstGeom prst="rect">
            <a:avLst/>
          </a:prstGeom>
          <a:noFill/>
          <a:ln>
            <a:noFill/>
          </a:ln>
        </p:spPr>
      </p:pic>
      <p:sp>
        <p:nvSpPr>
          <p:cNvPr id="14" name="Shape 49"/>
          <p:cNvSpPr txBox="1"/>
          <p:nvPr/>
        </p:nvSpPr>
        <p:spPr>
          <a:xfrm>
            <a:off x="375411" y="61456"/>
            <a:ext cx="8498306" cy="111919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US" sz="2800" b="1" dirty="0" smtClean="0">
                <a:solidFill>
                  <a:srgbClr val="FFC000"/>
                </a:solidFill>
                <a:latin typeface="Shadows Into Light Two"/>
                <a:ea typeface="Shadows Into Light Two"/>
                <a:cs typeface="Shadows Into Light Two"/>
                <a:sym typeface="Shadows Into Light Two"/>
              </a:rPr>
              <a:t>What type of potential energy is stored?</a:t>
            </a:r>
            <a:r>
              <a:rPr lang="en" sz="2800" b="1" dirty="0">
                <a:solidFill>
                  <a:srgbClr val="FFC000"/>
                </a:solidFill>
                <a:latin typeface="Shadows Into Light Two"/>
                <a:ea typeface="Shadows Into Light Two"/>
                <a:cs typeface="Shadows Into Light Two"/>
                <a:sym typeface="Shadows Into Light Two"/>
              </a:rPr>
              <a:t> </a:t>
            </a:r>
            <a:endParaRPr lang="en" sz="2800" b="1" dirty="0" smtClean="0">
              <a:solidFill>
                <a:srgbClr val="FFC000"/>
              </a:solidFill>
              <a:latin typeface="Shadows Into Light Two"/>
              <a:ea typeface="Shadows Into Light Two"/>
              <a:cs typeface="Shadows Into Light Two"/>
              <a:sym typeface="Shadows Into Light Two"/>
            </a:endParaRPr>
          </a:p>
          <a:p>
            <a:pPr marL="0" marR="0" lvl="0" indent="0" algn="ctr" rtl="0">
              <a:lnSpc>
                <a:spcPct val="100000"/>
              </a:lnSpc>
              <a:spcBef>
                <a:spcPts val="0"/>
              </a:spcBef>
              <a:spcAft>
                <a:spcPts val="0"/>
              </a:spcAft>
              <a:buClr>
                <a:srgbClr val="000000"/>
              </a:buClr>
              <a:buSzPct val="25000"/>
              <a:buFont typeface="Shadows Into Light Two"/>
              <a:buNone/>
            </a:pPr>
            <a:endParaRPr lang="en" sz="2800" b="1" dirty="0">
              <a:solidFill>
                <a:schemeClr val="tx1"/>
              </a:solidFill>
              <a:latin typeface="Shadows Into Light Two"/>
              <a:ea typeface="Shadows Into Light Two"/>
              <a:cs typeface="Shadows Into Light Two"/>
              <a:sym typeface="Shadows Into Light Two"/>
            </a:endParaRPr>
          </a:p>
        </p:txBody>
      </p:sp>
    </p:spTree>
    <p:extLst>
      <p:ext uri="{BB962C8B-B14F-4D97-AF65-F5344CB8AC3E}">
        <p14:creationId xmlns:p14="http://schemas.microsoft.com/office/powerpoint/2010/main" val="29341416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1000"/>
                                        <p:tgtEl>
                                          <p:spTgt spid="4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2" grpId="0" animBg="1"/>
      <p:bldP spid="1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97732"/>
            <a:ext cx="8229600" cy="789750"/>
          </a:xfrm>
          <a:prstGeom prst="rect">
            <a:avLst/>
          </a:prstGeom>
          <a:noFill/>
          <a:ln>
            <a:noFill/>
          </a:ln>
        </p:spPr>
        <p:txBody>
          <a:bodyPr vert="horz" lIns="91425" tIns="91425" rIns="91425" bIns="91425" rtlCol="0" anchor="b" anchorCtr="0">
            <a:noAutofit/>
          </a:bodyPr>
          <a:lstStyle>
            <a:lvl1pPr algn="l" defTabSz="457207" rtl="0" eaLnBrk="1" latinLnBrk="0" hangingPunct="1">
              <a:spcBef>
                <a:spcPts val="0"/>
              </a:spcBef>
              <a:buSzPct val="100000"/>
              <a:buFont typeface="Arial"/>
              <a:buNone/>
              <a:defRPr sz="3600" b="1" i="0" kern="1200">
                <a:solidFill>
                  <a:schemeClr val="dk1"/>
                </a:solidFill>
                <a:latin typeface="Arial"/>
                <a:ea typeface="Arial"/>
                <a:cs typeface="Arial"/>
                <a:sym typeface="Arial"/>
              </a:defRPr>
            </a:lvl1pPr>
            <a:lvl2pPr algn="l" rtl="0" eaLnBrk="1" hangingPunct="1">
              <a:spcBef>
                <a:spcPts val="0"/>
              </a:spcBef>
              <a:buSzPct val="100000"/>
              <a:buFont typeface="Arial"/>
              <a:buNone/>
              <a:defRPr sz="3600" b="1">
                <a:solidFill>
                  <a:schemeClr val="dk1"/>
                </a:solidFill>
                <a:latin typeface="Arial"/>
                <a:ea typeface="Arial"/>
                <a:cs typeface="Arial"/>
                <a:sym typeface="Arial"/>
              </a:defRPr>
            </a:lvl2pPr>
            <a:lvl3pPr algn="l" rtl="0" eaLnBrk="1" hangingPunct="1">
              <a:spcBef>
                <a:spcPts val="0"/>
              </a:spcBef>
              <a:buSzPct val="100000"/>
              <a:buFont typeface="Arial"/>
              <a:buNone/>
              <a:defRPr sz="3600" b="1">
                <a:solidFill>
                  <a:schemeClr val="dk1"/>
                </a:solidFill>
                <a:latin typeface="Arial"/>
                <a:ea typeface="Arial"/>
                <a:cs typeface="Arial"/>
                <a:sym typeface="Arial"/>
              </a:defRPr>
            </a:lvl3pPr>
            <a:lvl4pPr algn="l" rtl="0" eaLnBrk="1" hangingPunct="1">
              <a:spcBef>
                <a:spcPts val="0"/>
              </a:spcBef>
              <a:buSzPct val="100000"/>
              <a:buFont typeface="Arial"/>
              <a:buNone/>
              <a:defRPr sz="3600" b="1">
                <a:solidFill>
                  <a:schemeClr val="dk1"/>
                </a:solidFill>
                <a:latin typeface="Arial"/>
                <a:ea typeface="Arial"/>
                <a:cs typeface="Arial"/>
                <a:sym typeface="Arial"/>
              </a:defRPr>
            </a:lvl4pPr>
            <a:lvl5pPr algn="l" rtl="0" eaLnBrk="1" hangingPunct="1">
              <a:spcBef>
                <a:spcPts val="0"/>
              </a:spcBef>
              <a:buSzPct val="100000"/>
              <a:buFont typeface="Arial"/>
              <a:buNone/>
              <a:defRPr sz="3600" b="1">
                <a:solidFill>
                  <a:schemeClr val="dk1"/>
                </a:solidFill>
                <a:latin typeface="Arial"/>
                <a:ea typeface="Arial"/>
                <a:cs typeface="Arial"/>
                <a:sym typeface="Arial"/>
              </a:defRPr>
            </a:lvl5pPr>
            <a:lvl6pPr algn="l" rtl="0" eaLnBrk="1" hangingPunct="1">
              <a:spcBef>
                <a:spcPts val="0"/>
              </a:spcBef>
              <a:buSzPct val="100000"/>
              <a:buFont typeface="Arial"/>
              <a:buNone/>
              <a:defRPr sz="3600" b="1">
                <a:solidFill>
                  <a:schemeClr val="dk1"/>
                </a:solidFill>
                <a:latin typeface="Arial"/>
                <a:ea typeface="Arial"/>
                <a:cs typeface="Arial"/>
                <a:sym typeface="Arial"/>
              </a:defRPr>
            </a:lvl6pPr>
            <a:lvl7pPr algn="l" rtl="0" eaLnBrk="1" hangingPunct="1">
              <a:spcBef>
                <a:spcPts val="0"/>
              </a:spcBef>
              <a:buSzPct val="100000"/>
              <a:buFont typeface="Arial"/>
              <a:buNone/>
              <a:defRPr sz="3600" b="1">
                <a:solidFill>
                  <a:schemeClr val="dk1"/>
                </a:solidFill>
                <a:latin typeface="Arial"/>
                <a:ea typeface="Arial"/>
                <a:cs typeface="Arial"/>
                <a:sym typeface="Arial"/>
              </a:defRPr>
            </a:lvl7pPr>
            <a:lvl8pPr algn="l" rtl="0" eaLnBrk="1" hangingPunct="1">
              <a:spcBef>
                <a:spcPts val="0"/>
              </a:spcBef>
              <a:buSzPct val="100000"/>
              <a:buFont typeface="Arial"/>
              <a:buNone/>
              <a:defRPr sz="3600" b="1">
                <a:solidFill>
                  <a:schemeClr val="dk1"/>
                </a:solidFill>
                <a:latin typeface="Arial"/>
                <a:ea typeface="Arial"/>
                <a:cs typeface="Arial"/>
                <a:sym typeface="Arial"/>
              </a:defRPr>
            </a:lvl8pPr>
            <a:lvl9pPr algn="l" rtl="0" eaLnBrk="1" hangingPunct="1">
              <a:spcBef>
                <a:spcPts val="0"/>
              </a:spcBef>
              <a:buSzPct val="100000"/>
              <a:buFont typeface="Arial"/>
              <a:buNone/>
              <a:defRPr sz="3600" b="1">
                <a:solidFill>
                  <a:schemeClr val="dk1"/>
                </a:solidFill>
                <a:latin typeface="Arial"/>
                <a:ea typeface="Arial"/>
                <a:cs typeface="Arial"/>
                <a:sym typeface="Arial"/>
              </a:defRPr>
            </a:lvl9pPr>
          </a:lstStyle>
          <a:p>
            <a:r>
              <a:rPr lang="en-US" sz="5400" dirty="0" smtClean="0">
                <a:solidFill>
                  <a:srgbClr val="92D050"/>
                </a:solidFill>
              </a:rPr>
              <a:t>It’s all energy!</a:t>
            </a:r>
            <a:endParaRPr lang="en-US" sz="5400" dirty="0">
              <a:solidFill>
                <a:srgbClr val="92D050"/>
              </a:solidFill>
            </a:endParaRPr>
          </a:p>
        </p:txBody>
      </p:sp>
      <p:sp>
        <p:nvSpPr>
          <p:cNvPr id="6" name="Shape 75"/>
          <p:cNvSpPr txBox="1">
            <a:spLocks noGrp="1"/>
          </p:cNvSpPr>
          <p:nvPr>
            <p:ph type="body" idx="1"/>
          </p:nvPr>
        </p:nvSpPr>
        <p:spPr>
          <a:xfrm>
            <a:off x="1842290" y="1868671"/>
            <a:ext cx="6506308" cy="3820887"/>
          </a:xfrm>
          <a:prstGeom prst="rect">
            <a:avLst/>
          </a:prstGeom>
        </p:spPr>
        <p:txBody>
          <a:bodyPr lIns="91425" tIns="91425" rIns="91425" bIns="91425" anchor="t" anchorCtr="0">
            <a:noAutofit/>
          </a:bodyPr>
          <a:lstStyle/>
          <a:p>
            <a:r>
              <a:rPr lang="en" sz="3600" b="1" dirty="0" smtClean="0"/>
              <a:t> kinetic</a:t>
            </a:r>
          </a:p>
          <a:p>
            <a:r>
              <a:rPr lang="en" sz="3600" b="1" dirty="0" smtClean="0"/>
              <a:t> </a:t>
            </a:r>
            <a:r>
              <a:rPr lang="en" sz="3600" b="1" dirty="0" smtClean="0"/>
              <a:t>gravitational</a:t>
            </a:r>
          </a:p>
          <a:p>
            <a:r>
              <a:rPr lang="en" sz="3600" b="1" dirty="0"/>
              <a:t> </a:t>
            </a:r>
            <a:r>
              <a:rPr lang="en-US" sz="3600" b="1" dirty="0" smtClean="0"/>
              <a:t>elastic</a:t>
            </a:r>
          </a:p>
          <a:p>
            <a:r>
              <a:rPr lang="en-US" sz="3600" b="1" dirty="0" smtClean="0"/>
              <a:t> thermal</a:t>
            </a:r>
            <a:endParaRPr lang="en-US" sz="3600" b="1" dirty="0"/>
          </a:p>
          <a:p>
            <a:r>
              <a:rPr lang="en" sz="3600" b="1" dirty="0" smtClean="0"/>
              <a:t> chemical</a:t>
            </a:r>
            <a:endParaRPr lang="en" sz="3600" b="1" dirty="0" smtClean="0"/>
          </a:p>
        </p:txBody>
      </p:sp>
      <p:pic>
        <p:nvPicPr>
          <p:cNvPr id="5" name="Google Shape;64;p14"/>
          <p:cNvPicPr preferRelativeResize="0"/>
          <p:nvPr/>
        </p:nvPicPr>
        <p:blipFill>
          <a:blip r:embed="rId3">
            <a:alphaModFix/>
          </a:blip>
          <a:stretch>
            <a:fillRect/>
          </a:stretch>
        </p:blipFill>
        <p:spPr>
          <a:xfrm>
            <a:off x="73429" y="6358221"/>
            <a:ext cx="8839196" cy="403010"/>
          </a:xfrm>
          <a:prstGeom prst="rect">
            <a:avLst/>
          </a:prstGeom>
          <a:noFill/>
          <a:ln>
            <a:noFill/>
          </a:ln>
        </p:spPr>
      </p:pic>
    </p:spTree>
    <p:extLst>
      <p:ext uri="{BB962C8B-B14F-4D97-AF65-F5344CB8AC3E}">
        <p14:creationId xmlns:p14="http://schemas.microsoft.com/office/powerpoint/2010/main" val="337717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7"/>
            <a:ext cx="8229600" cy="789750"/>
          </a:xfrm>
        </p:spPr>
        <p:txBody>
          <a:bodyPr/>
          <a:lstStyle/>
          <a:p>
            <a:r>
              <a:rPr lang="en-US" sz="44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Quick Assignment</a:t>
            </a:r>
            <a:endParaRPr lang="en-US" sz="4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2"/>
          <p:cNvSpPr>
            <a:spLocks noGrp="1"/>
          </p:cNvSpPr>
          <p:nvPr>
            <p:ph type="body" idx="1"/>
          </p:nvPr>
        </p:nvSpPr>
        <p:spPr>
          <a:xfrm>
            <a:off x="457200" y="1722783"/>
            <a:ext cx="8229600" cy="2914531"/>
          </a:xfrm>
        </p:spPr>
        <p:txBody>
          <a:bodyPr>
            <a:noAutofit/>
          </a:bodyPr>
          <a:lstStyle/>
          <a:p>
            <a:pPr marL="0" indent="0">
              <a:spcBef>
                <a:spcPts val="0"/>
              </a:spcBef>
              <a:spcAft>
                <a:spcPts val="1200"/>
              </a:spcAft>
              <a:buNone/>
            </a:pPr>
            <a:r>
              <a:rPr lang="en-US" sz="3200" b="1" dirty="0" smtClean="0">
                <a:solidFill>
                  <a:schemeClr val="accent3"/>
                </a:solidFill>
              </a:rPr>
              <a:t>You </a:t>
            </a:r>
            <a:r>
              <a:rPr lang="en-US" sz="3200" b="1" dirty="0">
                <a:solidFill>
                  <a:schemeClr val="accent3"/>
                </a:solidFill>
              </a:rPr>
              <a:t>are a </a:t>
            </a:r>
            <a:r>
              <a:rPr lang="en-US" sz="3200" b="1" dirty="0" smtClean="0">
                <a:solidFill>
                  <a:schemeClr val="accent3"/>
                </a:solidFill>
              </a:rPr>
              <a:t>superhero</a:t>
            </a:r>
            <a:r>
              <a:rPr lang="en-US" sz="3200" b="1" dirty="0">
                <a:solidFill>
                  <a:schemeClr val="accent3"/>
                </a:solidFill>
              </a:rPr>
              <a:t>! </a:t>
            </a:r>
            <a:r>
              <a:rPr lang="en-US" sz="3200" b="1" dirty="0" smtClean="0">
                <a:solidFill>
                  <a:schemeClr val="accent3"/>
                </a:solidFill>
              </a:rPr>
              <a:t/>
            </a:r>
            <a:br>
              <a:rPr lang="en-US" sz="3200" b="1" dirty="0" smtClean="0">
                <a:solidFill>
                  <a:schemeClr val="accent3"/>
                </a:solidFill>
              </a:rPr>
            </a:br>
            <a:r>
              <a:rPr lang="en-US" sz="3200" b="1" dirty="0" smtClean="0">
                <a:solidFill>
                  <a:schemeClr val="accent3"/>
                </a:solidFill>
              </a:rPr>
              <a:t>You </a:t>
            </a:r>
            <a:r>
              <a:rPr lang="en-US" sz="3200" b="1" dirty="0">
                <a:solidFill>
                  <a:schemeClr val="accent3"/>
                </a:solidFill>
              </a:rPr>
              <a:t>have three energy </a:t>
            </a:r>
            <a:r>
              <a:rPr lang="en-US" sz="3200" b="1" dirty="0" smtClean="0">
                <a:solidFill>
                  <a:schemeClr val="accent3"/>
                </a:solidFill>
              </a:rPr>
              <a:t>superpowers</a:t>
            </a:r>
            <a:r>
              <a:rPr lang="en-US" sz="3200" b="1" dirty="0">
                <a:solidFill>
                  <a:schemeClr val="accent3"/>
                </a:solidFill>
              </a:rPr>
              <a:t>! </a:t>
            </a:r>
            <a:endParaRPr lang="en-US" sz="3200" b="1" dirty="0" smtClean="0">
              <a:solidFill>
                <a:schemeClr val="accent3"/>
              </a:solidFill>
            </a:endParaRPr>
          </a:p>
          <a:p>
            <a:pPr marL="0" indent="0">
              <a:spcBef>
                <a:spcPts val="0"/>
              </a:spcBef>
              <a:spcAft>
                <a:spcPts val="1200"/>
              </a:spcAft>
              <a:buNone/>
            </a:pPr>
            <a:r>
              <a:rPr lang="en-US" sz="3200" b="1" i="1" dirty="0" smtClean="0"/>
              <a:t>Write </a:t>
            </a:r>
            <a:r>
              <a:rPr lang="en-US" sz="3200" b="1" i="1" dirty="0"/>
              <a:t>a paragraph explaining what your </a:t>
            </a:r>
            <a:r>
              <a:rPr lang="en-US" sz="3200" b="1" i="1" dirty="0" smtClean="0"/>
              <a:t>superpowers </a:t>
            </a:r>
            <a:r>
              <a:rPr lang="en-US" sz="3200" b="1" i="1" dirty="0"/>
              <a:t>are, how you use them, and what kind of energy they use</a:t>
            </a:r>
            <a:r>
              <a:rPr lang="en-US" sz="3200" b="1" i="1" dirty="0" smtClean="0"/>
              <a:t>.</a:t>
            </a:r>
          </a:p>
        </p:txBody>
      </p:sp>
      <p:sp>
        <p:nvSpPr>
          <p:cNvPr id="5" name="Text Placeholder 2"/>
          <p:cNvSpPr txBox="1">
            <a:spLocks/>
          </p:cNvSpPr>
          <p:nvPr/>
        </p:nvSpPr>
        <p:spPr>
          <a:xfrm>
            <a:off x="457200" y="4955975"/>
            <a:ext cx="8229600" cy="1434774"/>
          </a:xfrm>
          <a:prstGeom prst="rect">
            <a:avLst/>
          </a:prstGeom>
          <a:noFill/>
          <a:ln>
            <a:noFill/>
          </a:ln>
        </p:spPr>
        <p:txBody>
          <a:bodyPr vert="horz" lIns="91425" tIns="91425" rIns="91425" bIns="91425" rtlCol="0" anchor="t" anchorCtr="0">
            <a:normAutofit/>
          </a:bodyPr>
          <a:lst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9pPr>
          </a:lstStyle>
          <a:p>
            <a:pPr marL="0" indent="0">
              <a:buFont typeface="Wingdings 3" charset="2"/>
              <a:buNone/>
            </a:pPr>
            <a:r>
              <a:rPr lang="en-US" sz="2400" b="1" dirty="0" smtClean="0">
                <a:solidFill>
                  <a:schemeClr val="accent4">
                    <a:lumMod val="60000"/>
                    <a:lumOff val="40000"/>
                  </a:schemeClr>
                </a:solidFill>
              </a:rPr>
              <a:t>Word bank: </a:t>
            </a:r>
            <a:r>
              <a:rPr lang="en-US" sz="2400" b="1" dirty="0" smtClean="0"/>
              <a:t>kinetic energy, potential energy, energy transfer, gravitational energy, chemical energy, elastic energy, thermal energy</a:t>
            </a:r>
          </a:p>
        </p:txBody>
      </p:sp>
      <p:pic>
        <p:nvPicPr>
          <p:cNvPr id="6" name="Google Shape;64;p14"/>
          <p:cNvPicPr preferRelativeResize="0"/>
          <p:nvPr/>
        </p:nvPicPr>
        <p:blipFill>
          <a:blip r:embed="rId3">
            <a:alphaModFix/>
          </a:blip>
          <a:stretch>
            <a:fillRect/>
          </a:stretch>
        </p:blipFill>
        <p:spPr>
          <a:xfrm>
            <a:off x="73429" y="6358221"/>
            <a:ext cx="8839196" cy="403010"/>
          </a:xfrm>
          <a:prstGeom prst="rect">
            <a:avLst/>
          </a:prstGeom>
          <a:noFill/>
          <a:ln>
            <a:noFill/>
          </a:ln>
        </p:spPr>
      </p:pic>
    </p:spTree>
    <p:extLst>
      <p:ext uri="{BB962C8B-B14F-4D97-AF65-F5344CB8AC3E}">
        <p14:creationId xmlns:p14="http://schemas.microsoft.com/office/powerpoint/2010/main" val="3725201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437220"/>
            <a:ext cx="8229600" cy="788400"/>
          </a:xfrm>
          <a:prstGeom prst="rect">
            <a:avLst/>
          </a:prstGeom>
        </p:spPr>
        <p:txBody>
          <a:bodyPr lIns="91425" tIns="91425" rIns="91425" bIns="91425" anchor="b" anchorCtr="0">
            <a:noAutofit/>
          </a:bodyPr>
          <a:lstStyle/>
          <a:p>
            <a:pPr lvl="0" rtl="0">
              <a:buNone/>
            </a:pPr>
            <a:r>
              <a:rPr lang="en" sz="4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What did we </a:t>
            </a:r>
            <a:r>
              <a:rPr lang="en" sz="40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learn </a:t>
            </a:r>
            <a:r>
              <a:rPr lang="en" sz="4000" b="1" dirty="0">
                <a:solidFill>
                  <a:schemeClr val="tx1"/>
                </a:solidFill>
                <a:latin typeface="Open Sans" panose="020B0606030504020204" pitchFamily="34" charset="0"/>
                <a:ea typeface="Open Sans" panose="020B0606030504020204" pitchFamily="34" charset="0"/>
                <a:cs typeface="Open Sans" panose="020B0606030504020204" pitchFamily="34" charset="0"/>
              </a:rPr>
              <a:t>last time ?</a:t>
            </a:r>
          </a:p>
        </p:txBody>
      </p:sp>
      <p:sp>
        <p:nvSpPr>
          <p:cNvPr id="75" name="Shape 75"/>
          <p:cNvSpPr txBox="1">
            <a:spLocks noGrp="1"/>
          </p:cNvSpPr>
          <p:nvPr>
            <p:ph type="body" idx="1"/>
          </p:nvPr>
        </p:nvSpPr>
        <p:spPr>
          <a:xfrm>
            <a:off x="1504606" y="2049434"/>
            <a:ext cx="7003774" cy="2808516"/>
          </a:xfrm>
          <a:prstGeom prst="rect">
            <a:avLst/>
          </a:prstGeom>
        </p:spPr>
        <p:txBody>
          <a:bodyPr lIns="91425" tIns="91425" rIns="91425" bIns="91425" anchor="t" anchorCtr="0">
            <a:noAutofit/>
          </a:bodyPr>
          <a:lstStyle/>
          <a:p>
            <a:pPr>
              <a:buFont typeface="Wingdings" panose="05000000000000000000" pitchFamily="2" charset="2"/>
              <a:buChar char="Ø"/>
            </a:pPr>
            <a:r>
              <a:rPr lang="en" sz="3600" dirty="0" smtClean="0">
                <a:solidFill>
                  <a:schemeClr val="tx1"/>
                </a:solidFill>
              </a:rPr>
              <a:t> energy</a:t>
            </a:r>
          </a:p>
          <a:p>
            <a:pPr>
              <a:buFont typeface="Wingdings" panose="05000000000000000000" pitchFamily="2" charset="2"/>
              <a:buChar char="Ø"/>
            </a:pPr>
            <a:r>
              <a:rPr lang="en" sz="3600" dirty="0" smtClean="0">
                <a:solidFill>
                  <a:srgbClr val="FFC000"/>
                </a:solidFill>
              </a:rPr>
              <a:t> kinetic </a:t>
            </a:r>
            <a:r>
              <a:rPr lang="en" sz="3600" dirty="0" smtClean="0">
                <a:solidFill>
                  <a:schemeClr val="tx1"/>
                </a:solidFill>
              </a:rPr>
              <a:t>energy</a:t>
            </a:r>
          </a:p>
          <a:p>
            <a:pPr>
              <a:buFont typeface="Wingdings" panose="05000000000000000000" pitchFamily="2" charset="2"/>
              <a:buChar char="Ø"/>
            </a:pPr>
            <a:r>
              <a:rPr lang="en" sz="3600" dirty="0" smtClean="0">
                <a:solidFill>
                  <a:schemeClr val="tx1"/>
                </a:solidFill>
              </a:rPr>
              <a:t> </a:t>
            </a:r>
            <a:r>
              <a:rPr lang="en" sz="3600" dirty="0" smtClean="0">
                <a:solidFill>
                  <a:srgbClr val="92D050"/>
                </a:solidFill>
              </a:rPr>
              <a:t>potential</a:t>
            </a:r>
            <a:r>
              <a:rPr lang="en" sz="3600" dirty="0" smtClean="0">
                <a:solidFill>
                  <a:schemeClr val="tx1"/>
                </a:solidFill>
              </a:rPr>
              <a:t> energy</a:t>
            </a:r>
          </a:p>
          <a:p>
            <a:pPr>
              <a:buFont typeface="Wingdings" panose="05000000000000000000" pitchFamily="2" charset="2"/>
              <a:buChar char="Ø"/>
            </a:pPr>
            <a:r>
              <a:rPr lang="en" sz="3600" dirty="0" smtClean="0">
                <a:solidFill>
                  <a:schemeClr val="tx1"/>
                </a:solidFill>
              </a:rPr>
              <a:t> energy</a:t>
            </a:r>
            <a:r>
              <a:rPr lang="en-US" sz="3600" dirty="0" smtClean="0">
                <a:solidFill>
                  <a:schemeClr val="tx1"/>
                </a:solidFill>
              </a:rPr>
              <a:t> transfer</a:t>
            </a:r>
            <a:endParaRPr lang="en" sz="3600" dirty="0" smtClean="0">
              <a:solidFill>
                <a:schemeClr val="tx1"/>
              </a:solidFill>
            </a:endParaRPr>
          </a:p>
        </p:txBody>
      </p:sp>
      <p:pic>
        <p:nvPicPr>
          <p:cNvPr id="5" name="Google Shape;64;p14"/>
          <p:cNvPicPr preferRelativeResize="0"/>
          <p:nvPr/>
        </p:nvPicPr>
        <p:blipFill>
          <a:blip r:embed="rId3">
            <a:alphaModFix/>
          </a:blip>
          <a:stretch>
            <a:fillRect/>
          </a:stretch>
        </p:blipFill>
        <p:spPr>
          <a:xfrm>
            <a:off x="73429" y="6358221"/>
            <a:ext cx="8839196" cy="403010"/>
          </a:xfrm>
          <a:prstGeom prst="rect">
            <a:avLst/>
          </a:prstGeom>
          <a:noFill/>
          <a:ln>
            <a:noFill/>
          </a:ln>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89750"/>
          </a:xfrm>
        </p:spPr>
        <p:txBody>
          <a:bodyPr/>
          <a:lstStyle/>
          <a:p>
            <a:r>
              <a:rPr lang="en-US" sz="40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Kinetic Energy</a:t>
            </a:r>
            <a:endParaRPr lang="en-US" sz="40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2"/>
          <p:cNvSpPr>
            <a:spLocks noGrp="1"/>
          </p:cNvSpPr>
          <p:nvPr>
            <p:ph type="body" idx="1"/>
          </p:nvPr>
        </p:nvSpPr>
        <p:spPr>
          <a:xfrm>
            <a:off x="457200" y="1318846"/>
            <a:ext cx="8563708" cy="5248928"/>
          </a:xfrm>
        </p:spPr>
        <p:txBody>
          <a:bodyPr>
            <a:normAutofit/>
          </a:bodyPr>
          <a:lstStyle/>
          <a:p>
            <a:r>
              <a:rPr lang="en-US" sz="3200" b="1" dirty="0" smtClean="0"/>
              <a:t>Kinetic energy is </a:t>
            </a:r>
            <a:r>
              <a:rPr lang="en-US" sz="3200" b="1" dirty="0" smtClean="0">
                <a:solidFill>
                  <a:srgbClr val="FFC000"/>
                </a:solidFill>
              </a:rPr>
              <a:t>motion energy</a:t>
            </a:r>
          </a:p>
          <a:p>
            <a:endParaRPr lang="en-US" sz="3200" b="1" dirty="0" smtClean="0"/>
          </a:p>
          <a:p>
            <a:endParaRPr lang="en-US" sz="3200" b="1" dirty="0"/>
          </a:p>
          <a:p>
            <a:r>
              <a:rPr lang="en-US" sz="3200" b="1" dirty="0" smtClean="0"/>
              <a:t>What does the</a:t>
            </a:r>
            <a:r>
              <a:rPr lang="en-US" sz="3200" b="1" dirty="0" smtClean="0"/>
              <a:t> kinetic </a:t>
            </a:r>
            <a:r>
              <a:rPr lang="en-US" sz="3200" b="1" dirty="0" smtClean="0"/>
              <a:t>energy of an object </a:t>
            </a:r>
            <a:r>
              <a:rPr lang="en-US" sz="3200" b="1" dirty="0" smtClean="0"/>
              <a:t>depend on?</a:t>
            </a:r>
            <a:endParaRPr lang="en-US" sz="3200" b="1"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4739054" y="3808578"/>
            <a:ext cx="2568066" cy="1588146"/>
          </a:xfrm>
          <a:prstGeom prst="rect">
            <a:avLst/>
          </a:prstGeom>
        </p:spPr>
      </p:pic>
      <p:grpSp>
        <p:nvGrpSpPr>
          <p:cNvPr id="8" name="Group 7"/>
          <p:cNvGrpSpPr/>
          <p:nvPr/>
        </p:nvGrpSpPr>
        <p:grpSpPr>
          <a:xfrm>
            <a:off x="2910417" y="2191345"/>
            <a:ext cx="3392230" cy="628611"/>
            <a:chOff x="1404025" y="4801300"/>
            <a:chExt cx="6006083" cy="1329975"/>
          </a:xfrm>
        </p:grpSpPr>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2264990" y="5064127"/>
              <a:ext cx="5145118" cy="914400"/>
            </a:xfrm>
            <a:prstGeom prst="rect">
              <a:avLst/>
            </a:prstGeom>
          </p:spPr>
        </p:pic>
        <p:cxnSp>
          <p:nvCxnSpPr>
            <p:cNvPr id="10" name="Straight Connector 9"/>
            <p:cNvCxnSpPr/>
            <p:nvPr/>
          </p:nvCxnSpPr>
          <p:spPr>
            <a:xfrm>
              <a:off x="1828794" y="4801300"/>
              <a:ext cx="948242"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379765" y="5539500"/>
              <a:ext cx="549669"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04025" y="5656316"/>
              <a:ext cx="948242"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35311" y="6131275"/>
              <a:ext cx="5496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06641" y="4959305"/>
              <a:ext cx="768125"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302913" y="5761161"/>
              <a:ext cx="23691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02597" y="5484124"/>
              <a:ext cx="5496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 name="Google Shape;64;p14"/>
          <p:cNvPicPr preferRelativeResize="0"/>
          <p:nvPr/>
        </p:nvPicPr>
        <p:blipFill>
          <a:blip r:embed="rId5">
            <a:alphaModFix/>
          </a:blip>
          <a:stretch>
            <a:fillRect/>
          </a:stretch>
        </p:blipFill>
        <p:spPr>
          <a:xfrm>
            <a:off x="73429" y="6358221"/>
            <a:ext cx="8839196" cy="403010"/>
          </a:xfrm>
          <a:prstGeom prst="rect">
            <a:avLst/>
          </a:prstGeom>
          <a:noFill/>
          <a:ln>
            <a:noFill/>
          </a:ln>
        </p:spPr>
      </p:pic>
    </p:spTree>
    <p:extLst>
      <p:ext uri="{BB962C8B-B14F-4D97-AF65-F5344CB8AC3E}">
        <p14:creationId xmlns:p14="http://schemas.microsoft.com/office/powerpoint/2010/main" val="261043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p:nvPr/>
        </p:nvSpPr>
        <p:spPr>
          <a:xfrm>
            <a:off x="510340" y="1037978"/>
            <a:ext cx="7760209"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 sz="36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rPr>
              <a:t>Which one has more kinetic energy?</a:t>
            </a:r>
            <a:endParaRPr lang="en" sz="36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endParaRPr>
          </a:p>
        </p:txBody>
      </p:sp>
      <p:sp>
        <p:nvSpPr>
          <p:cNvPr id="5" name="TextBox 4"/>
          <p:cNvSpPr txBox="1"/>
          <p:nvPr/>
        </p:nvSpPr>
        <p:spPr>
          <a:xfrm>
            <a:off x="1025569" y="4356204"/>
            <a:ext cx="3193200" cy="646331"/>
          </a:xfrm>
          <a:prstGeom prst="rect">
            <a:avLst/>
          </a:prstGeom>
          <a:noFill/>
        </p:spPr>
        <p:txBody>
          <a:bodyPr wrap="square" rtlCol="0">
            <a:spAutoFit/>
          </a:bodyPr>
          <a:lstStyle/>
          <a:p>
            <a:r>
              <a:rPr lang="en-US" sz="1800" b="1" dirty="0" smtClean="0">
                <a:solidFill>
                  <a:schemeClr val="tx1"/>
                </a:solidFill>
              </a:rPr>
              <a:t>The blue car weighs 1 ton and is traveling 50 mph</a:t>
            </a:r>
            <a:endParaRPr lang="en-US" sz="1800" b="1" dirty="0">
              <a:solidFill>
                <a:schemeClr val="tx1"/>
              </a:solidFill>
            </a:endParaRPr>
          </a:p>
        </p:txBody>
      </p:sp>
      <p:sp>
        <p:nvSpPr>
          <p:cNvPr id="10" name="TextBox 9"/>
          <p:cNvSpPr txBox="1"/>
          <p:nvPr/>
        </p:nvSpPr>
        <p:spPr>
          <a:xfrm>
            <a:off x="4954158" y="4356783"/>
            <a:ext cx="3082012" cy="646331"/>
          </a:xfrm>
          <a:prstGeom prst="rect">
            <a:avLst/>
          </a:prstGeom>
          <a:noFill/>
        </p:spPr>
        <p:txBody>
          <a:bodyPr wrap="square" rtlCol="0">
            <a:spAutoFit/>
          </a:bodyPr>
          <a:lstStyle/>
          <a:p>
            <a:r>
              <a:rPr lang="en-US" sz="1800" b="1" dirty="0" smtClean="0">
                <a:solidFill>
                  <a:schemeClr val="tx1"/>
                </a:solidFill>
              </a:rPr>
              <a:t>The truck weighs 2 tons and is traveling 50 mph</a:t>
            </a:r>
            <a:endParaRPr lang="en-US" sz="1800" b="1" dirty="0">
              <a:solidFill>
                <a:schemeClr val="tx1"/>
              </a:solidFill>
            </a:endParaRPr>
          </a:p>
        </p:txBody>
      </p:sp>
      <p:pic>
        <p:nvPicPr>
          <p:cNvPr id="1027" name="Picture 3" descr="C:\Users\Irene\AppData\Local\Microsoft\Windows\Temporary Internet Files\Content.IE5\F4GP69SZ\MC90023348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132283" y="3152248"/>
            <a:ext cx="2564337" cy="11887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Irene\AppData\Local\Microsoft\Windows\Temporary Internet Files\Content.IE5\LUC3TOPP\MC90044033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5570" y="3066789"/>
            <a:ext cx="253835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1" name="Google Shape;64;p14"/>
          <p:cNvPicPr preferRelativeResize="0"/>
          <p:nvPr/>
        </p:nvPicPr>
        <p:blipFill>
          <a:blip r:embed="rId5">
            <a:alphaModFix/>
          </a:blip>
          <a:stretch>
            <a:fillRect/>
          </a:stretch>
        </p:blipFill>
        <p:spPr>
          <a:xfrm>
            <a:off x="73429" y="6358221"/>
            <a:ext cx="8839196" cy="403010"/>
          </a:xfrm>
          <a:prstGeom prst="rect">
            <a:avLst/>
          </a:prstGeom>
          <a:noFill/>
          <a:ln>
            <a:noFill/>
          </a:ln>
        </p:spPr>
      </p:pic>
      <p:sp>
        <p:nvSpPr>
          <p:cNvPr id="3" name="Oval 2"/>
          <p:cNvSpPr/>
          <p:nvPr/>
        </p:nvSpPr>
        <p:spPr>
          <a:xfrm>
            <a:off x="4412227" y="2457675"/>
            <a:ext cx="3858322" cy="32227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688134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500"/>
                                        <p:tgtEl>
                                          <p:spTgt spid="1028"/>
                                        </p:tgtEl>
                                      </p:cBhvr>
                                    </p:animEffect>
                                  </p:childTnLst>
                                </p:cTn>
                              </p:par>
                              <p:par>
                                <p:cTn id="8" presetID="10" presetClass="entr" presetSubtype="0" fill="hold" nodeType="withEffect">
                                  <p:stCondLst>
                                    <p:cond delay="0"/>
                                  </p:stCondLst>
                                  <p:childTnLst>
                                    <p:set>
                                      <p:cBhvr>
                                        <p:cTn id="9" dur="1" fill="hold">
                                          <p:stCondLst>
                                            <p:cond delay="0"/>
                                          </p:stCondLst>
                                        </p:cTn>
                                        <p:tgtEl>
                                          <p:spTgt spid="1027"/>
                                        </p:tgtEl>
                                        <p:attrNameLst>
                                          <p:attrName>style.visibility</p:attrName>
                                        </p:attrNameLst>
                                      </p:cBhvr>
                                      <p:to>
                                        <p:strVal val="visible"/>
                                      </p:to>
                                    </p:set>
                                    <p:animEffect transition="in" filter="fade">
                                      <p:cBhvr>
                                        <p:cTn id="10" dur="500"/>
                                        <p:tgtEl>
                                          <p:spTgt spid="1027"/>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 name="TextBox 4"/>
          <p:cNvSpPr txBox="1"/>
          <p:nvPr/>
        </p:nvSpPr>
        <p:spPr>
          <a:xfrm>
            <a:off x="1200965" y="4344412"/>
            <a:ext cx="3193200" cy="646331"/>
          </a:xfrm>
          <a:prstGeom prst="rect">
            <a:avLst/>
          </a:prstGeom>
          <a:noFill/>
        </p:spPr>
        <p:txBody>
          <a:bodyPr wrap="square" rtlCol="0">
            <a:spAutoFit/>
          </a:bodyPr>
          <a:lstStyle/>
          <a:p>
            <a:r>
              <a:rPr lang="en-US" sz="1800" b="1" dirty="0" smtClean="0">
                <a:solidFill>
                  <a:schemeClr val="tx1"/>
                </a:solidFill>
              </a:rPr>
              <a:t>The blue car weighs 1 ton and is traveling 50 mph</a:t>
            </a:r>
            <a:endParaRPr lang="en-US" sz="1800" b="1" dirty="0">
              <a:solidFill>
                <a:schemeClr val="tx1"/>
              </a:solidFill>
            </a:endParaRPr>
          </a:p>
        </p:txBody>
      </p:sp>
      <p:sp>
        <p:nvSpPr>
          <p:cNvPr id="10" name="TextBox 9"/>
          <p:cNvSpPr txBox="1"/>
          <p:nvPr/>
        </p:nvSpPr>
        <p:spPr>
          <a:xfrm>
            <a:off x="4954157" y="4344412"/>
            <a:ext cx="3316393" cy="646331"/>
          </a:xfrm>
          <a:prstGeom prst="rect">
            <a:avLst/>
          </a:prstGeom>
          <a:noFill/>
        </p:spPr>
        <p:txBody>
          <a:bodyPr wrap="square" rtlCol="0">
            <a:spAutoFit/>
          </a:bodyPr>
          <a:lstStyle/>
          <a:p>
            <a:r>
              <a:rPr lang="en-US" sz="1800" b="1" dirty="0" smtClean="0">
                <a:solidFill>
                  <a:schemeClr val="tx1"/>
                </a:solidFill>
              </a:rPr>
              <a:t>The racing car weighs 1 ton and is traveling 100 mph</a:t>
            </a:r>
            <a:endParaRPr lang="en-US" sz="1800" b="1" dirty="0">
              <a:solidFill>
                <a:schemeClr val="tx1"/>
              </a:solidFill>
            </a:endParaRPr>
          </a:p>
        </p:txBody>
      </p:sp>
      <p:pic>
        <p:nvPicPr>
          <p:cNvPr id="11" name="Picture 4" descr="C:\Users\Irene\AppData\Local\Microsoft\Windows\Temporary Internet Files\Content.IE5\LUC3TOPP\MC90044033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288" y="3054997"/>
            <a:ext cx="253835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C:\Users\Irene\AppData\Local\Microsoft\Windows\Temporary Internet Files\Content.IE5\5LTFFOCQ\MC90043999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3054" y="3135441"/>
            <a:ext cx="2743199" cy="1371600"/>
          </a:xfrm>
          <a:prstGeom prst="rect">
            <a:avLst/>
          </a:prstGeom>
          <a:noFill/>
          <a:extLst>
            <a:ext uri="{909E8E84-426E-40DD-AFC4-6F175D3DCCD1}">
              <a14:hiddenFill xmlns:a14="http://schemas.microsoft.com/office/drawing/2010/main">
                <a:solidFill>
                  <a:srgbClr val="FFFFFF"/>
                </a:solidFill>
              </a14:hiddenFill>
            </a:ext>
          </a:extLst>
        </p:spPr>
      </p:pic>
      <p:pic>
        <p:nvPicPr>
          <p:cNvPr id="14" name="Google Shape;64;p14"/>
          <p:cNvPicPr preferRelativeResize="0"/>
          <p:nvPr/>
        </p:nvPicPr>
        <p:blipFill>
          <a:blip r:embed="rId5">
            <a:alphaModFix/>
          </a:blip>
          <a:stretch>
            <a:fillRect/>
          </a:stretch>
        </p:blipFill>
        <p:spPr>
          <a:xfrm>
            <a:off x="73429" y="6358221"/>
            <a:ext cx="8839196" cy="403010"/>
          </a:xfrm>
          <a:prstGeom prst="rect">
            <a:avLst/>
          </a:prstGeom>
          <a:noFill/>
          <a:ln>
            <a:noFill/>
          </a:ln>
        </p:spPr>
      </p:pic>
      <p:sp>
        <p:nvSpPr>
          <p:cNvPr id="15" name="Shape 59"/>
          <p:cNvSpPr txBox="1"/>
          <p:nvPr/>
        </p:nvSpPr>
        <p:spPr>
          <a:xfrm>
            <a:off x="510340" y="1037978"/>
            <a:ext cx="7760209"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 sz="36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rPr>
              <a:t>Which one has more kinetic energy?</a:t>
            </a:r>
            <a:endParaRPr lang="en" sz="36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endParaRPr>
          </a:p>
        </p:txBody>
      </p:sp>
      <p:sp>
        <p:nvSpPr>
          <p:cNvPr id="16" name="Oval 15"/>
          <p:cNvSpPr/>
          <p:nvPr/>
        </p:nvSpPr>
        <p:spPr>
          <a:xfrm>
            <a:off x="4412227" y="2457675"/>
            <a:ext cx="3858322" cy="32227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54050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60"/>
          <p:cNvSpPr txBox="1"/>
          <p:nvPr/>
        </p:nvSpPr>
        <p:spPr>
          <a:xfrm>
            <a:off x="2366557" y="4088159"/>
            <a:ext cx="5380200" cy="1799972"/>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1200"/>
              </a:spcAft>
              <a:buClr>
                <a:srgbClr val="000000"/>
              </a:buClr>
              <a:buSzPct val="25000"/>
              <a:buFont typeface="Shadows Into Light Two"/>
              <a:buNone/>
            </a:pPr>
            <a:r>
              <a:rPr lang="en-US" sz="2400" b="1" dirty="0" smtClean="0">
                <a:solidFill>
                  <a:schemeClr val="tx1"/>
                </a:solidFill>
                <a:latin typeface="Shadows Into Light Two"/>
                <a:ea typeface="Shadows Into Light Two"/>
                <a:cs typeface="Shadows Into Light Two"/>
                <a:sym typeface="Shadows Into Light Two"/>
              </a:rPr>
              <a:t>Kinetic </a:t>
            </a:r>
            <a:r>
              <a:rPr lang="en-US" sz="2400" b="1" dirty="0">
                <a:solidFill>
                  <a:schemeClr val="tx1"/>
                </a:solidFill>
                <a:latin typeface="Shadows Into Light Two"/>
                <a:ea typeface="Shadows Into Light Two"/>
                <a:cs typeface="Shadows Into Light Two"/>
                <a:sym typeface="Shadows Into Light Two"/>
              </a:rPr>
              <a:t>e</a:t>
            </a:r>
            <a:r>
              <a:rPr lang="en-US" sz="2400" b="1" dirty="0" smtClean="0">
                <a:solidFill>
                  <a:schemeClr val="tx1"/>
                </a:solidFill>
                <a:latin typeface="Shadows Into Light Two"/>
                <a:ea typeface="Shadows Into Light Two"/>
                <a:cs typeface="Shadows Into Light Two"/>
                <a:sym typeface="Shadows Into Light Two"/>
              </a:rPr>
              <a:t>nergy changes with the mass of an object</a:t>
            </a:r>
          </a:p>
          <a:p>
            <a:pPr marL="0" marR="0" lvl="0" indent="0" algn="l" rtl="0">
              <a:lnSpc>
                <a:spcPct val="100000"/>
              </a:lnSpc>
              <a:spcBef>
                <a:spcPts val="0"/>
              </a:spcBef>
              <a:spcAft>
                <a:spcPts val="1200"/>
              </a:spcAft>
              <a:buClr>
                <a:srgbClr val="000000"/>
              </a:buClr>
              <a:buSzPct val="25000"/>
              <a:buFont typeface="Shadows Into Light Two"/>
              <a:buNone/>
            </a:pPr>
            <a:r>
              <a:rPr lang="en-US" sz="2400" b="1" dirty="0" smtClean="0">
                <a:solidFill>
                  <a:schemeClr val="tx1"/>
                </a:solidFill>
                <a:latin typeface="Shadows Into Light Two"/>
                <a:ea typeface="Shadows Into Light Two"/>
                <a:cs typeface="Shadows Into Light Two"/>
                <a:sym typeface="Shadows Into Light Two"/>
              </a:rPr>
              <a:t>Kinetic </a:t>
            </a:r>
            <a:r>
              <a:rPr lang="en-US" sz="2400" b="1" dirty="0">
                <a:solidFill>
                  <a:schemeClr val="tx1"/>
                </a:solidFill>
                <a:latin typeface="Shadows Into Light Two"/>
                <a:ea typeface="Shadows Into Light Two"/>
                <a:cs typeface="Shadows Into Light Two"/>
                <a:sym typeface="Shadows Into Light Two"/>
              </a:rPr>
              <a:t>e</a:t>
            </a:r>
            <a:r>
              <a:rPr lang="en-US" sz="2400" b="1" dirty="0" smtClean="0">
                <a:solidFill>
                  <a:schemeClr val="tx1"/>
                </a:solidFill>
                <a:latin typeface="Shadows Into Light Two"/>
                <a:ea typeface="Shadows Into Light Two"/>
                <a:cs typeface="Shadows Into Light Two"/>
                <a:sym typeface="Shadows Into Light Two"/>
              </a:rPr>
              <a:t>nergy changes with the speed of an object squared</a:t>
            </a:r>
            <a:endParaRPr lang="en" sz="2400" b="1" dirty="0">
              <a:solidFill>
                <a:schemeClr val="tx1"/>
              </a:solidFill>
              <a:latin typeface="Shadows Into Light Two"/>
              <a:ea typeface="Shadows Into Light Two"/>
              <a:cs typeface="Shadows Into Light Two"/>
              <a:sym typeface="Shadows Into Light Two"/>
            </a:endParaRPr>
          </a:p>
        </p:txBody>
      </p:sp>
      <p:sp>
        <p:nvSpPr>
          <p:cNvPr id="5" name="Shape 59"/>
          <p:cNvSpPr txBox="1"/>
          <p:nvPr/>
        </p:nvSpPr>
        <p:spPr>
          <a:xfrm>
            <a:off x="-160188" y="315816"/>
            <a:ext cx="6269601" cy="1253099"/>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Shadows Into Light Two"/>
              <a:buNone/>
            </a:pPr>
            <a:r>
              <a:rPr lang="en" sz="44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rPr>
              <a:t>Kinetic Energy</a:t>
            </a:r>
            <a:endParaRPr lang="en" sz="44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Shadows Into Light Two"/>
            </a:endParaRPr>
          </a:p>
        </p:txBody>
      </p:sp>
      <p:sp>
        <p:nvSpPr>
          <p:cNvPr id="6" name="Rectangle 5"/>
          <p:cNvSpPr/>
          <p:nvPr/>
        </p:nvSpPr>
        <p:spPr>
          <a:xfrm>
            <a:off x="2029522" y="1784195"/>
            <a:ext cx="5174166" cy="1873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KE = ½ mv</a:t>
            </a:r>
            <a:r>
              <a:rPr lang="en-US" sz="3200" b="1" baseline="30000" dirty="0" smtClean="0"/>
              <a:t>2</a:t>
            </a:r>
            <a:endParaRPr lang="en-US" sz="3200" b="1" baseline="30000" dirty="0"/>
          </a:p>
        </p:txBody>
      </p:sp>
      <p:pic>
        <p:nvPicPr>
          <p:cNvPr id="7" name="Google Shape;64;p14"/>
          <p:cNvPicPr preferRelativeResize="0"/>
          <p:nvPr/>
        </p:nvPicPr>
        <p:blipFill>
          <a:blip r:embed="rId3">
            <a:alphaModFix/>
          </a:blip>
          <a:stretch>
            <a:fillRect/>
          </a:stretch>
        </p:blipFill>
        <p:spPr>
          <a:xfrm>
            <a:off x="73429" y="6358221"/>
            <a:ext cx="8839196" cy="403010"/>
          </a:xfrm>
          <a:prstGeom prst="rect">
            <a:avLst/>
          </a:prstGeom>
          <a:noFill/>
          <a:ln>
            <a:noFill/>
          </a:ln>
        </p:spPr>
      </p:pic>
    </p:spTree>
    <p:extLst>
      <p:ext uri="{BB962C8B-B14F-4D97-AF65-F5344CB8AC3E}">
        <p14:creationId xmlns:p14="http://schemas.microsoft.com/office/powerpoint/2010/main" val="3114847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5569" y="4356204"/>
            <a:ext cx="3193200" cy="646331"/>
          </a:xfrm>
          <a:prstGeom prst="rect">
            <a:avLst/>
          </a:prstGeom>
          <a:noFill/>
        </p:spPr>
        <p:txBody>
          <a:bodyPr wrap="square" rtlCol="0">
            <a:spAutoFit/>
          </a:bodyPr>
          <a:lstStyle/>
          <a:p>
            <a:r>
              <a:rPr lang="en-US" sz="1800" b="1" dirty="0" smtClean="0">
                <a:solidFill>
                  <a:schemeClr val="tx1"/>
                </a:solidFill>
              </a:rPr>
              <a:t>The blue car weighs 1 ton and is traveling 50 mph</a:t>
            </a:r>
            <a:endParaRPr lang="en-US" sz="1800" b="1" dirty="0">
              <a:solidFill>
                <a:schemeClr val="tx1"/>
              </a:solidFill>
            </a:endParaRPr>
          </a:p>
        </p:txBody>
      </p:sp>
      <p:sp>
        <p:nvSpPr>
          <p:cNvPr id="5" name="TextBox 4"/>
          <p:cNvSpPr txBox="1"/>
          <p:nvPr/>
        </p:nvSpPr>
        <p:spPr>
          <a:xfrm>
            <a:off x="4954158" y="4356783"/>
            <a:ext cx="3082012" cy="646331"/>
          </a:xfrm>
          <a:prstGeom prst="rect">
            <a:avLst/>
          </a:prstGeom>
          <a:noFill/>
        </p:spPr>
        <p:txBody>
          <a:bodyPr wrap="square" rtlCol="0">
            <a:spAutoFit/>
          </a:bodyPr>
          <a:lstStyle/>
          <a:p>
            <a:r>
              <a:rPr lang="en-US" sz="1800" b="1" dirty="0" smtClean="0">
                <a:solidFill>
                  <a:schemeClr val="tx1"/>
                </a:solidFill>
              </a:rPr>
              <a:t>The truck weighs 2 tons and is traveling 50 mph</a:t>
            </a:r>
            <a:endParaRPr lang="en-US" sz="1800" b="1" dirty="0">
              <a:solidFill>
                <a:schemeClr val="tx1"/>
              </a:solidFill>
            </a:endParaRPr>
          </a:p>
        </p:txBody>
      </p:sp>
      <p:pic>
        <p:nvPicPr>
          <p:cNvPr id="6" name="Picture 3" descr="C:\Users\Irene\AppData\Local\Microsoft\Windows\Temporary Internet Files\Content.IE5\F4GP69SZ\MC90023348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132283" y="3152248"/>
            <a:ext cx="2564337" cy="11887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Irene\AppData\Local\Microsoft\Windows\Temporary Internet Files\Content.IE5\LUC3TOPP\MC90044033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5570" y="3066789"/>
            <a:ext cx="2538350" cy="13716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446576" y="5722693"/>
            <a:ext cx="8416067" cy="461665"/>
          </a:xfrm>
          <a:prstGeom prst="rect">
            <a:avLst/>
          </a:prstGeom>
          <a:noFill/>
        </p:spPr>
        <p:txBody>
          <a:bodyPr wrap="square" rtlCol="0">
            <a:spAutoFit/>
          </a:bodyPr>
          <a:lstStyle/>
          <a:p>
            <a:r>
              <a:rPr lang="en-US" sz="2400" b="1" dirty="0" smtClean="0">
                <a:solidFill>
                  <a:schemeClr val="tx1"/>
                </a:solidFill>
              </a:rPr>
              <a:t>The truck has _____ times kinetic energy as the blue car.</a:t>
            </a:r>
            <a:endParaRPr lang="en-US" sz="2400" b="1" dirty="0">
              <a:solidFill>
                <a:schemeClr val="tx1"/>
              </a:solidFill>
            </a:endParaRPr>
          </a:p>
        </p:txBody>
      </p:sp>
      <p:sp>
        <p:nvSpPr>
          <p:cNvPr id="17" name="TextBox 16"/>
          <p:cNvSpPr txBox="1"/>
          <p:nvPr/>
        </p:nvSpPr>
        <p:spPr>
          <a:xfrm>
            <a:off x="2732085" y="5441302"/>
            <a:ext cx="626575" cy="707886"/>
          </a:xfrm>
          <a:prstGeom prst="rect">
            <a:avLst/>
          </a:prstGeom>
          <a:noFill/>
        </p:spPr>
        <p:txBody>
          <a:bodyPr wrap="square" rtlCol="0">
            <a:spAutoFit/>
          </a:bodyPr>
          <a:lstStyle/>
          <a:p>
            <a:pPr algn="ctr"/>
            <a:r>
              <a:rPr lang="en-US" sz="4000" b="1" dirty="0" smtClean="0">
                <a:solidFill>
                  <a:srgbClr val="FF0000"/>
                </a:solidFill>
              </a:rPr>
              <a:t>2</a:t>
            </a:r>
            <a:endParaRPr lang="en-US" sz="4000" b="1" dirty="0">
              <a:solidFill>
                <a:srgbClr val="FF0000"/>
              </a:solidFill>
            </a:endParaRPr>
          </a:p>
        </p:txBody>
      </p:sp>
      <p:sp>
        <p:nvSpPr>
          <p:cNvPr id="18" name="Rectangle 17"/>
          <p:cNvSpPr/>
          <p:nvPr/>
        </p:nvSpPr>
        <p:spPr>
          <a:xfrm>
            <a:off x="796032" y="896843"/>
            <a:ext cx="8316251" cy="1610697"/>
          </a:xfrm>
          <a:prstGeom prst="rect">
            <a:avLst/>
          </a:prstGeom>
        </p:spPr>
        <p:txBody>
          <a:bodyPr wrap="square">
            <a:spAutoFit/>
          </a:bodyPr>
          <a:lstStyle/>
          <a:p>
            <a:pPr>
              <a:spcAft>
                <a:spcPts val="800"/>
              </a:spcAft>
            </a:pPr>
            <a:r>
              <a:rPr lang="en-US" sz="32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How </a:t>
            </a:r>
            <a:r>
              <a:rPr lang="en-US" sz="3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much more kinetic energy does the truck have compared to the car?</a:t>
            </a:r>
          </a:p>
          <a:p>
            <a:r>
              <a:rPr lang="en-US" dirty="0"/>
              <a:t/>
            </a:r>
            <a:br>
              <a:rPr lang="en-US" dirty="0"/>
            </a:br>
            <a:endParaRPr lang="en-US" dirty="0"/>
          </a:p>
        </p:txBody>
      </p:sp>
      <p:pic>
        <p:nvPicPr>
          <p:cNvPr id="19" name="Google Shape;64;p14"/>
          <p:cNvPicPr preferRelativeResize="0"/>
          <p:nvPr/>
        </p:nvPicPr>
        <p:blipFill>
          <a:blip r:embed="rId5">
            <a:alphaModFix/>
          </a:blip>
          <a:stretch>
            <a:fillRect/>
          </a:stretch>
        </p:blipFill>
        <p:spPr>
          <a:xfrm>
            <a:off x="73429" y="6358221"/>
            <a:ext cx="8839196" cy="403010"/>
          </a:xfrm>
          <a:prstGeom prst="rect">
            <a:avLst/>
          </a:prstGeom>
          <a:noFill/>
          <a:ln>
            <a:noFill/>
          </a:ln>
        </p:spPr>
      </p:pic>
      <p:sp>
        <p:nvSpPr>
          <p:cNvPr id="20" name="Rectangle 19"/>
          <p:cNvSpPr/>
          <p:nvPr/>
        </p:nvSpPr>
        <p:spPr>
          <a:xfrm>
            <a:off x="7004682" y="121177"/>
            <a:ext cx="2062976" cy="72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KE = ½ mv</a:t>
            </a:r>
            <a:r>
              <a:rPr lang="en-US" sz="2400" b="1" baseline="30000" dirty="0" smtClean="0"/>
              <a:t>2</a:t>
            </a:r>
            <a:endParaRPr lang="en-US" sz="2400" b="1" baseline="30000" dirty="0"/>
          </a:p>
        </p:txBody>
      </p:sp>
    </p:spTree>
    <p:extLst>
      <p:ext uri="{BB962C8B-B14F-4D97-AF65-F5344CB8AC3E}">
        <p14:creationId xmlns:p14="http://schemas.microsoft.com/office/powerpoint/2010/main" val="349726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0965" y="4344412"/>
            <a:ext cx="3193200" cy="646331"/>
          </a:xfrm>
          <a:prstGeom prst="rect">
            <a:avLst/>
          </a:prstGeom>
          <a:noFill/>
        </p:spPr>
        <p:txBody>
          <a:bodyPr wrap="square" rtlCol="0">
            <a:spAutoFit/>
          </a:bodyPr>
          <a:lstStyle/>
          <a:p>
            <a:r>
              <a:rPr lang="en-US" sz="1800" b="1" dirty="0" smtClean="0">
                <a:solidFill>
                  <a:schemeClr val="tx1"/>
                </a:solidFill>
              </a:rPr>
              <a:t>The blue car weighs 1 ton and is traveling 50 mph</a:t>
            </a:r>
            <a:endParaRPr lang="en-US" sz="1800" b="1" dirty="0">
              <a:solidFill>
                <a:schemeClr val="tx1"/>
              </a:solidFill>
            </a:endParaRPr>
          </a:p>
        </p:txBody>
      </p:sp>
      <p:sp>
        <p:nvSpPr>
          <p:cNvPr id="5" name="TextBox 4"/>
          <p:cNvSpPr txBox="1"/>
          <p:nvPr/>
        </p:nvSpPr>
        <p:spPr>
          <a:xfrm>
            <a:off x="4954157" y="4344412"/>
            <a:ext cx="3316393" cy="646331"/>
          </a:xfrm>
          <a:prstGeom prst="rect">
            <a:avLst/>
          </a:prstGeom>
          <a:noFill/>
        </p:spPr>
        <p:txBody>
          <a:bodyPr wrap="square" rtlCol="0">
            <a:spAutoFit/>
          </a:bodyPr>
          <a:lstStyle/>
          <a:p>
            <a:r>
              <a:rPr lang="en-US" sz="1800" b="1" dirty="0" smtClean="0">
                <a:solidFill>
                  <a:schemeClr val="tx1"/>
                </a:solidFill>
              </a:rPr>
              <a:t>The racing car weighs 1 ton and is traveling 100 mph</a:t>
            </a:r>
            <a:endParaRPr lang="en-US" sz="1800" b="1" dirty="0">
              <a:solidFill>
                <a:schemeClr val="tx1"/>
              </a:solidFill>
            </a:endParaRPr>
          </a:p>
        </p:txBody>
      </p:sp>
      <p:sp>
        <p:nvSpPr>
          <p:cNvPr id="6" name="TextBox 5"/>
          <p:cNvSpPr txBox="1"/>
          <p:nvPr/>
        </p:nvSpPr>
        <p:spPr>
          <a:xfrm>
            <a:off x="123092" y="5476503"/>
            <a:ext cx="9020908" cy="461665"/>
          </a:xfrm>
          <a:prstGeom prst="rect">
            <a:avLst/>
          </a:prstGeom>
          <a:noFill/>
        </p:spPr>
        <p:txBody>
          <a:bodyPr wrap="square" rtlCol="0">
            <a:spAutoFit/>
          </a:bodyPr>
          <a:lstStyle/>
          <a:p>
            <a:r>
              <a:rPr lang="en-US" sz="2400" b="1" dirty="0" smtClean="0">
                <a:solidFill>
                  <a:schemeClr val="tx1"/>
                </a:solidFill>
              </a:rPr>
              <a:t>The racing car has ___ times kinetic energy as the blue car.</a:t>
            </a:r>
            <a:endParaRPr lang="en-US" sz="2400" b="1" dirty="0">
              <a:solidFill>
                <a:schemeClr val="tx1"/>
              </a:solidFill>
            </a:endParaRPr>
          </a:p>
        </p:txBody>
      </p:sp>
      <p:pic>
        <p:nvPicPr>
          <p:cNvPr id="7" name="Picture 4" descr="C:\Users\Irene\AppData\Local\Microsoft\Windows\Temporary Internet Files\Content.IE5\LUC3TOPP\MC900440337[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288" y="3054997"/>
            <a:ext cx="2538350" cy="13716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Users\Irene\AppData\Local\Microsoft\Windows\Temporary Internet Files\Content.IE5\5LTFFOCQ\MC900439998[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93054" y="3135441"/>
            <a:ext cx="2743199" cy="13716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889628" y="5245889"/>
            <a:ext cx="654849" cy="707886"/>
          </a:xfrm>
          <a:prstGeom prst="rect">
            <a:avLst/>
          </a:prstGeom>
          <a:noFill/>
        </p:spPr>
        <p:txBody>
          <a:bodyPr wrap="square" rtlCol="0">
            <a:spAutoFit/>
          </a:bodyPr>
          <a:lstStyle/>
          <a:p>
            <a:pPr algn="ctr"/>
            <a:r>
              <a:rPr lang="en-US" sz="4000" b="1" dirty="0" smtClean="0">
                <a:solidFill>
                  <a:srgbClr val="FF0000"/>
                </a:solidFill>
              </a:rPr>
              <a:t>4</a:t>
            </a:r>
            <a:endParaRPr lang="en-US" sz="4000" b="1" dirty="0">
              <a:solidFill>
                <a:srgbClr val="FF0000"/>
              </a:solidFill>
            </a:endParaRPr>
          </a:p>
        </p:txBody>
      </p:sp>
      <p:pic>
        <p:nvPicPr>
          <p:cNvPr id="10" name="Google Shape;64;p14"/>
          <p:cNvPicPr preferRelativeResize="0"/>
          <p:nvPr/>
        </p:nvPicPr>
        <p:blipFill>
          <a:blip r:embed="rId5">
            <a:alphaModFix/>
          </a:blip>
          <a:stretch>
            <a:fillRect/>
          </a:stretch>
        </p:blipFill>
        <p:spPr>
          <a:xfrm>
            <a:off x="73429" y="6358221"/>
            <a:ext cx="8839196" cy="403010"/>
          </a:xfrm>
          <a:prstGeom prst="rect">
            <a:avLst/>
          </a:prstGeom>
          <a:noFill/>
          <a:ln>
            <a:noFill/>
          </a:ln>
        </p:spPr>
      </p:pic>
      <p:sp>
        <p:nvSpPr>
          <p:cNvPr id="11" name="Rectangle 10"/>
          <p:cNvSpPr/>
          <p:nvPr/>
        </p:nvSpPr>
        <p:spPr>
          <a:xfrm>
            <a:off x="524107" y="1172705"/>
            <a:ext cx="8486078" cy="2103140"/>
          </a:xfrm>
          <a:prstGeom prst="rect">
            <a:avLst/>
          </a:prstGeom>
        </p:spPr>
        <p:txBody>
          <a:bodyPr wrap="square">
            <a:spAutoFit/>
          </a:bodyPr>
          <a:lstStyle/>
          <a:p>
            <a:pPr algn="ctr">
              <a:spcAft>
                <a:spcPts val="800"/>
              </a:spcAft>
            </a:pPr>
            <a:r>
              <a:rPr lang="en-US" sz="32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How </a:t>
            </a:r>
            <a:r>
              <a:rPr lang="en-US" sz="3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much more kinetic energy does the </a:t>
            </a:r>
            <a:r>
              <a:rPr lang="en-US" sz="32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racing car </a:t>
            </a:r>
            <a:r>
              <a:rPr lang="en-US" sz="3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have compared to the </a:t>
            </a:r>
            <a:r>
              <a:rPr lang="en-US" sz="32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blue car</a:t>
            </a:r>
            <a:r>
              <a:rPr lang="en-US" sz="3200" b="1" dirty="0">
                <a:solidFill>
                  <a:schemeClr val="tx1"/>
                </a:solidFill>
                <a:latin typeface="Open Sans" panose="020B0606030504020204" pitchFamily="34" charset="0"/>
                <a:ea typeface="Open Sans" panose="020B0606030504020204" pitchFamily="34" charset="0"/>
                <a:cs typeface="Open Sans" panose="020B0606030504020204" pitchFamily="34" charset="0"/>
              </a:rPr>
              <a:t>?</a:t>
            </a:r>
          </a:p>
          <a:p>
            <a:r>
              <a:rPr lang="en-US" dirty="0"/>
              <a:t/>
            </a:r>
            <a:br>
              <a:rPr lang="en-US" dirty="0"/>
            </a:br>
            <a:endParaRPr lang="en-US" dirty="0"/>
          </a:p>
        </p:txBody>
      </p:sp>
      <p:sp>
        <p:nvSpPr>
          <p:cNvPr id="12" name="Rectangle 11"/>
          <p:cNvSpPr/>
          <p:nvPr/>
        </p:nvSpPr>
        <p:spPr>
          <a:xfrm>
            <a:off x="7004682" y="121177"/>
            <a:ext cx="2062976" cy="72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KE = ½ mv</a:t>
            </a:r>
            <a:r>
              <a:rPr lang="en-US" sz="2400" b="1" baseline="30000" dirty="0" smtClean="0"/>
              <a:t>2</a:t>
            </a:r>
            <a:endParaRPr lang="en-US" sz="2400" b="1" baseline="30000" dirty="0"/>
          </a:p>
        </p:txBody>
      </p:sp>
    </p:spTree>
    <p:extLst>
      <p:ext uri="{BB962C8B-B14F-4D97-AF65-F5344CB8AC3E}">
        <p14:creationId xmlns:p14="http://schemas.microsoft.com/office/powerpoint/2010/main" val="140541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903532"/>
          </a:xfrm>
        </p:spPr>
        <p:txBody>
          <a:bodyPr/>
          <a:lstStyle/>
          <a:p>
            <a:r>
              <a:rPr lang="en-US" sz="4400" b="1"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Potential Energy</a:t>
            </a:r>
            <a:endParaRPr lang="en-US" sz="4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2"/>
          <p:cNvSpPr>
            <a:spLocks noGrp="1"/>
          </p:cNvSpPr>
          <p:nvPr>
            <p:ph type="body" idx="1"/>
          </p:nvPr>
        </p:nvSpPr>
        <p:spPr>
          <a:xfrm>
            <a:off x="3732734" y="2121582"/>
            <a:ext cx="4870937" cy="3446585"/>
          </a:xfrm>
        </p:spPr>
        <p:txBody>
          <a:bodyPr>
            <a:normAutofit/>
          </a:bodyPr>
          <a:lstStyle/>
          <a:p>
            <a:r>
              <a:rPr lang="en-US" sz="3200" b="1" dirty="0" smtClean="0"/>
              <a:t>Potential energy is </a:t>
            </a:r>
            <a:r>
              <a:rPr lang="en-US" sz="3200" b="1" dirty="0" smtClean="0">
                <a:solidFill>
                  <a:srgbClr val="92D050"/>
                </a:solidFill>
              </a:rPr>
              <a:t>stored energy</a:t>
            </a:r>
          </a:p>
          <a:p>
            <a:r>
              <a:rPr lang="en-US" sz="3200" b="1" dirty="0" smtClean="0">
                <a:solidFill>
                  <a:srgbClr val="FFC000"/>
                </a:solidFill>
              </a:rPr>
              <a:t>What </a:t>
            </a:r>
            <a:r>
              <a:rPr lang="en-US" sz="3200" b="1" dirty="0" smtClean="0">
                <a:solidFill>
                  <a:srgbClr val="FFC000"/>
                </a:solidFill>
              </a:rPr>
              <a:t>ways can </a:t>
            </a:r>
            <a:r>
              <a:rPr lang="en-US" sz="3200" b="1" dirty="0">
                <a:solidFill>
                  <a:srgbClr val="FFC000"/>
                </a:solidFill>
              </a:rPr>
              <a:t>p</a:t>
            </a:r>
            <a:r>
              <a:rPr lang="en-US" sz="3200" b="1" dirty="0" smtClean="0">
                <a:solidFill>
                  <a:srgbClr val="FFC000"/>
                </a:solidFill>
              </a:rPr>
              <a:t>otential </a:t>
            </a:r>
            <a:r>
              <a:rPr lang="en-US" sz="3200" b="1" dirty="0" smtClean="0">
                <a:solidFill>
                  <a:srgbClr val="FFC000"/>
                </a:solidFill>
              </a:rPr>
              <a:t>energy </a:t>
            </a:r>
            <a:r>
              <a:rPr lang="en-US" sz="3200" b="1" dirty="0" smtClean="0">
                <a:solidFill>
                  <a:srgbClr val="FFC000"/>
                </a:solidFill>
              </a:rPr>
              <a:t>be stored?</a:t>
            </a:r>
            <a:endParaRPr lang="en-US" sz="3200" b="1" dirty="0">
              <a:solidFill>
                <a:srgbClr val="FFC000"/>
              </a:solidFill>
            </a:endParaRPr>
          </a:p>
        </p:txBody>
      </p:sp>
      <p:pic>
        <p:nvPicPr>
          <p:cNvPr id="2052" name="Picture 4" descr="archers,archery,arrows,athletes,bows,men,persons,Photographs,sports"/>
          <p:cNvPicPr>
            <a:picLocks noChangeAspect="1" noChangeArrowheads="1"/>
          </p:cNvPicPr>
          <p:nvPr/>
        </p:nvPicPr>
        <p:blipFill rotWithShape="1">
          <a:blip r:embed="rId3">
            <a:extLst>
              <a:ext uri="{28A0092B-C50C-407E-A947-70E740481C1C}">
                <a14:useLocalDpi xmlns:a14="http://schemas.microsoft.com/office/drawing/2010/main" val="0"/>
              </a:ext>
            </a:extLst>
          </a:blip>
          <a:srcRect l="21673" r="15842"/>
          <a:stretch/>
        </p:blipFill>
        <p:spPr bwMode="auto">
          <a:xfrm>
            <a:off x="615460" y="1573822"/>
            <a:ext cx="2838147" cy="4542107"/>
          </a:xfrm>
          <a:prstGeom prst="rect">
            <a:avLst/>
          </a:prstGeom>
          <a:noFill/>
          <a:extLst>
            <a:ext uri="{909E8E84-426E-40DD-AFC4-6F175D3DCCD1}">
              <a14:hiddenFill xmlns:a14="http://schemas.microsoft.com/office/drawing/2010/main">
                <a:solidFill>
                  <a:srgbClr val="FFFFFF"/>
                </a:solidFill>
              </a14:hiddenFill>
            </a:ext>
          </a:extLst>
        </p:spPr>
      </p:pic>
      <p:pic>
        <p:nvPicPr>
          <p:cNvPr id="5" name="Google Shape;64;p14"/>
          <p:cNvPicPr preferRelativeResize="0"/>
          <p:nvPr/>
        </p:nvPicPr>
        <p:blipFill>
          <a:blip r:embed="rId4">
            <a:alphaModFix/>
          </a:blip>
          <a:stretch>
            <a:fillRect/>
          </a:stretch>
        </p:blipFill>
        <p:spPr>
          <a:xfrm>
            <a:off x="73429" y="6358221"/>
            <a:ext cx="8839196" cy="403010"/>
          </a:xfrm>
          <a:prstGeom prst="rect">
            <a:avLst/>
          </a:prstGeom>
          <a:noFill/>
          <a:ln>
            <a:noFill/>
          </a:ln>
        </p:spPr>
      </p:pic>
    </p:spTree>
    <p:extLst>
      <p:ext uri="{BB962C8B-B14F-4D97-AF65-F5344CB8AC3E}">
        <p14:creationId xmlns:p14="http://schemas.microsoft.com/office/powerpoint/2010/main" val="3906531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2713</TotalTime>
  <Words>1198</Words>
  <Application>Microsoft Office PowerPoint</Application>
  <PresentationFormat>On-screen Show (4:3)</PresentationFormat>
  <Paragraphs>123</Paragraphs>
  <Slides>15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Open Sans</vt:lpstr>
      <vt:lpstr>Shadows Into Light Two</vt:lpstr>
      <vt:lpstr>Wingdings</vt:lpstr>
      <vt:lpstr>Wingdings 2</vt:lpstr>
      <vt:lpstr>Wingdings 3</vt:lpstr>
      <vt:lpstr>ヒラギノ角ゴ Pro W3</vt:lpstr>
      <vt:lpstr>Simple Light</vt:lpstr>
      <vt:lpstr>PowerPoint Presentation</vt:lpstr>
      <vt:lpstr>What did we learn last time ?</vt:lpstr>
      <vt:lpstr>Kinetic Energy</vt:lpstr>
      <vt:lpstr>PowerPoint Presentation</vt:lpstr>
      <vt:lpstr>PowerPoint Presentation</vt:lpstr>
      <vt:lpstr>PowerPoint Presentation</vt:lpstr>
      <vt:lpstr>PowerPoint Presentation</vt:lpstr>
      <vt:lpstr>PowerPoint Presentation</vt:lpstr>
      <vt:lpstr>Potential Energy</vt:lpstr>
      <vt:lpstr>PowerPoint Presentation</vt:lpstr>
      <vt:lpstr>PowerPoint Presentation</vt:lpstr>
      <vt:lpstr>PowerPoint Presentation</vt:lpstr>
      <vt:lpstr>PowerPoint Presentation</vt:lpstr>
      <vt:lpstr>PowerPoint Presentation</vt:lpstr>
      <vt:lpstr>Quick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did we learn last time ?</dc:title>
  <dc:creator>Irene</dc:creator>
  <cp:lastModifiedBy>Dua Chaker</cp:lastModifiedBy>
  <cp:revision>91</cp:revision>
  <dcterms:modified xsi:type="dcterms:W3CDTF">2021-04-20T20:26:21Z</dcterms:modified>
</cp:coreProperties>
</file>