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1" r:id="rId2"/>
    <p:sldId id="260" r:id="rId3"/>
    <p:sldId id="258" r:id="rId4"/>
    <p:sldId id="259" r:id="rId5"/>
    <p:sldId id="256" r:id="rId6"/>
    <p:sldId id="257" r:id="rId7"/>
    <p:sldId id="263" r:id="rId8"/>
    <p:sldId id="264" r:id="rId9"/>
    <p:sldId id="265" r:id="rId10"/>
    <p:sldId id="266" r:id="rId11"/>
    <p:sldId id="267" r:id="rId12"/>
    <p:sldId id="26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03" autoAdjust="0"/>
  </p:normalViewPr>
  <p:slideViewPr>
    <p:cSldViewPr snapToGrid="0" snapToObjects="1">
      <p:cViewPr varScale="1">
        <p:scale>
          <a:sx n="70" d="100"/>
          <a:sy n="70" d="100"/>
        </p:scale>
        <p:origin x="4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BA144A-DD65-4D78-9455-14F0F7911C46}" type="datetimeFigureOut">
              <a:rPr lang="en-US" smtClean="0"/>
              <a:t>12/11/2014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71A0BD-C245-4BF1-AEA7-4C8505207E4D}" type="slidenum">
              <a:rPr lang="en-US" smtClean="0"/>
              <a:t>‹#›</a:t>
            </a:fld>
            <a:endParaRPr lang="en-US"/>
          </a:p>
        </p:txBody>
      </p:sp>
    </p:spTree>
    <p:extLst>
      <p:ext uri="{BB962C8B-B14F-4D97-AF65-F5344CB8AC3E}">
        <p14:creationId xmlns:p14="http://schemas.microsoft.com/office/powerpoint/2010/main" val="2741203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Energy </a:t>
            </a:r>
            <a:r>
              <a:rPr lang="en-US" sz="1200" b="0" kern="1200" dirty="0" smtClean="0">
                <a:solidFill>
                  <a:schemeClr val="tx1"/>
                </a:solidFill>
                <a:effectLst/>
                <a:latin typeface="+mn-lt"/>
                <a:ea typeface="+mn-ea"/>
                <a:cs typeface="+mn-cs"/>
              </a:rPr>
              <a:t>Quizzes </a:t>
            </a:r>
            <a:r>
              <a:rPr lang="en-US" sz="1200" b="0" kern="1200" smtClean="0">
                <a:solidFill>
                  <a:schemeClr val="tx1"/>
                </a:solidFill>
                <a:effectLst/>
                <a:latin typeface="+mn-lt"/>
                <a:ea typeface="+mn-ea"/>
                <a:cs typeface="+mn-cs"/>
              </a:rPr>
              <a:t>&amp; Answers</a:t>
            </a:r>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Exploring Energy: Energy Conversion lesson &gt; TeachEngineering.org</a:t>
            </a:r>
            <a:endParaRPr lang="en-US" b="0" dirty="0"/>
          </a:p>
        </p:txBody>
      </p:sp>
      <p:sp>
        <p:nvSpPr>
          <p:cNvPr id="4" name="Slide Number Placeholder 3"/>
          <p:cNvSpPr>
            <a:spLocks noGrp="1"/>
          </p:cNvSpPr>
          <p:nvPr>
            <p:ph type="sldNum" sz="quarter" idx="10"/>
          </p:nvPr>
        </p:nvSpPr>
        <p:spPr/>
        <p:txBody>
          <a:bodyPr/>
          <a:lstStyle/>
          <a:p>
            <a:fld id="{5371A0BD-C245-4BF1-AEA7-4C8505207E4D}" type="slidenum">
              <a:rPr lang="en-US" smtClean="0"/>
              <a:t>1</a:t>
            </a:fld>
            <a:endParaRPr lang="en-US"/>
          </a:p>
        </p:txBody>
      </p:sp>
    </p:spTree>
    <p:extLst>
      <p:ext uri="{BB962C8B-B14F-4D97-AF65-F5344CB8AC3E}">
        <p14:creationId xmlns:p14="http://schemas.microsoft.com/office/powerpoint/2010/main" val="3519432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1A0BD-C245-4BF1-AEA7-4C8505207E4D}" type="slidenum">
              <a:rPr lang="en-US" smtClean="0"/>
              <a:t>2</a:t>
            </a:fld>
            <a:endParaRPr lang="en-US"/>
          </a:p>
        </p:txBody>
      </p:sp>
    </p:spTree>
    <p:extLst>
      <p:ext uri="{BB962C8B-B14F-4D97-AF65-F5344CB8AC3E}">
        <p14:creationId xmlns:p14="http://schemas.microsoft.com/office/powerpoint/2010/main" val="3596816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1A0BD-C245-4BF1-AEA7-4C8505207E4D}" type="slidenum">
              <a:rPr lang="en-US" smtClean="0"/>
              <a:t>3</a:t>
            </a:fld>
            <a:endParaRPr lang="en-US"/>
          </a:p>
        </p:txBody>
      </p:sp>
    </p:spTree>
    <p:extLst>
      <p:ext uri="{BB962C8B-B14F-4D97-AF65-F5344CB8AC3E}">
        <p14:creationId xmlns:p14="http://schemas.microsoft.com/office/powerpoint/2010/main" val="4200715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1A0BD-C245-4BF1-AEA7-4C8505207E4D}" type="slidenum">
              <a:rPr lang="en-US" smtClean="0"/>
              <a:t>4</a:t>
            </a:fld>
            <a:endParaRPr lang="en-US"/>
          </a:p>
        </p:txBody>
      </p:sp>
    </p:spTree>
    <p:extLst>
      <p:ext uri="{BB962C8B-B14F-4D97-AF65-F5344CB8AC3E}">
        <p14:creationId xmlns:p14="http://schemas.microsoft.com/office/powerpoint/2010/main" val="1887328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1A0BD-C245-4BF1-AEA7-4C8505207E4D}" type="slidenum">
              <a:rPr lang="en-US" smtClean="0"/>
              <a:t>8</a:t>
            </a:fld>
            <a:endParaRPr lang="en-US"/>
          </a:p>
        </p:txBody>
      </p:sp>
    </p:spTree>
    <p:extLst>
      <p:ext uri="{BB962C8B-B14F-4D97-AF65-F5344CB8AC3E}">
        <p14:creationId xmlns:p14="http://schemas.microsoft.com/office/powerpoint/2010/main" val="1674644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1A0BD-C245-4BF1-AEA7-4C8505207E4D}" type="slidenum">
              <a:rPr lang="en-US" smtClean="0"/>
              <a:t>9</a:t>
            </a:fld>
            <a:endParaRPr lang="en-US"/>
          </a:p>
        </p:txBody>
      </p:sp>
    </p:spTree>
    <p:extLst>
      <p:ext uri="{BB962C8B-B14F-4D97-AF65-F5344CB8AC3E}">
        <p14:creationId xmlns:p14="http://schemas.microsoft.com/office/powerpoint/2010/main" val="1465812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1A0BD-C245-4BF1-AEA7-4C8505207E4D}" type="slidenum">
              <a:rPr lang="en-US" smtClean="0"/>
              <a:t>10</a:t>
            </a:fld>
            <a:endParaRPr lang="en-US"/>
          </a:p>
        </p:txBody>
      </p:sp>
    </p:spTree>
    <p:extLst>
      <p:ext uri="{BB962C8B-B14F-4D97-AF65-F5344CB8AC3E}">
        <p14:creationId xmlns:p14="http://schemas.microsoft.com/office/powerpoint/2010/main" val="751379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1F8813-F501-FD42-82DE-89BB83B0AB11}"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1865230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F8813-F501-FD42-82DE-89BB83B0AB11}"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267969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F8813-F501-FD42-82DE-89BB83B0AB11}"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1278168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F8813-F501-FD42-82DE-89BB83B0AB11}"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2676837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1F8813-F501-FD42-82DE-89BB83B0AB11}"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673255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1F8813-F501-FD42-82DE-89BB83B0AB11}" type="datetimeFigureOut">
              <a:rPr lang="en-US" smtClean="0"/>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1525426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1F8813-F501-FD42-82DE-89BB83B0AB11}" type="datetimeFigureOut">
              <a:rPr lang="en-US" smtClean="0"/>
              <a:t>12/11/2014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19182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1F8813-F501-FD42-82DE-89BB83B0AB11}" type="datetimeFigureOut">
              <a:rPr lang="en-US" smtClean="0"/>
              <a:t>12/11/2014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1886962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1F8813-F501-FD42-82DE-89BB83B0AB11}" type="datetimeFigureOut">
              <a:rPr lang="en-US" smtClean="0"/>
              <a:t>12/11/2014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1154372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F8813-F501-FD42-82DE-89BB83B0AB11}" type="datetimeFigureOut">
              <a:rPr lang="en-US" smtClean="0"/>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424067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F8813-F501-FD42-82DE-89BB83B0AB11}" type="datetimeFigureOut">
              <a:rPr lang="en-US" smtClean="0"/>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689409-AF51-6549-BD2C-25CB1A02891E}" type="slidenum">
              <a:rPr lang="en-US" smtClean="0"/>
              <a:t>‹#›</a:t>
            </a:fld>
            <a:endParaRPr lang="en-US"/>
          </a:p>
        </p:txBody>
      </p:sp>
    </p:spTree>
    <p:extLst>
      <p:ext uri="{BB962C8B-B14F-4D97-AF65-F5344CB8AC3E}">
        <p14:creationId xmlns:p14="http://schemas.microsoft.com/office/powerpoint/2010/main" val="684630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F8813-F501-FD42-82DE-89BB83B0AB11}" type="datetimeFigureOut">
              <a:rPr lang="en-US" smtClean="0"/>
              <a:t>12/11/2014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689409-AF51-6549-BD2C-25CB1A02891E}" type="slidenum">
              <a:rPr lang="en-US" smtClean="0"/>
              <a:t>‹#›</a:t>
            </a:fld>
            <a:endParaRPr lang="en-US"/>
          </a:p>
        </p:txBody>
      </p:sp>
    </p:spTree>
    <p:extLst>
      <p:ext uri="{BB962C8B-B14F-4D97-AF65-F5344CB8AC3E}">
        <p14:creationId xmlns:p14="http://schemas.microsoft.com/office/powerpoint/2010/main" val="2175545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95703"/>
            <a:ext cx="7772400" cy="1470025"/>
          </a:xfrm>
        </p:spPr>
        <p:txBody>
          <a:bodyPr>
            <a:normAutofit/>
          </a:bodyPr>
          <a:lstStyle/>
          <a:p>
            <a:r>
              <a:rPr lang="en-US" sz="6600" b="1" dirty="0" smtClean="0">
                <a:solidFill>
                  <a:schemeClr val="bg1"/>
                </a:solidFill>
              </a:rPr>
              <a:t>Energy Quizzes</a:t>
            </a:r>
            <a:endParaRPr lang="en-US" sz="6600" b="1" dirty="0">
              <a:solidFill>
                <a:schemeClr val="bg1"/>
              </a:solidFill>
            </a:endParaRPr>
          </a:p>
        </p:txBody>
      </p:sp>
    </p:spTree>
    <p:extLst>
      <p:ext uri="{BB962C8B-B14F-4D97-AF65-F5344CB8AC3E}">
        <p14:creationId xmlns:p14="http://schemas.microsoft.com/office/powerpoint/2010/main" val="3863615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grpSp>
        <p:nvGrpSpPr>
          <p:cNvPr id="7" name="Group 6"/>
          <p:cNvGrpSpPr/>
          <p:nvPr/>
        </p:nvGrpSpPr>
        <p:grpSpPr>
          <a:xfrm>
            <a:off x="0" y="3736126"/>
            <a:ext cx="2878189" cy="3121874"/>
            <a:chOff x="0" y="2190143"/>
            <a:chExt cx="3515861" cy="4667857"/>
          </a:xfrm>
          <a:blipFill>
            <a:blip r:embed="rId3"/>
            <a:tile tx="0" ty="0" sx="100000" sy="100000" flip="none" algn="tl"/>
          </a:blipFill>
        </p:grpSpPr>
        <p:sp>
          <p:nvSpPr>
            <p:cNvPr id="4" name="Rectangle 3"/>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5" name="TextBox 4"/>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grpSp>
        <p:nvGrpSpPr>
          <p:cNvPr id="8" name="Group 7"/>
          <p:cNvGrpSpPr/>
          <p:nvPr/>
        </p:nvGrpSpPr>
        <p:grpSpPr>
          <a:xfrm>
            <a:off x="6265811" y="3736126"/>
            <a:ext cx="2878189" cy="3121874"/>
            <a:chOff x="0" y="2190143"/>
            <a:chExt cx="3515861" cy="4667857"/>
          </a:xfrm>
          <a:blipFill>
            <a:blip r:embed="rId3"/>
            <a:tile tx="0" ty="0" sx="100000" sy="100000" flip="none" algn="tl"/>
          </a:blipFill>
        </p:grpSpPr>
        <p:sp>
          <p:nvSpPr>
            <p:cNvPr id="9" name="Rectangle 8"/>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10" name="TextBox 9"/>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sp>
        <p:nvSpPr>
          <p:cNvPr id="11" name="TextBox 10"/>
          <p:cNvSpPr txBox="1"/>
          <p:nvPr/>
        </p:nvSpPr>
        <p:spPr>
          <a:xfrm>
            <a:off x="602762" y="2282165"/>
            <a:ext cx="1325351" cy="461665"/>
          </a:xfrm>
          <a:prstGeom prst="rect">
            <a:avLst/>
          </a:prstGeom>
          <a:noFill/>
        </p:spPr>
        <p:txBody>
          <a:bodyPr wrap="square" rtlCol="0">
            <a:spAutoFit/>
          </a:bodyPr>
          <a:lstStyle/>
          <a:p>
            <a:r>
              <a:rPr lang="en-US" sz="2400" dirty="0" smtClean="0"/>
              <a:t>System 1</a:t>
            </a:r>
            <a:endParaRPr lang="en-US" sz="2400" dirty="0"/>
          </a:p>
        </p:txBody>
      </p:sp>
      <p:sp>
        <p:nvSpPr>
          <p:cNvPr id="12" name="TextBox 11"/>
          <p:cNvSpPr txBox="1"/>
          <p:nvPr/>
        </p:nvSpPr>
        <p:spPr>
          <a:xfrm>
            <a:off x="7336440" y="2282165"/>
            <a:ext cx="1325351" cy="461665"/>
          </a:xfrm>
          <a:prstGeom prst="rect">
            <a:avLst/>
          </a:prstGeom>
          <a:noFill/>
        </p:spPr>
        <p:txBody>
          <a:bodyPr wrap="square" rtlCol="0">
            <a:spAutoFit/>
          </a:bodyPr>
          <a:lstStyle/>
          <a:p>
            <a:r>
              <a:rPr lang="en-US" sz="2400" dirty="0" smtClean="0"/>
              <a:t>System 2</a:t>
            </a:r>
            <a:endParaRPr lang="en-US" sz="2400" dirty="0"/>
          </a:p>
        </p:txBody>
      </p:sp>
      <p:sp>
        <p:nvSpPr>
          <p:cNvPr id="13" name="TextBox 12"/>
          <p:cNvSpPr txBox="1"/>
          <p:nvPr/>
        </p:nvSpPr>
        <p:spPr>
          <a:xfrm>
            <a:off x="1011382" y="239258"/>
            <a:ext cx="7292988" cy="1200329"/>
          </a:xfrm>
          <a:prstGeom prst="rect">
            <a:avLst/>
          </a:prstGeom>
          <a:noFill/>
        </p:spPr>
        <p:txBody>
          <a:bodyPr wrap="square" rtlCol="0">
            <a:spAutoFit/>
          </a:bodyPr>
          <a:lstStyle/>
          <a:p>
            <a:pPr marL="457200" indent="-457200">
              <a:buAutoNum type="arabicPeriod"/>
            </a:pPr>
            <a:r>
              <a:rPr lang="en-US" sz="2400" b="1" dirty="0" smtClean="0">
                <a:solidFill>
                  <a:schemeClr val="bg1"/>
                </a:solidFill>
              </a:rPr>
              <a:t>Which system has more potential energy? Explain.</a:t>
            </a:r>
          </a:p>
          <a:p>
            <a:pPr marL="457200" indent="-457200">
              <a:buFontTx/>
              <a:buAutoNum type="arabicPeriod"/>
            </a:pPr>
            <a:r>
              <a:rPr lang="en-US" sz="2400" b="1" dirty="0" smtClean="0">
                <a:solidFill>
                  <a:schemeClr val="bg1"/>
                </a:solidFill>
              </a:rPr>
              <a:t>Which </a:t>
            </a:r>
            <a:r>
              <a:rPr lang="en-US" sz="2400" b="1" dirty="0">
                <a:solidFill>
                  <a:schemeClr val="bg1"/>
                </a:solidFill>
              </a:rPr>
              <a:t>system has more </a:t>
            </a:r>
            <a:r>
              <a:rPr lang="en-US" sz="2400" b="1" dirty="0" smtClean="0">
                <a:solidFill>
                  <a:schemeClr val="bg1"/>
                </a:solidFill>
              </a:rPr>
              <a:t>kinetic energy? Explain.</a:t>
            </a:r>
          </a:p>
          <a:p>
            <a:pPr marL="457200" indent="-457200">
              <a:buFontTx/>
              <a:buAutoNum type="arabicPeriod"/>
            </a:pPr>
            <a:r>
              <a:rPr lang="en-US" sz="2400" b="1" dirty="0" smtClean="0">
                <a:solidFill>
                  <a:schemeClr val="bg1"/>
                </a:solidFill>
              </a:rPr>
              <a:t>Which system has more total energy? Explain.</a:t>
            </a:r>
            <a:endParaRPr lang="en-US" sz="2400" b="1" dirty="0">
              <a:solidFill>
                <a:schemeClr val="bg1"/>
              </a:solidFill>
            </a:endParaRPr>
          </a:p>
        </p:txBody>
      </p:sp>
      <p:grpSp>
        <p:nvGrpSpPr>
          <p:cNvPr id="22" name="Group 21"/>
          <p:cNvGrpSpPr/>
          <p:nvPr/>
        </p:nvGrpSpPr>
        <p:grpSpPr>
          <a:xfrm>
            <a:off x="3092485" y="2313855"/>
            <a:ext cx="754445" cy="1422271"/>
            <a:chOff x="3092485" y="2313855"/>
            <a:chExt cx="754445" cy="1422271"/>
          </a:xfrm>
          <a:blipFill>
            <a:blip r:embed="rId4"/>
            <a:tile tx="0" ty="0" sx="100000" sy="100000" flip="none" algn="tl"/>
          </a:blipFill>
        </p:grpSpPr>
        <p:sp>
          <p:nvSpPr>
            <p:cNvPr id="6" name="Oval 5"/>
            <p:cNvSpPr/>
            <p:nvPr/>
          </p:nvSpPr>
          <p:spPr>
            <a:xfrm>
              <a:off x="3092485" y="2981681"/>
              <a:ext cx="754445" cy="754445"/>
            </a:xfrm>
            <a:prstGeom prst="ellipse">
              <a:avLst/>
            </a:prstGeom>
            <a:gr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p:cNvCxnSpPr/>
            <p:nvPr/>
          </p:nvCxnSpPr>
          <p:spPr>
            <a:xfrm flipV="1">
              <a:off x="3258154" y="2394072"/>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3410554" y="2313855"/>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3618178" y="2313855"/>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3733764" y="2430882"/>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0" name="Oval 19"/>
          <p:cNvSpPr/>
          <p:nvPr/>
        </p:nvSpPr>
        <p:spPr>
          <a:xfrm>
            <a:off x="6069184" y="2981681"/>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4068091" y="3130398"/>
            <a:ext cx="1398981" cy="461665"/>
          </a:xfrm>
          <a:prstGeom prst="rect">
            <a:avLst/>
          </a:prstGeom>
          <a:noFill/>
        </p:spPr>
        <p:txBody>
          <a:bodyPr wrap="square" rtlCol="0">
            <a:spAutoFit/>
          </a:bodyPr>
          <a:lstStyle/>
          <a:p>
            <a:r>
              <a:rPr lang="en-US" sz="2400" dirty="0" smtClean="0"/>
              <a:t>V ≠ 0</a:t>
            </a:r>
            <a:endParaRPr lang="en-US" sz="2400" dirty="0"/>
          </a:p>
        </p:txBody>
      </p:sp>
      <p:sp>
        <p:nvSpPr>
          <p:cNvPr id="21" name="TextBox 20"/>
          <p:cNvSpPr txBox="1"/>
          <p:nvPr/>
        </p:nvSpPr>
        <p:spPr>
          <a:xfrm>
            <a:off x="479199" y="1654929"/>
            <a:ext cx="8185603" cy="3170099"/>
          </a:xfrm>
          <a:prstGeom prst="rect">
            <a:avLst/>
          </a:prstGeom>
          <a:solidFill>
            <a:schemeClr val="bg1">
              <a:alpha val="67000"/>
            </a:schemeClr>
          </a:solidFill>
        </p:spPr>
        <p:txBody>
          <a:bodyPr wrap="square" rtlCol="0">
            <a:spAutoFit/>
          </a:bodyPr>
          <a:lstStyle/>
          <a:p>
            <a:pPr marL="342900" indent="-342900">
              <a:buAutoNum type="arabicPeriod"/>
            </a:pPr>
            <a:r>
              <a:rPr lang="en-US" sz="2000" b="1" dirty="0" smtClean="0">
                <a:solidFill>
                  <a:srgbClr val="FF0000"/>
                </a:solidFill>
              </a:rPr>
              <a:t>Systems 1 and 2 have the same amount of energy.  Both systems have boulders that are the same mass and at the same height.  The velocity of an object does not affect its potential energy.</a:t>
            </a:r>
          </a:p>
          <a:p>
            <a:pPr marL="342900" indent="-342900">
              <a:buAutoNum type="arabicPeriod"/>
            </a:pPr>
            <a:r>
              <a:rPr lang="en-US" sz="2000" b="1" dirty="0" smtClean="0">
                <a:solidFill>
                  <a:srgbClr val="FF0000"/>
                </a:solidFill>
              </a:rPr>
              <a:t>System 1 has more kinetic energy.  System 2 has a boulder at rest (no kinetic energy; only potential energy), while system 1 has a boulder that is moving.  Therefore, system 2 has more kinetic energy.</a:t>
            </a:r>
          </a:p>
          <a:p>
            <a:pPr marL="342900" indent="-342900">
              <a:buAutoNum type="arabicPeriod"/>
            </a:pPr>
            <a:r>
              <a:rPr lang="en-US" sz="2000" b="1" dirty="0" smtClean="0">
                <a:solidFill>
                  <a:srgbClr val="FF0000"/>
                </a:solidFill>
              </a:rPr>
              <a:t>System 1. The total energy of a system is given by its potential energy and kinetic energy.  Since both systems have the same potential energy, the system with the greatest amount of kinetic energy has greater total energy. </a:t>
            </a:r>
            <a:endParaRPr lang="en-US" sz="2000" b="1" dirty="0">
              <a:solidFill>
                <a:srgbClr val="FF0000"/>
              </a:solidFill>
            </a:endParaRPr>
          </a:p>
        </p:txBody>
      </p:sp>
    </p:spTree>
    <p:extLst>
      <p:ext uri="{BB962C8B-B14F-4D97-AF65-F5344CB8AC3E}">
        <p14:creationId xmlns:p14="http://schemas.microsoft.com/office/powerpoint/2010/main" val="1376605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15" name="TextBox 14"/>
          <p:cNvSpPr txBox="1"/>
          <p:nvPr/>
        </p:nvSpPr>
        <p:spPr>
          <a:xfrm>
            <a:off x="526143" y="4944080"/>
            <a:ext cx="7964714" cy="954107"/>
          </a:xfrm>
          <a:prstGeom prst="rect">
            <a:avLst/>
          </a:prstGeom>
          <a:noFill/>
        </p:spPr>
        <p:txBody>
          <a:bodyPr wrap="square" rtlCol="0">
            <a:spAutoFit/>
          </a:bodyPr>
          <a:lstStyle/>
          <a:p>
            <a:pPr marL="514350" indent="-514350">
              <a:buFont typeface="+mj-lt"/>
              <a:buAutoNum type="arabicPeriod" startAt="3"/>
            </a:pPr>
            <a:r>
              <a:rPr lang="en-US" sz="2800" b="1" dirty="0" smtClean="0">
                <a:solidFill>
                  <a:schemeClr val="bg1"/>
                </a:solidFill>
              </a:rPr>
              <a:t>If I double the velocity an object moves, what happens to the amount of energy?</a:t>
            </a:r>
            <a:endParaRPr lang="en-US" sz="2800" b="1" dirty="0">
              <a:solidFill>
                <a:schemeClr val="bg1"/>
              </a:solidFill>
            </a:endParaRPr>
          </a:p>
        </p:txBody>
      </p:sp>
      <p:sp>
        <p:nvSpPr>
          <p:cNvPr id="14" name="TextBox 13"/>
          <p:cNvSpPr txBox="1"/>
          <p:nvPr/>
        </p:nvSpPr>
        <p:spPr>
          <a:xfrm>
            <a:off x="526143" y="3054836"/>
            <a:ext cx="8317820" cy="1569660"/>
          </a:xfrm>
          <a:prstGeom prst="rect">
            <a:avLst/>
          </a:prstGeom>
          <a:noFill/>
        </p:spPr>
        <p:txBody>
          <a:bodyPr wrap="square" rtlCol="0">
            <a:spAutoFit/>
          </a:bodyPr>
          <a:lstStyle/>
          <a:p>
            <a:pPr marL="514350" indent="-514350">
              <a:buFont typeface="+mj-lt"/>
              <a:buAutoNum type="arabicPeriod" startAt="2"/>
            </a:pPr>
            <a:r>
              <a:rPr lang="en-US" sz="3200" b="1" dirty="0" smtClean="0">
                <a:solidFill>
                  <a:schemeClr val="bg1"/>
                </a:solidFill>
              </a:rPr>
              <a:t>If I triple the height from which an object is dropped, what happens to the amount of energy?</a:t>
            </a:r>
            <a:endParaRPr lang="en-US" sz="3200" b="1" dirty="0">
              <a:solidFill>
                <a:schemeClr val="bg1"/>
              </a:solidFill>
            </a:endParaRPr>
          </a:p>
        </p:txBody>
      </p:sp>
      <p:sp>
        <p:nvSpPr>
          <p:cNvPr id="2" name="Rectangle 1"/>
          <p:cNvSpPr/>
          <p:nvPr/>
        </p:nvSpPr>
        <p:spPr>
          <a:xfrm>
            <a:off x="1034143" y="2577854"/>
            <a:ext cx="6544293" cy="461665"/>
          </a:xfrm>
          <a:prstGeom prst="rect">
            <a:avLst/>
          </a:prstGeom>
          <a:solidFill>
            <a:srgbClr val="FFFFFF">
              <a:alpha val="52157"/>
            </a:srgbClr>
          </a:solidFill>
        </p:spPr>
        <p:txBody>
          <a:bodyPr wrap="square">
            <a:spAutoFit/>
          </a:bodyPr>
          <a:lstStyle/>
          <a:p>
            <a:r>
              <a:rPr lang="en-US" sz="2400" b="1" dirty="0" smtClean="0">
                <a:solidFill>
                  <a:srgbClr val="FF0000"/>
                </a:solidFill>
              </a:rPr>
              <a:t>The amount of energy doubles.  E = m * g * h</a:t>
            </a:r>
            <a:endParaRPr lang="en-US" sz="2400" b="1" dirty="0">
              <a:solidFill>
                <a:srgbClr val="FF0000"/>
              </a:solidFill>
            </a:endParaRPr>
          </a:p>
        </p:txBody>
      </p:sp>
      <p:sp>
        <p:nvSpPr>
          <p:cNvPr id="9" name="Rectangle 8"/>
          <p:cNvSpPr/>
          <p:nvPr/>
        </p:nvSpPr>
        <p:spPr>
          <a:xfrm>
            <a:off x="2757053" y="4193609"/>
            <a:ext cx="5943272" cy="461665"/>
          </a:xfrm>
          <a:prstGeom prst="rect">
            <a:avLst/>
          </a:prstGeom>
          <a:solidFill>
            <a:srgbClr val="FFFFFF">
              <a:alpha val="54118"/>
            </a:srgbClr>
          </a:solidFill>
        </p:spPr>
        <p:txBody>
          <a:bodyPr wrap="square">
            <a:spAutoFit/>
          </a:bodyPr>
          <a:lstStyle/>
          <a:p>
            <a:r>
              <a:rPr lang="en-US" sz="2400" b="1" dirty="0" smtClean="0">
                <a:solidFill>
                  <a:srgbClr val="FF0000"/>
                </a:solidFill>
              </a:rPr>
              <a:t>The amount of energy triples. E = m * g * h</a:t>
            </a:r>
            <a:endParaRPr lang="en-US" sz="2400" b="1" dirty="0">
              <a:solidFill>
                <a:srgbClr val="FF0000"/>
              </a:solidFill>
            </a:endParaRPr>
          </a:p>
        </p:txBody>
      </p:sp>
      <p:sp>
        <p:nvSpPr>
          <p:cNvPr id="10" name="Rectangle 9"/>
          <p:cNvSpPr/>
          <p:nvPr/>
        </p:nvSpPr>
        <p:spPr>
          <a:xfrm>
            <a:off x="1034143" y="5878344"/>
            <a:ext cx="7126184" cy="461665"/>
          </a:xfrm>
          <a:prstGeom prst="rect">
            <a:avLst/>
          </a:prstGeom>
          <a:solidFill>
            <a:srgbClr val="FFFFFF">
              <a:alpha val="54118"/>
            </a:srgbClr>
          </a:solidFill>
        </p:spPr>
        <p:txBody>
          <a:bodyPr wrap="square">
            <a:spAutoFit/>
          </a:bodyPr>
          <a:lstStyle/>
          <a:p>
            <a:r>
              <a:rPr lang="en-US" sz="2400" b="1" dirty="0" smtClean="0">
                <a:solidFill>
                  <a:srgbClr val="FF0000"/>
                </a:solidFill>
              </a:rPr>
              <a:t>The amount of energy quadruples.  E = ½ m * v</a:t>
            </a:r>
            <a:r>
              <a:rPr lang="en-US" sz="2400" b="1" baseline="30000" dirty="0" smtClean="0">
                <a:solidFill>
                  <a:srgbClr val="FF0000"/>
                </a:solidFill>
              </a:rPr>
              <a:t>2</a:t>
            </a:r>
            <a:endParaRPr lang="en-US" sz="2400" b="1" baseline="30000" dirty="0">
              <a:solidFill>
                <a:srgbClr val="FF0000"/>
              </a:solidFill>
            </a:endParaRPr>
          </a:p>
        </p:txBody>
      </p:sp>
      <p:sp>
        <p:nvSpPr>
          <p:cNvPr id="12" name="TextBox 11"/>
          <p:cNvSpPr txBox="1"/>
          <p:nvPr/>
        </p:nvSpPr>
        <p:spPr>
          <a:xfrm>
            <a:off x="526143" y="487755"/>
            <a:ext cx="7456714" cy="769441"/>
          </a:xfrm>
          <a:prstGeom prst="rect">
            <a:avLst/>
          </a:prstGeom>
          <a:noFill/>
        </p:spPr>
        <p:txBody>
          <a:bodyPr wrap="square" rtlCol="0">
            <a:spAutoFit/>
          </a:bodyPr>
          <a:lstStyle/>
          <a:p>
            <a:r>
              <a:rPr lang="en-US" sz="4400" b="1" dirty="0" smtClean="0">
                <a:solidFill>
                  <a:schemeClr val="bg1"/>
                </a:solidFill>
              </a:rPr>
              <a:t>Pop Quiz: What Is Energy?</a:t>
            </a:r>
            <a:endParaRPr lang="en-US" sz="4400" b="1" dirty="0">
              <a:solidFill>
                <a:schemeClr val="bg1"/>
              </a:solidFill>
            </a:endParaRPr>
          </a:p>
        </p:txBody>
      </p:sp>
      <p:sp>
        <p:nvSpPr>
          <p:cNvPr id="13" name="TextBox 12"/>
          <p:cNvSpPr txBox="1"/>
          <p:nvPr/>
        </p:nvSpPr>
        <p:spPr>
          <a:xfrm>
            <a:off x="526143" y="1549727"/>
            <a:ext cx="7964714" cy="1077218"/>
          </a:xfrm>
          <a:prstGeom prst="rect">
            <a:avLst/>
          </a:prstGeom>
          <a:noFill/>
        </p:spPr>
        <p:txBody>
          <a:bodyPr wrap="square" rtlCol="0">
            <a:spAutoFit/>
          </a:bodyPr>
          <a:lstStyle/>
          <a:p>
            <a:pPr marL="514350" indent="-514350">
              <a:buFont typeface="+mj-lt"/>
              <a:buAutoNum type="arabicPeriod"/>
            </a:pPr>
            <a:r>
              <a:rPr lang="en-US" sz="3200" b="1" dirty="0" smtClean="0">
                <a:solidFill>
                  <a:schemeClr val="bg1"/>
                </a:solidFill>
              </a:rPr>
              <a:t>If I double the mass of an object, what happens to the amount of energy?</a:t>
            </a:r>
            <a:endParaRPr lang="en-US" sz="3200" b="1" dirty="0">
              <a:solidFill>
                <a:schemeClr val="bg1"/>
              </a:solidFill>
            </a:endParaRPr>
          </a:p>
        </p:txBody>
      </p:sp>
    </p:spTree>
    <p:extLst>
      <p:ext uri="{BB962C8B-B14F-4D97-AF65-F5344CB8AC3E}">
        <p14:creationId xmlns:p14="http://schemas.microsoft.com/office/powerpoint/2010/main" val="2179575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sp>
        <p:nvSpPr>
          <p:cNvPr id="5" name="TextBox 4"/>
          <p:cNvSpPr txBox="1"/>
          <p:nvPr/>
        </p:nvSpPr>
        <p:spPr>
          <a:xfrm>
            <a:off x="615750" y="1501804"/>
            <a:ext cx="7858125" cy="1569660"/>
          </a:xfrm>
          <a:prstGeom prst="rect">
            <a:avLst/>
          </a:prstGeom>
          <a:noFill/>
        </p:spPr>
        <p:txBody>
          <a:bodyPr wrap="square" rtlCol="0">
            <a:spAutoFit/>
          </a:bodyPr>
          <a:lstStyle/>
          <a:p>
            <a:pPr marL="514350" indent="-514350">
              <a:buFont typeface="+mj-lt"/>
              <a:buAutoNum type="arabicPeriod"/>
            </a:pPr>
            <a:r>
              <a:rPr lang="en-US" sz="3200" b="1" dirty="0" smtClean="0">
                <a:solidFill>
                  <a:schemeClr val="bg1"/>
                </a:solidFill>
              </a:rPr>
              <a:t>What factors influence energy?</a:t>
            </a:r>
          </a:p>
          <a:p>
            <a:pPr marL="514350" indent="-514350">
              <a:buFont typeface="+mj-lt"/>
              <a:buAutoNum type="arabicPeriod"/>
            </a:pPr>
            <a:endParaRPr lang="en-US" sz="3200" b="1" dirty="0" smtClean="0">
              <a:solidFill>
                <a:schemeClr val="bg1"/>
              </a:solidFill>
            </a:endParaRPr>
          </a:p>
          <a:p>
            <a:pPr marL="514350" indent="-514350">
              <a:buFont typeface="+mj-lt"/>
              <a:buAutoNum type="arabicPeriod"/>
            </a:pPr>
            <a:r>
              <a:rPr lang="en-US" sz="3200" b="1" dirty="0" smtClean="0">
                <a:solidFill>
                  <a:schemeClr val="bg1"/>
                </a:solidFill>
              </a:rPr>
              <a:t>Which has more potential energy:</a:t>
            </a:r>
            <a:endParaRPr lang="en-US" sz="3200" b="1" dirty="0">
              <a:solidFill>
                <a:schemeClr val="bg1"/>
              </a:solidFill>
            </a:endParaRPr>
          </a:p>
        </p:txBody>
      </p:sp>
      <p:grpSp>
        <p:nvGrpSpPr>
          <p:cNvPr id="12" name="Group 11"/>
          <p:cNvGrpSpPr/>
          <p:nvPr/>
        </p:nvGrpSpPr>
        <p:grpSpPr>
          <a:xfrm>
            <a:off x="2797143" y="3452694"/>
            <a:ext cx="4065966" cy="2817661"/>
            <a:chOff x="1264744" y="1219907"/>
            <a:chExt cx="7155648" cy="4958767"/>
          </a:xfrm>
        </p:grpSpPr>
        <p:sp>
          <p:nvSpPr>
            <p:cNvPr id="13" name="Shape 95"/>
            <p:cNvSpPr/>
            <p:nvPr/>
          </p:nvSpPr>
          <p:spPr>
            <a:xfrm>
              <a:off x="1604098" y="2715175"/>
              <a:ext cx="1203450" cy="3463499"/>
            </a:xfrm>
            <a:prstGeom prst="rect">
              <a:avLst/>
            </a:prstGeom>
            <a:blipFill>
              <a:blip r:embed="rId2"/>
              <a:stretch>
                <a:fillRect/>
              </a:stretch>
            </a:blipFill>
            <a:ln>
              <a:noFill/>
            </a:ln>
          </p:spPr>
        </p:sp>
        <p:sp>
          <p:nvSpPr>
            <p:cNvPr id="14" name="Shape 96"/>
            <p:cNvSpPr/>
            <p:nvPr/>
          </p:nvSpPr>
          <p:spPr>
            <a:xfrm>
              <a:off x="4965575" y="4648050"/>
              <a:ext cx="1203450" cy="1530624"/>
            </a:xfrm>
            <a:prstGeom prst="rect">
              <a:avLst/>
            </a:prstGeom>
            <a:blipFill>
              <a:blip r:embed="rId2"/>
              <a:stretch>
                <a:fillRect/>
              </a:stretch>
            </a:blipFill>
            <a:ln>
              <a:noFill/>
            </a:ln>
          </p:spPr>
        </p:sp>
        <p:sp>
          <p:nvSpPr>
            <p:cNvPr id="15" name="Shape 97"/>
            <p:cNvSpPr/>
            <p:nvPr/>
          </p:nvSpPr>
          <p:spPr>
            <a:xfrm>
              <a:off x="4917050" y="3429000"/>
              <a:ext cx="1300499" cy="1334399"/>
            </a:xfrm>
            <a:prstGeom prst="snip2SameRect">
              <a:avLst>
                <a:gd name="adj1" fmla="val 16667"/>
                <a:gd name="adj2" fmla="val 0"/>
              </a:avLst>
            </a:prstGeom>
            <a:solidFill>
              <a:schemeClr val="accent5">
                <a:lumMod val="20000"/>
                <a:lumOff val="80000"/>
              </a:schemeClr>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6" name="Shape 98"/>
            <p:cNvSpPr/>
            <p:nvPr/>
          </p:nvSpPr>
          <p:spPr>
            <a:xfrm>
              <a:off x="1604098" y="2183549"/>
              <a:ext cx="1203451" cy="816899"/>
            </a:xfrm>
            <a:prstGeom prst="snip2SameRect">
              <a:avLst>
                <a:gd name="adj1" fmla="val 16667"/>
                <a:gd name="adj2" fmla="val 0"/>
              </a:avLst>
            </a:prstGeom>
            <a:solidFill>
              <a:schemeClr val="accent5">
                <a:lumMod val="20000"/>
                <a:lumOff val="80000"/>
              </a:schemeClr>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7" name="Shape 99"/>
            <p:cNvSpPr txBox="1"/>
            <p:nvPr/>
          </p:nvSpPr>
          <p:spPr>
            <a:xfrm>
              <a:off x="1739448" y="2183549"/>
              <a:ext cx="1652062" cy="986649"/>
            </a:xfrm>
            <a:prstGeom prst="rect">
              <a:avLst/>
            </a:prstGeom>
          </p:spPr>
          <p:txBody>
            <a:bodyPr lIns="91425" tIns="91425" rIns="91425" bIns="91425" anchor="t" anchorCtr="0">
              <a:noAutofit/>
            </a:bodyPr>
            <a:lstStyle/>
            <a:p>
              <a:pPr>
                <a:buNone/>
              </a:pPr>
              <a:r>
                <a:rPr lang="en" sz="1800" b="1" dirty="0"/>
                <a:t>10 lbs</a:t>
              </a:r>
            </a:p>
          </p:txBody>
        </p:sp>
        <p:sp>
          <p:nvSpPr>
            <p:cNvPr id="18" name="Shape 100"/>
            <p:cNvSpPr txBox="1"/>
            <p:nvPr/>
          </p:nvSpPr>
          <p:spPr>
            <a:xfrm>
              <a:off x="4965574" y="3345980"/>
              <a:ext cx="1203452" cy="867250"/>
            </a:xfrm>
            <a:prstGeom prst="rect">
              <a:avLst/>
            </a:prstGeom>
          </p:spPr>
          <p:txBody>
            <a:bodyPr lIns="91425" tIns="91425" rIns="91425" bIns="91425" anchor="t" anchorCtr="0">
              <a:noAutofit/>
            </a:bodyPr>
            <a:lstStyle/>
            <a:p>
              <a:pPr lvl="0" rtl="0">
                <a:buNone/>
              </a:pPr>
              <a:r>
                <a:rPr lang="en" sz="2400" b="1" dirty="0"/>
                <a:t>100 lbs</a:t>
              </a:r>
            </a:p>
          </p:txBody>
        </p:sp>
        <p:sp>
          <p:nvSpPr>
            <p:cNvPr id="19" name="Shape 101"/>
            <p:cNvSpPr txBox="1"/>
            <p:nvPr/>
          </p:nvSpPr>
          <p:spPr>
            <a:xfrm>
              <a:off x="4838151" y="2357067"/>
              <a:ext cx="3582241" cy="813131"/>
            </a:xfrm>
            <a:prstGeom prst="rect">
              <a:avLst/>
            </a:prstGeom>
          </p:spPr>
          <p:txBody>
            <a:bodyPr lIns="91425" tIns="91425" rIns="91425" bIns="91425" anchor="t" anchorCtr="0">
              <a:noAutofit/>
            </a:bodyPr>
            <a:lstStyle/>
            <a:p>
              <a:pPr lvl="0" rtl="0">
                <a:buNone/>
              </a:pPr>
              <a:r>
                <a:rPr lang="en" sz="2400" b="1" dirty="0"/>
                <a:t>Spring 2</a:t>
              </a:r>
            </a:p>
          </p:txBody>
        </p:sp>
        <p:sp>
          <p:nvSpPr>
            <p:cNvPr id="20" name="Shape 102"/>
            <p:cNvSpPr txBox="1"/>
            <p:nvPr/>
          </p:nvSpPr>
          <p:spPr>
            <a:xfrm>
              <a:off x="1264744" y="1219907"/>
              <a:ext cx="2818765" cy="656325"/>
            </a:xfrm>
            <a:prstGeom prst="rect">
              <a:avLst/>
            </a:prstGeom>
          </p:spPr>
          <p:txBody>
            <a:bodyPr lIns="91425" tIns="91425" rIns="91425" bIns="91425" anchor="t" anchorCtr="0">
              <a:noAutofit/>
            </a:bodyPr>
            <a:lstStyle/>
            <a:p>
              <a:pPr lvl="0" rtl="0">
                <a:buNone/>
              </a:pPr>
              <a:r>
                <a:rPr lang="en" sz="2400" b="1" dirty="0"/>
                <a:t>Spring 1</a:t>
              </a:r>
            </a:p>
          </p:txBody>
        </p:sp>
      </p:grpSp>
      <p:sp>
        <p:nvSpPr>
          <p:cNvPr id="21" name="TextBox 20"/>
          <p:cNvSpPr txBox="1"/>
          <p:nvPr/>
        </p:nvSpPr>
        <p:spPr>
          <a:xfrm>
            <a:off x="526143" y="487755"/>
            <a:ext cx="7456714" cy="769441"/>
          </a:xfrm>
          <a:prstGeom prst="rect">
            <a:avLst/>
          </a:prstGeom>
          <a:noFill/>
        </p:spPr>
        <p:txBody>
          <a:bodyPr wrap="square" rtlCol="0">
            <a:spAutoFit/>
          </a:bodyPr>
          <a:lstStyle/>
          <a:p>
            <a:r>
              <a:rPr lang="en-US" sz="4400" b="1" dirty="0" smtClean="0">
                <a:solidFill>
                  <a:schemeClr val="bg1"/>
                </a:solidFill>
              </a:rPr>
              <a:t>Pop Quiz</a:t>
            </a:r>
            <a:endParaRPr lang="en-US" sz="4400" b="1" dirty="0">
              <a:solidFill>
                <a:schemeClr val="bg1"/>
              </a:solidFill>
            </a:endParaRPr>
          </a:p>
        </p:txBody>
      </p:sp>
      <p:sp>
        <p:nvSpPr>
          <p:cNvPr id="22" name="Rectangle 21"/>
          <p:cNvSpPr/>
          <p:nvPr/>
        </p:nvSpPr>
        <p:spPr>
          <a:xfrm>
            <a:off x="1237076" y="2024787"/>
            <a:ext cx="3738012" cy="461665"/>
          </a:xfrm>
          <a:prstGeom prst="rect">
            <a:avLst/>
          </a:prstGeom>
          <a:solidFill>
            <a:srgbClr val="FFFFFF">
              <a:alpha val="54118"/>
            </a:srgbClr>
          </a:solidFill>
        </p:spPr>
        <p:txBody>
          <a:bodyPr wrap="square">
            <a:spAutoFit/>
          </a:bodyPr>
          <a:lstStyle/>
          <a:p>
            <a:r>
              <a:rPr lang="en-US" sz="2400" b="1" dirty="0" smtClean="0">
                <a:solidFill>
                  <a:srgbClr val="FF0000"/>
                </a:solidFill>
              </a:rPr>
              <a:t>height, mass, velocity</a:t>
            </a:r>
            <a:endParaRPr lang="en-US" sz="2400" b="1" dirty="0">
              <a:solidFill>
                <a:srgbClr val="FF0000"/>
              </a:solidFill>
            </a:endParaRPr>
          </a:p>
        </p:txBody>
      </p:sp>
      <p:sp>
        <p:nvSpPr>
          <p:cNvPr id="23" name="Rectangle 22"/>
          <p:cNvSpPr/>
          <p:nvPr/>
        </p:nvSpPr>
        <p:spPr>
          <a:xfrm>
            <a:off x="1251590" y="3049492"/>
            <a:ext cx="7666182" cy="1200329"/>
          </a:xfrm>
          <a:prstGeom prst="rect">
            <a:avLst/>
          </a:prstGeom>
          <a:solidFill>
            <a:srgbClr val="FFFFFF">
              <a:alpha val="50196"/>
            </a:srgbClr>
          </a:solidFill>
        </p:spPr>
        <p:txBody>
          <a:bodyPr wrap="square">
            <a:spAutoFit/>
          </a:bodyPr>
          <a:lstStyle/>
          <a:p>
            <a:r>
              <a:rPr lang="en-US" sz="2400" b="1" dirty="0" smtClean="0">
                <a:solidFill>
                  <a:srgbClr val="FF0000"/>
                </a:solidFill>
              </a:rPr>
              <a:t>Spring 2. Spring 2 has a mass that weighs more and so is pushing the spring down a greater distance. In this instance, the spring is what stores the potential energy.</a:t>
            </a:r>
            <a:endParaRPr lang="en-US" sz="2400" b="1" dirty="0">
              <a:solidFill>
                <a:srgbClr val="FF0000"/>
              </a:solidFill>
            </a:endParaRPr>
          </a:p>
        </p:txBody>
      </p:sp>
    </p:spTree>
    <p:extLst>
      <p:ext uri="{BB962C8B-B14F-4D97-AF65-F5344CB8AC3E}">
        <p14:creationId xmlns:p14="http://schemas.microsoft.com/office/powerpoint/2010/main" val="4063827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grpSp>
        <p:nvGrpSpPr>
          <p:cNvPr id="7" name="Group 6"/>
          <p:cNvGrpSpPr/>
          <p:nvPr/>
        </p:nvGrpSpPr>
        <p:grpSpPr>
          <a:xfrm>
            <a:off x="0" y="3736126"/>
            <a:ext cx="2878189" cy="3121874"/>
            <a:chOff x="0" y="2190143"/>
            <a:chExt cx="3515861" cy="4667857"/>
          </a:xfrm>
          <a:blipFill>
            <a:blip r:embed="rId3"/>
            <a:tile tx="0" ty="0" sx="100000" sy="100000" flip="none" algn="tl"/>
          </a:blipFill>
        </p:grpSpPr>
        <p:sp>
          <p:nvSpPr>
            <p:cNvPr id="4" name="Rectangle 3"/>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5" name="TextBox 4"/>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grpSp>
        <p:nvGrpSpPr>
          <p:cNvPr id="8" name="Group 7"/>
          <p:cNvGrpSpPr/>
          <p:nvPr/>
        </p:nvGrpSpPr>
        <p:grpSpPr>
          <a:xfrm>
            <a:off x="6265811" y="3736126"/>
            <a:ext cx="2878189" cy="3121874"/>
            <a:chOff x="0" y="2190143"/>
            <a:chExt cx="3515861" cy="4667857"/>
          </a:xfrm>
          <a:blipFill>
            <a:blip r:embed="rId3"/>
            <a:tile tx="0" ty="0" sx="100000" sy="100000" flip="none" algn="tl"/>
          </a:blipFill>
        </p:grpSpPr>
        <p:sp>
          <p:nvSpPr>
            <p:cNvPr id="9" name="Rectangle 8"/>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10" name="TextBox 9"/>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sp>
        <p:nvSpPr>
          <p:cNvPr id="11" name="TextBox 10"/>
          <p:cNvSpPr txBox="1"/>
          <p:nvPr/>
        </p:nvSpPr>
        <p:spPr>
          <a:xfrm>
            <a:off x="602762" y="2282165"/>
            <a:ext cx="1325351" cy="461665"/>
          </a:xfrm>
          <a:prstGeom prst="rect">
            <a:avLst/>
          </a:prstGeom>
          <a:noFill/>
        </p:spPr>
        <p:txBody>
          <a:bodyPr wrap="square" rtlCol="0">
            <a:spAutoFit/>
          </a:bodyPr>
          <a:lstStyle/>
          <a:p>
            <a:r>
              <a:rPr lang="en-US" sz="2400" b="1" dirty="0" smtClean="0">
                <a:solidFill>
                  <a:schemeClr val="bg1"/>
                </a:solidFill>
              </a:rPr>
              <a:t>System 1</a:t>
            </a:r>
            <a:endParaRPr lang="en-US" sz="2400" b="1" dirty="0">
              <a:solidFill>
                <a:schemeClr val="bg1"/>
              </a:solidFill>
            </a:endParaRPr>
          </a:p>
        </p:txBody>
      </p:sp>
      <p:sp>
        <p:nvSpPr>
          <p:cNvPr id="12" name="TextBox 11"/>
          <p:cNvSpPr txBox="1"/>
          <p:nvPr/>
        </p:nvSpPr>
        <p:spPr>
          <a:xfrm>
            <a:off x="7336440" y="2282165"/>
            <a:ext cx="1325351" cy="461665"/>
          </a:xfrm>
          <a:prstGeom prst="rect">
            <a:avLst/>
          </a:prstGeom>
          <a:noFill/>
        </p:spPr>
        <p:txBody>
          <a:bodyPr wrap="square" rtlCol="0">
            <a:spAutoFit/>
          </a:bodyPr>
          <a:lstStyle/>
          <a:p>
            <a:r>
              <a:rPr lang="en-US" sz="2400" b="1" dirty="0" smtClean="0">
                <a:solidFill>
                  <a:schemeClr val="bg1"/>
                </a:solidFill>
              </a:rPr>
              <a:t>System 2</a:t>
            </a:r>
            <a:endParaRPr lang="en-US" sz="2400" b="1" dirty="0">
              <a:solidFill>
                <a:schemeClr val="bg1"/>
              </a:solidFill>
            </a:endParaRPr>
          </a:p>
        </p:txBody>
      </p:sp>
      <p:sp>
        <p:nvSpPr>
          <p:cNvPr id="13" name="TextBox 12"/>
          <p:cNvSpPr txBox="1"/>
          <p:nvPr/>
        </p:nvSpPr>
        <p:spPr>
          <a:xfrm>
            <a:off x="845127" y="239258"/>
            <a:ext cx="7459243" cy="1200329"/>
          </a:xfrm>
          <a:prstGeom prst="rect">
            <a:avLst/>
          </a:prstGeom>
          <a:noFill/>
        </p:spPr>
        <p:txBody>
          <a:bodyPr wrap="square" rtlCol="0">
            <a:spAutoFit/>
          </a:bodyPr>
          <a:lstStyle/>
          <a:p>
            <a:pPr marL="457200" indent="-457200">
              <a:buAutoNum type="arabicPeriod"/>
            </a:pPr>
            <a:r>
              <a:rPr lang="en-US" sz="2400" b="1" dirty="0" smtClean="0">
                <a:solidFill>
                  <a:schemeClr val="bg1"/>
                </a:solidFill>
              </a:rPr>
              <a:t>Which system has more potential energy? Explain.</a:t>
            </a:r>
          </a:p>
          <a:p>
            <a:pPr marL="457200" indent="-457200">
              <a:buFontTx/>
              <a:buAutoNum type="arabicPeriod"/>
            </a:pPr>
            <a:r>
              <a:rPr lang="en-US" sz="2400" b="1" dirty="0" smtClean="0">
                <a:solidFill>
                  <a:schemeClr val="bg1"/>
                </a:solidFill>
              </a:rPr>
              <a:t>Which </a:t>
            </a:r>
            <a:r>
              <a:rPr lang="en-US" sz="2400" b="1" dirty="0">
                <a:solidFill>
                  <a:schemeClr val="bg1"/>
                </a:solidFill>
              </a:rPr>
              <a:t>system has more </a:t>
            </a:r>
            <a:r>
              <a:rPr lang="en-US" sz="2400" b="1" dirty="0" smtClean="0">
                <a:solidFill>
                  <a:schemeClr val="bg1"/>
                </a:solidFill>
              </a:rPr>
              <a:t>kinetic energy? Explain.</a:t>
            </a:r>
          </a:p>
          <a:p>
            <a:pPr marL="457200" indent="-457200">
              <a:buFontTx/>
              <a:buAutoNum type="arabicPeriod"/>
            </a:pPr>
            <a:r>
              <a:rPr lang="en-US" sz="2400" b="1" dirty="0" smtClean="0">
                <a:solidFill>
                  <a:schemeClr val="bg1"/>
                </a:solidFill>
              </a:rPr>
              <a:t>Which system has more total energy? Explain.</a:t>
            </a:r>
            <a:endParaRPr lang="en-US" sz="2400" b="1" dirty="0">
              <a:solidFill>
                <a:schemeClr val="bg1"/>
              </a:solidFill>
            </a:endParaRPr>
          </a:p>
        </p:txBody>
      </p:sp>
      <p:sp>
        <p:nvSpPr>
          <p:cNvPr id="6" name="Oval 5"/>
          <p:cNvSpPr/>
          <p:nvPr/>
        </p:nvSpPr>
        <p:spPr>
          <a:xfrm>
            <a:off x="3092485" y="4793224"/>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6069184" y="2981681"/>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2878189" y="5608228"/>
            <a:ext cx="1152218" cy="1249772"/>
          </a:xfrm>
          <a:prstGeom prst="rect">
            <a:avLst/>
          </a:prstGeom>
          <a:blipFill>
            <a:blip r:embed="rId3"/>
            <a:tile tx="0" ty="0" sx="100000" sy="100000" flip="none" algn="tl"/>
          </a:bli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Tree>
    <p:extLst>
      <p:ext uri="{BB962C8B-B14F-4D97-AF65-F5344CB8AC3E}">
        <p14:creationId xmlns:p14="http://schemas.microsoft.com/office/powerpoint/2010/main" val="3863009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grpSp>
        <p:nvGrpSpPr>
          <p:cNvPr id="7" name="Group 6"/>
          <p:cNvGrpSpPr/>
          <p:nvPr/>
        </p:nvGrpSpPr>
        <p:grpSpPr>
          <a:xfrm>
            <a:off x="0" y="3736126"/>
            <a:ext cx="2878189" cy="3121874"/>
            <a:chOff x="0" y="2190143"/>
            <a:chExt cx="3515861" cy="4667857"/>
          </a:xfrm>
          <a:blipFill>
            <a:blip r:embed="rId3"/>
            <a:tile tx="0" ty="0" sx="100000" sy="100000" flip="none" algn="tl"/>
          </a:blipFill>
        </p:grpSpPr>
        <p:sp>
          <p:nvSpPr>
            <p:cNvPr id="4" name="Rectangle 3"/>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5" name="TextBox 4"/>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grpSp>
        <p:nvGrpSpPr>
          <p:cNvPr id="8" name="Group 7"/>
          <p:cNvGrpSpPr/>
          <p:nvPr/>
        </p:nvGrpSpPr>
        <p:grpSpPr>
          <a:xfrm>
            <a:off x="6265811" y="3736126"/>
            <a:ext cx="2878189" cy="3121874"/>
            <a:chOff x="0" y="2190143"/>
            <a:chExt cx="3515861" cy="4667857"/>
          </a:xfrm>
          <a:blipFill>
            <a:blip r:embed="rId3"/>
            <a:tile tx="0" ty="0" sx="100000" sy="100000" flip="none" algn="tl"/>
          </a:blipFill>
        </p:grpSpPr>
        <p:sp>
          <p:nvSpPr>
            <p:cNvPr id="9" name="Rectangle 8"/>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10" name="TextBox 9"/>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sp>
        <p:nvSpPr>
          <p:cNvPr id="11" name="TextBox 10"/>
          <p:cNvSpPr txBox="1"/>
          <p:nvPr/>
        </p:nvSpPr>
        <p:spPr>
          <a:xfrm>
            <a:off x="602762" y="2282165"/>
            <a:ext cx="1325351" cy="461665"/>
          </a:xfrm>
          <a:prstGeom prst="rect">
            <a:avLst/>
          </a:prstGeom>
          <a:noFill/>
        </p:spPr>
        <p:txBody>
          <a:bodyPr wrap="square" rtlCol="0">
            <a:spAutoFit/>
          </a:bodyPr>
          <a:lstStyle/>
          <a:p>
            <a:r>
              <a:rPr lang="en-US" sz="2400" b="1" dirty="0" smtClean="0">
                <a:solidFill>
                  <a:schemeClr val="bg1"/>
                </a:solidFill>
              </a:rPr>
              <a:t>System 1</a:t>
            </a:r>
            <a:endParaRPr lang="en-US" sz="2400" b="1" dirty="0">
              <a:solidFill>
                <a:schemeClr val="bg1"/>
              </a:solidFill>
            </a:endParaRPr>
          </a:p>
        </p:txBody>
      </p:sp>
      <p:sp>
        <p:nvSpPr>
          <p:cNvPr id="12" name="TextBox 11"/>
          <p:cNvSpPr txBox="1"/>
          <p:nvPr/>
        </p:nvSpPr>
        <p:spPr>
          <a:xfrm>
            <a:off x="7336440" y="2282165"/>
            <a:ext cx="1325351" cy="461665"/>
          </a:xfrm>
          <a:prstGeom prst="rect">
            <a:avLst/>
          </a:prstGeom>
          <a:noFill/>
        </p:spPr>
        <p:txBody>
          <a:bodyPr wrap="square" rtlCol="0">
            <a:spAutoFit/>
          </a:bodyPr>
          <a:lstStyle/>
          <a:p>
            <a:r>
              <a:rPr lang="en-US" sz="2400" b="1" dirty="0" smtClean="0">
                <a:solidFill>
                  <a:schemeClr val="bg1"/>
                </a:solidFill>
              </a:rPr>
              <a:t>System 2</a:t>
            </a:r>
            <a:endParaRPr lang="en-US" sz="2400" b="1" dirty="0">
              <a:solidFill>
                <a:schemeClr val="bg1"/>
              </a:solidFill>
            </a:endParaRPr>
          </a:p>
        </p:txBody>
      </p:sp>
      <p:sp>
        <p:nvSpPr>
          <p:cNvPr id="13" name="TextBox 12"/>
          <p:cNvSpPr txBox="1"/>
          <p:nvPr/>
        </p:nvSpPr>
        <p:spPr>
          <a:xfrm>
            <a:off x="900113" y="239258"/>
            <a:ext cx="7404257" cy="1200329"/>
          </a:xfrm>
          <a:prstGeom prst="rect">
            <a:avLst/>
          </a:prstGeom>
          <a:noFill/>
        </p:spPr>
        <p:txBody>
          <a:bodyPr wrap="square" rtlCol="0">
            <a:spAutoFit/>
          </a:bodyPr>
          <a:lstStyle/>
          <a:p>
            <a:pPr marL="457200" indent="-457200">
              <a:buAutoNum type="arabicPeriod"/>
            </a:pPr>
            <a:r>
              <a:rPr lang="en-US" sz="2400" b="1" dirty="0" smtClean="0">
                <a:solidFill>
                  <a:schemeClr val="bg1"/>
                </a:solidFill>
              </a:rPr>
              <a:t>Which system has more potential energy? Explain.</a:t>
            </a:r>
          </a:p>
          <a:p>
            <a:pPr marL="457200" indent="-457200">
              <a:buFontTx/>
              <a:buAutoNum type="arabicPeriod"/>
            </a:pPr>
            <a:r>
              <a:rPr lang="en-US" sz="2400" b="1" dirty="0" smtClean="0">
                <a:solidFill>
                  <a:schemeClr val="bg1"/>
                </a:solidFill>
              </a:rPr>
              <a:t>Which </a:t>
            </a:r>
            <a:r>
              <a:rPr lang="en-US" sz="2400" b="1" dirty="0">
                <a:solidFill>
                  <a:schemeClr val="bg1"/>
                </a:solidFill>
              </a:rPr>
              <a:t>system has more </a:t>
            </a:r>
            <a:r>
              <a:rPr lang="en-US" sz="2400" b="1" dirty="0" smtClean="0">
                <a:solidFill>
                  <a:schemeClr val="bg1"/>
                </a:solidFill>
              </a:rPr>
              <a:t>kinetic energy? Explain.</a:t>
            </a:r>
          </a:p>
          <a:p>
            <a:pPr marL="457200" indent="-457200">
              <a:buFontTx/>
              <a:buAutoNum type="arabicPeriod"/>
            </a:pPr>
            <a:r>
              <a:rPr lang="en-US" sz="2400" b="1" dirty="0" smtClean="0">
                <a:solidFill>
                  <a:schemeClr val="bg1"/>
                </a:solidFill>
              </a:rPr>
              <a:t>Which system has more total energy? Explain.</a:t>
            </a:r>
            <a:endParaRPr lang="en-US" sz="2400" b="1" dirty="0">
              <a:solidFill>
                <a:schemeClr val="bg1"/>
              </a:solidFill>
            </a:endParaRPr>
          </a:p>
        </p:txBody>
      </p:sp>
      <p:grpSp>
        <p:nvGrpSpPr>
          <p:cNvPr id="22" name="Group 21"/>
          <p:cNvGrpSpPr/>
          <p:nvPr/>
        </p:nvGrpSpPr>
        <p:grpSpPr>
          <a:xfrm>
            <a:off x="3092485" y="4125398"/>
            <a:ext cx="754445" cy="1422271"/>
            <a:chOff x="3092485" y="2313855"/>
            <a:chExt cx="754445" cy="1422271"/>
          </a:xfrm>
          <a:blipFill>
            <a:blip r:embed="rId4"/>
            <a:tile tx="0" ty="0" sx="100000" sy="100000" flip="none" algn="tl"/>
          </a:blipFill>
        </p:grpSpPr>
        <p:sp>
          <p:nvSpPr>
            <p:cNvPr id="6" name="Oval 5"/>
            <p:cNvSpPr/>
            <p:nvPr/>
          </p:nvSpPr>
          <p:spPr>
            <a:xfrm>
              <a:off x="3092485" y="2981681"/>
              <a:ext cx="754445" cy="754445"/>
            </a:xfrm>
            <a:prstGeom prst="ellipse">
              <a:avLst/>
            </a:prstGeom>
            <a:gr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p:cNvCxnSpPr/>
            <p:nvPr/>
          </p:nvCxnSpPr>
          <p:spPr>
            <a:xfrm flipV="1">
              <a:off x="3258154" y="2394072"/>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3410554" y="2313855"/>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3618178" y="2313855"/>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3733764" y="2430882"/>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0" name="Oval 19"/>
          <p:cNvSpPr/>
          <p:nvPr/>
        </p:nvSpPr>
        <p:spPr>
          <a:xfrm>
            <a:off x="6069184" y="2981681"/>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3092485" y="3046644"/>
            <a:ext cx="1742131" cy="707886"/>
          </a:xfrm>
          <a:prstGeom prst="rect">
            <a:avLst/>
          </a:prstGeom>
          <a:noFill/>
        </p:spPr>
        <p:txBody>
          <a:bodyPr wrap="square" rtlCol="0">
            <a:spAutoFit/>
          </a:bodyPr>
          <a:lstStyle/>
          <a:p>
            <a:r>
              <a:rPr lang="en-US" sz="2000" b="1" dirty="0" smtClean="0">
                <a:solidFill>
                  <a:schemeClr val="bg1"/>
                </a:solidFill>
              </a:rPr>
              <a:t>Started from the cliff</a:t>
            </a:r>
            <a:endParaRPr lang="en-US" sz="2000" b="1" dirty="0">
              <a:solidFill>
                <a:schemeClr val="bg1"/>
              </a:solidFill>
            </a:endParaRPr>
          </a:p>
        </p:txBody>
      </p:sp>
    </p:spTree>
    <p:extLst>
      <p:ext uri="{BB962C8B-B14F-4D97-AF65-F5344CB8AC3E}">
        <p14:creationId xmlns:p14="http://schemas.microsoft.com/office/powerpoint/2010/main" val="3121423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grpSp>
        <p:nvGrpSpPr>
          <p:cNvPr id="7" name="Group 6"/>
          <p:cNvGrpSpPr/>
          <p:nvPr/>
        </p:nvGrpSpPr>
        <p:grpSpPr>
          <a:xfrm>
            <a:off x="0" y="3736126"/>
            <a:ext cx="2878189" cy="3121874"/>
            <a:chOff x="0" y="2190143"/>
            <a:chExt cx="3515861" cy="4667857"/>
          </a:xfrm>
          <a:blipFill>
            <a:blip r:embed="rId3"/>
            <a:tile tx="0" ty="0" sx="100000" sy="100000" flip="none" algn="tl"/>
          </a:blipFill>
        </p:grpSpPr>
        <p:sp>
          <p:nvSpPr>
            <p:cNvPr id="4" name="Rectangle 3"/>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5" name="TextBox 4"/>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grpSp>
        <p:nvGrpSpPr>
          <p:cNvPr id="8" name="Group 7"/>
          <p:cNvGrpSpPr/>
          <p:nvPr/>
        </p:nvGrpSpPr>
        <p:grpSpPr>
          <a:xfrm>
            <a:off x="6265811" y="3736126"/>
            <a:ext cx="2878189" cy="3121874"/>
            <a:chOff x="0" y="2190143"/>
            <a:chExt cx="3515861" cy="4667857"/>
          </a:xfrm>
          <a:blipFill>
            <a:blip r:embed="rId3"/>
            <a:tile tx="0" ty="0" sx="100000" sy="100000" flip="none" algn="tl"/>
          </a:blipFill>
        </p:grpSpPr>
        <p:sp>
          <p:nvSpPr>
            <p:cNvPr id="9" name="Rectangle 8"/>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10" name="TextBox 9"/>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sp>
        <p:nvSpPr>
          <p:cNvPr id="11" name="TextBox 10"/>
          <p:cNvSpPr txBox="1"/>
          <p:nvPr/>
        </p:nvSpPr>
        <p:spPr>
          <a:xfrm>
            <a:off x="602762" y="2282165"/>
            <a:ext cx="1325351" cy="461665"/>
          </a:xfrm>
          <a:prstGeom prst="rect">
            <a:avLst/>
          </a:prstGeom>
          <a:noFill/>
        </p:spPr>
        <p:txBody>
          <a:bodyPr wrap="square" rtlCol="0">
            <a:spAutoFit/>
          </a:bodyPr>
          <a:lstStyle/>
          <a:p>
            <a:r>
              <a:rPr lang="en-US" sz="2400" b="1" dirty="0" smtClean="0">
                <a:solidFill>
                  <a:schemeClr val="bg1"/>
                </a:solidFill>
              </a:rPr>
              <a:t>System 1</a:t>
            </a:r>
            <a:endParaRPr lang="en-US" sz="2400" b="1" dirty="0">
              <a:solidFill>
                <a:schemeClr val="bg1"/>
              </a:solidFill>
            </a:endParaRPr>
          </a:p>
        </p:txBody>
      </p:sp>
      <p:sp>
        <p:nvSpPr>
          <p:cNvPr id="12" name="TextBox 11"/>
          <p:cNvSpPr txBox="1"/>
          <p:nvPr/>
        </p:nvSpPr>
        <p:spPr>
          <a:xfrm>
            <a:off x="7336440" y="2282165"/>
            <a:ext cx="1325351" cy="461665"/>
          </a:xfrm>
          <a:prstGeom prst="rect">
            <a:avLst/>
          </a:prstGeom>
          <a:noFill/>
        </p:spPr>
        <p:txBody>
          <a:bodyPr wrap="square" rtlCol="0">
            <a:spAutoFit/>
          </a:bodyPr>
          <a:lstStyle/>
          <a:p>
            <a:r>
              <a:rPr lang="en-US" sz="2400" b="1" dirty="0" smtClean="0">
                <a:solidFill>
                  <a:schemeClr val="bg1"/>
                </a:solidFill>
              </a:rPr>
              <a:t>System 2</a:t>
            </a:r>
            <a:endParaRPr lang="en-US" sz="2400" b="1" dirty="0">
              <a:solidFill>
                <a:schemeClr val="bg1"/>
              </a:solidFill>
            </a:endParaRPr>
          </a:p>
        </p:txBody>
      </p:sp>
      <p:sp>
        <p:nvSpPr>
          <p:cNvPr id="13" name="TextBox 12"/>
          <p:cNvSpPr txBox="1"/>
          <p:nvPr/>
        </p:nvSpPr>
        <p:spPr>
          <a:xfrm>
            <a:off x="871538" y="239258"/>
            <a:ext cx="7432832" cy="1200329"/>
          </a:xfrm>
          <a:prstGeom prst="rect">
            <a:avLst/>
          </a:prstGeom>
          <a:noFill/>
        </p:spPr>
        <p:txBody>
          <a:bodyPr wrap="square" rtlCol="0">
            <a:spAutoFit/>
          </a:bodyPr>
          <a:lstStyle/>
          <a:p>
            <a:pPr marL="457200" indent="-457200">
              <a:buAutoNum type="arabicPeriod"/>
            </a:pPr>
            <a:r>
              <a:rPr lang="en-US" sz="2400" b="1" dirty="0" smtClean="0">
                <a:solidFill>
                  <a:schemeClr val="bg1"/>
                </a:solidFill>
              </a:rPr>
              <a:t>Which system has more potential energy? Explain.</a:t>
            </a:r>
          </a:p>
          <a:p>
            <a:pPr marL="457200" indent="-457200">
              <a:buFontTx/>
              <a:buAutoNum type="arabicPeriod"/>
            </a:pPr>
            <a:r>
              <a:rPr lang="en-US" sz="2400" b="1" dirty="0" smtClean="0">
                <a:solidFill>
                  <a:schemeClr val="bg1"/>
                </a:solidFill>
              </a:rPr>
              <a:t>Which </a:t>
            </a:r>
            <a:r>
              <a:rPr lang="en-US" sz="2400" b="1" dirty="0">
                <a:solidFill>
                  <a:schemeClr val="bg1"/>
                </a:solidFill>
              </a:rPr>
              <a:t>system has more </a:t>
            </a:r>
            <a:r>
              <a:rPr lang="en-US" sz="2400" b="1" dirty="0" smtClean="0">
                <a:solidFill>
                  <a:schemeClr val="bg1"/>
                </a:solidFill>
              </a:rPr>
              <a:t>kinetic energy? Explain.</a:t>
            </a:r>
          </a:p>
          <a:p>
            <a:pPr marL="457200" indent="-457200">
              <a:buFontTx/>
              <a:buAutoNum type="arabicPeriod"/>
            </a:pPr>
            <a:r>
              <a:rPr lang="en-US" sz="2400" b="1" dirty="0" smtClean="0">
                <a:solidFill>
                  <a:schemeClr val="bg1"/>
                </a:solidFill>
              </a:rPr>
              <a:t>Which system has more total energy? Explain.</a:t>
            </a:r>
            <a:endParaRPr lang="en-US" sz="2400" b="1" dirty="0">
              <a:solidFill>
                <a:schemeClr val="bg1"/>
              </a:solidFill>
            </a:endParaRPr>
          </a:p>
        </p:txBody>
      </p:sp>
      <p:grpSp>
        <p:nvGrpSpPr>
          <p:cNvPr id="22" name="Group 21"/>
          <p:cNvGrpSpPr/>
          <p:nvPr/>
        </p:nvGrpSpPr>
        <p:grpSpPr>
          <a:xfrm>
            <a:off x="3092485" y="2313855"/>
            <a:ext cx="754445" cy="1422271"/>
            <a:chOff x="3092485" y="2313855"/>
            <a:chExt cx="754445" cy="1422271"/>
          </a:xfrm>
          <a:blipFill>
            <a:blip r:embed="rId4"/>
            <a:tile tx="0" ty="0" sx="100000" sy="100000" flip="none" algn="tl"/>
          </a:blipFill>
        </p:grpSpPr>
        <p:sp>
          <p:nvSpPr>
            <p:cNvPr id="6" name="Oval 5"/>
            <p:cNvSpPr/>
            <p:nvPr/>
          </p:nvSpPr>
          <p:spPr>
            <a:xfrm>
              <a:off x="3092485" y="2981681"/>
              <a:ext cx="754445" cy="754445"/>
            </a:xfrm>
            <a:prstGeom prst="ellipse">
              <a:avLst/>
            </a:prstGeom>
            <a:gr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p:cNvCxnSpPr/>
            <p:nvPr/>
          </p:nvCxnSpPr>
          <p:spPr>
            <a:xfrm flipV="1">
              <a:off x="3258154" y="2394072"/>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3410554" y="2313855"/>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3618178" y="2313855"/>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3733764" y="2430882"/>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0" name="Oval 19"/>
          <p:cNvSpPr/>
          <p:nvPr/>
        </p:nvSpPr>
        <p:spPr>
          <a:xfrm>
            <a:off x="6069184" y="2981681"/>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4068091" y="3130398"/>
            <a:ext cx="1398981" cy="461665"/>
          </a:xfrm>
          <a:prstGeom prst="rect">
            <a:avLst/>
          </a:prstGeom>
          <a:noFill/>
        </p:spPr>
        <p:txBody>
          <a:bodyPr wrap="square" rtlCol="0">
            <a:spAutoFit/>
          </a:bodyPr>
          <a:lstStyle/>
          <a:p>
            <a:r>
              <a:rPr lang="en-US" sz="2400" b="1" dirty="0" smtClean="0">
                <a:solidFill>
                  <a:schemeClr val="bg1"/>
                </a:solidFill>
              </a:rPr>
              <a:t>V ≠ 0</a:t>
            </a:r>
            <a:endParaRPr lang="en-US" sz="2400" b="1" dirty="0">
              <a:solidFill>
                <a:schemeClr val="bg1"/>
              </a:solidFill>
            </a:endParaRPr>
          </a:p>
        </p:txBody>
      </p:sp>
    </p:spTree>
    <p:extLst>
      <p:ext uri="{BB962C8B-B14F-4D97-AF65-F5344CB8AC3E}">
        <p14:creationId xmlns:p14="http://schemas.microsoft.com/office/powerpoint/2010/main" val="3863009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6000">
              <a:schemeClr val="accent3">
                <a:lumMod val="95000"/>
                <a:lumOff val="5000"/>
              </a:schemeClr>
            </a:gs>
            <a:gs pos="100000">
              <a:schemeClr val="accent3">
                <a:lumMod val="60000"/>
              </a:schemeClr>
            </a:gs>
          </a:gsLst>
          <a:lin ang="16200000" scaled="1"/>
          <a:tileRect/>
        </a:gradFill>
        <a:effectLst/>
      </p:bgPr>
    </p:bg>
    <p:spTree>
      <p:nvGrpSpPr>
        <p:cNvPr id="1" name=""/>
        <p:cNvGrpSpPr/>
        <p:nvPr/>
      </p:nvGrpSpPr>
      <p:grpSpPr>
        <a:xfrm>
          <a:off x="0" y="0"/>
          <a:ext cx="0" cy="0"/>
          <a:chOff x="0" y="0"/>
          <a:chExt cx="0" cy="0"/>
        </a:xfrm>
      </p:grpSpPr>
      <p:sp>
        <p:nvSpPr>
          <p:cNvPr id="4" name="TextBox 3"/>
          <p:cNvSpPr txBox="1"/>
          <p:nvPr/>
        </p:nvSpPr>
        <p:spPr>
          <a:xfrm>
            <a:off x="526143" y="487755"/>
            <a:ext cx="7456714" cy="769441"/>
          </a:xfrm>
          <a:prstGeom prst="rect">
            <a:avLst/>
          </a:prstGeom>
          <a:noFill/>
        </p:spPr>
        <p:txBody>
          <a:bodyPr wrap="square" rtlCol="0">
            <a:spAutoFit/>
          </a:bodyPr>
          <a:lstStyle/>
          <a:p>
            <a:r>
              <a:rPr lang="en-US" sz="4400" b="1" dirty="0" smtClean="0">
                <a:solidFill>
                  <a:schemeClr val="bg1"/>
                </a:solidFill>
              </a:rPr>
              <a:t>Pop Quiz: What Is Energy?</a:t>
            </a:r>
            <a:endParaRPr lang="en-US" sz="4400" b="1" dirty="0">
              <a:solidFill>
                <a:schemeClr val="bg1"/>
              </a:solidFill>
            </a:endParaRPr>
          </a:p>
        </p:txBody>
      </p:sp>
      <p:sp>
        <p:nvSpPr>
          <p:cNvPr id="6" name="TextBox 5"/>
          <p:cNvSpPr txBox="1"/>
          <p:nvPr/>
        </p:nvSpPr>
        <p:spPr>
          <a:xfrm>
            <a:off x="526143" y="1632857"/>
            <a:ext cx="7964714" cy="1077218"/>
          </a:xfrm>
          <a:prstGeom prst="rect">
            <a:avLst/>
          </a:prstGeom>
          <a:noFill/>
        </p:spPr>
        <p:txBody>
          <a:bodyPr wrap="square" rtlCol="0">
            <a:spAutoFit/>
          </a:bodyPr>
          <a:lstStyle/>
          <a:p>
            <a:pPr marL="514350" indent="-514350">
              <a:buFont typeface="+mj-lt"/>
              <a:buAutoNum type="arabicPeriod"/>
            </a:pPr>
            <a:r>
              <a:rPr lang="en-US" sz="3200" b="1" dirty="0" smtClean="0">
                <a:solidFill>
                  <a:schemeClr val="bg1"/>
                </a:solidFill>
              </a:rPr>
              <a:t>If I double the mass of an object, what happens to the amount of energy?</a:t>
            </a:r>
            <a:endParaRPr lang="en-US" sz="3200" b="1" dirty="0">
              <a:solidFill>
                <a:schemeClr val="bg1"/>
              </a:solidFill>
            </a:endParaRPr>
          </a:p>
        </p:txBody>
      </p:sp>
      <p:sp>
        <p:nvSpPr>
          <p:cNvPr id="7" name="TextBox 6"/>
          <p:cNvSpPr txBox="1"/>
          <p:nvPr/>
        </p:nvSpPr>
        <p:spPr>
          <a:xfrm>
            <a:off x="526143" y="3054836"/>
            <a:ext cx="8317820" cy="1569660"/>
          </a:xfrm>
          <a:prstGeom prst="rect">
            <a:avLst/>
          </a:prstGeom>
          <a:noFill/>
        </p:spPr>
        <p:txBody>
          <a:bodyPr wrap="square" rtlCol="0">
            <a:spAutoFit/>
          </a:bodyPr>
          <a:lstStyle/>
          <a:p>
            <a:pPr marL="514350" indent="-514350">
              <a:buFont typeface="+mj-lt"/>
              <a:buAutoNum type="arabicPeriod" startAt="2"/>
            </a:pPr>
            <a:r>
              <a:rPr lang="en-US" sz="3200" b="1" dirty="0" smtClean="0">
                <a:solidFill>
                  <a:schemeClr val="bg1"/>
                </a:solidFill>
              </a:rPr>
              <a:t>If I triple the height from which an object is dropped, what happens to the amount of energy?</a:t>
            </a:r>
            <a:endParaRPr lang="en-US" sz="3200" b="1" dirty="0">
              <a:solidFill>
                <a:schemeClr val="bg1"/>
              </a:solidFill>
            </a:endParaRPr>
          </a:p>
        </p:txBody>
      </p:sp>
      <p:sp>
        <p:nvSpPr>
          <p:cNvPr id="8" name="TextBox 7"/>
          <p:cNvSpPr txBox="1"/>
          <p:nvPr/>
        </p:nvSpPr>
        <p:spPr>
          <a:xfrm>
            <a:off x="526143" y="4944080"/>
            <a:ext cx="7964714" cy="1077218"/>
          </a:xfrm>
          <a:prstGeom prst="rect">
            <a:avLst/>
          </a:prstGeom>
          <a:noFill/>
        </p:spPr>
        <p:txBody>
          <a:bodyPr wrap="square" rtlCol="0">
            <a:spAutoFit/>
          </a:bodyPr>
          <a:lstStyle/>
          <a:p>
            <a:pPr marL="514350" indent="-514350">
              <a:buFont typeface="+mj-lt"/>
              <a:buAutoNum type="arabicPeriod" startAt="3"/>
            </a:pPr>
            <a:r>
              <a:rPr lang="en-US" sz="3200" b="1" dirty="0" smtClean="0">
                <a:solidFill>
                  <a:schemeClr val="bg1"/>
                </a:solidFill>
              </a:rPr>
              <a:t>If I double the velocity an object moves, what happens to the amount of energy?</a:t>
            </a:r>
            <a:endParaRPr lang="en-US" sz="3200" b="1" dirty="0">
              <a:solidFill>
                <a:schemeClr val="bg1"/>
              </a:solidFill>
            </a:endParaRPr>
          </a:p>
        </p:txBody>
      </p:sp>
    </p:spTree>
    <p:extLst>
      <p:ext uri="{BB962C8B-B14F-4D97-AF65-F5344CB8AC3E}">
        <p14:creationId xmlns:p14="http://schemas.microsoft.com/office/powerpoint/2010/main" val="1525337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sp>
        <p:nvSpPr>
          <p:cNvPr id="5" name="TextBox 4"/>
          <p:cNvSpPr txBox="1"/>
          <p:nvPr/>
        </p:nvSpPr>
        <p:spPr>
          <a:xfrm>
            <a:off x="615750" y="1501804"/>
            <a:ext cx="7858125" cy="1569660"/>
          </a:xfrm>
          <a:prstGeom prst="rect">
            <a:avLst/>
          </a:prstGeom>
          <a:noFill/>
        </p:spPr>
        <p:txBody>
          <a:bodyPr wrap="square" rtlCol="0">
            <a:spAutoFit/>
          </a:bodyPr>
          <a:lstStyle/>
          <a:p>
            <a:pPr marL="514350" indent="-514350">
              <a:buFont typeface="+mj-lt"/>
              <a:buAutoNum type="arabicPeriod"/>
            </a:pPr>
            <a:r>
              <a:rPr lang="en-US" sz="3200" b="1" dirty="0" smtClean="0">
                <a:solidFill>
                  <a:schemeClr val="bg1"/>
                </a:solidFill>
              </a:rPr>
              <a:t>What factors influence energy?</a:t>
            </a:r>
          </a:p>
          <a:p>
            <a:pPr marL="514350" indent="-514350">
              <a:buFont typeface="+mj-lt"/>
              <a:buAutoNum type="arabicPeriod"/>
            </a:pPr>
            <a:endParaRPr lang="en-US" sz="3200" b="1" dirty="0" smtClean="0">
              <a:solidFill>
                <a:schemeClr val="bg1"/>
              </a:solidFill>
            </a:endParaRPr>
          </a:p>
          <a:p>
            <a:pPr marL="514350" indent="-514350">
              <a:buFont typeface="+mj-lt"/>
              <a:buAutoNum type="arabicPeriod"/>
            </a:pPr>
            <a:r>
              <a:rPr lang="en-US" sz="3200" b="1" dirty="0" smtClean="0">
                <a:solidFill>
                  <a:schemeClr val="bg1"/>
                </a:solidFill>
              </a:rPr>
              <a:t>Which has more potential energy:</a:t>
            </a:r>
            <a:endParaRPr lang="en-US" sz="3200" b="1" dirty="0">
              <a:solidFill>
                <a:schemeClr val="bg1"/>
              </a:solidFill>
            </a:endParaRPr>
          </a:p>
        </p:txBody>
      </p:sp>
      <p:grpSp>
        <p:nvGrpSpPr>
          <p:cNvPr id="12" name="Group 11"/>
          <p:cNvGrpSpPr/>
          <p:nvPr/>
        </p:nvGrpSpPr>
        <p:grpSpPr>
          <a:xfrm>
            <a:off x="2797143" y="3452694"/>
            <a:ext cx="4065966" cy="2817661"/>
            <a:chOff x="1264744" y="1219907"/>
            <a:chExt cx="7155648" cy="4958767"/>
          </a:xfrm>
        </p:grpSpPr>
        <p:sp>
          <p:nvSpPr>
            <p:cNvPr id="13" name="Shape 95"/>
            <p:cNvSpPr/>
            <p:nvPr/>
          </p:nvSpPr>
          <p:spPr>
            <a:xfrm>
              <a:off x="1604098" y="2715175"/>
              <a:ext cx="1203450" cy="3463499"/>
            </a:xfrm>
            <a:prstGeom prst="rect">
              <a:avLst/>
            </a:prstGeom>
            <a:blipFill>
              <a:blip r:embed="rId2"/>
              <a:stretch>
                <a:fillRect/>
              </a:stretch>
            </a:blipFill>
            <a:ln>
              <a:noFill/>
            </a:ln>
          </p:spPr>
        </p:sp>
        <p:sp>
          <p:nvSpPr>
            <p:cNvPr id="14" name="Shape 96"/>
            <p:cNvSpPr/>
            <p:nvPr/>
          </p:nvSpPr>
          <p:spPr>
            <a:xfrm>
              <a:off x="4965575" y="4648050"/>
              <a:ext cx="1203450" cy="1530624"/>
            </a:xfrm>
            <a:prstGeom prst="rect">
              <a:avLst/>
            </a:prstGeom>
            <a:blipFill>
              <a:blip r:embed="rId2"/>
              <a:stretch>
                <a:fillRect/>
              </a:stretch>
            </a:blipFill>
            <a:ln>
              <a:noFill/>
            </a:ln>
          </p:spPr>
        </p:sp>
        <p:sp>
          <p:nvSpPr>
            <p:cNvPr id="15" name="Shape 97"/>
            <p:cNvSpPr/>
            <p:nvPr/>
          </p:nvSpPr>
          <p:spPr>
            <a:xfrm>
              <a:off x="4917050" y="3429000"/>
              <a:ext cx="1300499" cy="1334399"/>
            </a:xfrm>
            <a:prstGeom prst="snip2SameRect">
              <a:avLst>
                <a:gd name="adj1" fmla="val 16667"/>
                <a:gd name="adj2" fmla="val 0"/>
              </a:avLst>
            </a:prstGeom>
            <a:solidFill>
              <a:schemeClr val="accent5">
                <a:lumMod val="20000"/>
                <a:lumOff val="80000"/>
              </a:schemeClr>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6" name="Shape 98"/>
            <p:cNvSpPr/>
            <p:nvPr/>
          </p:nvSpPr>
          <p:spPr>
            <a:xfrm>
              <a:off x="1604098" y="2183549"/>
              <a:ext cx="1150936" cy="816899"/>
            </a:xfrm>
            <a:prstGeom prst="snip2SameRect">
              <a:avLst>
                <a:gd name="adj1" fmla="val 16667"/>
                <a:gd name="adj2" fmla="val 0"/>
              </a:avLst>
            </a:prstGeom>
            <a:solidFill>
              <a:schemeClr val="accent5">
                <a:lumMod val="20000"/>
                <a:lumOff val="80000"/>
              </a:schemeClr>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7" name="Shape 99"/>
            <p:cNvSpPr txBox="1"/>
            <p:nvPr/>
          </p:nvSpPr>
          <p:spPr>
            <a:xfrm>
              <a:off x="1604098" y="2183549"/>
              <a:ext cx="1787412" cy="986649"/>
            </a:xfrm>
            <a:prstGeom prst="rect">
              <a:avLst/>
            </a:prstGeom>
          </p:spPr>
          <p:txBody>
            <a:bodyPr lIns="91425" tIns="91425" rIns="91425" bIns="91425" anchor="t" anchorCtr="0">
              <a:noAutofit/>
            </a:bodyPr>
            <a:lstStyle/>
            <a:p>
              <a:pPr>
                <a:buNone/>
              </a:pPr>
              <a:r>
                <a:rPr lang="en" sz="1800" b="1" dirty="0"/>
                <a:t>10 lbs</a:t>
              </a:r>
            </a:p>
          </p:txBody>
        </p:sp>
        <p:sp>
          <p:nvSpPr>
            <p:cNvPr id="18" name="Shape 100"/>
            <p:cNvSpPr txBox="1"/>
            <p:nvPr/>
          </p:nvSpPr>
          <p:spPr>
            <a:xfrm>
              <a:off x="4965574" y="3345980"/>
              <a:ext cx="1203452" cy="867250"/>
            </a:xfrm>
            <a:prstGeom prst="rect">
              <a:avLst/>
            </a:prstGeom>
          </p:spPr>
          <p:txBody>
            <a:bodyPr lIns="91425" tIns="91425" rIns="91425" bIns="91425" anchor="t" anchorCtr="0">
              <a:noAutofit/>
            </a:bodyPr>
            <a:lstStyle/>
            <a:p>
              <a:pPr lvl="0" rtl="0">
                <a:buNone/>
              </a:pPr>
              <a:r>
                <a:rPr lang="en" sz="2400" b="1" dirty="0"/>
                <a:t>100 lbs</a:t>
              </a:r>
            </a:p>
          </p:txBody>
        </p:sp>
        <p:sp>
          <p:nvSpPr>
            <p:cNvPr id="19" name="Shape 101"/>
            <p:cNvSpPr txBox="1"/>
            <p:nvPr/>
          </p:nvSpPr>
          <p:spPr>
            <a:xfrm>
              <a:off x="4838151" y="2357067"/>
              <a:ext cx="3582241" cy="813131"/>
            </a:xfrm>
            <a:prstGeom prst="rect">
              <a:avLst/>
            </a:prstGeom>
          </p:spPr>
          <p:txBody>
            <a:bodyPr lIns="91425" tIns="91425" rIns="91425" bIns="91425" anchor="t" anchorCtr="0">
              <a:noAutofit/>
            </a:bodyPr>
            <a:lstStyle/>
            <a:p>
              <a:pPr lvl="0" rtl="0">
                <a:buNone/>
              </a:pPr>
              <a:r>
                <a:rPr lang="en" sz="2400" b="1" dirty="0"/>
                <a:t>Spring 2</a:t>
              </a:r>
            </a:p>
          </p:txBody>
        </p:sp>
        <p:sp>
          <p:nvSpPr>
            <p:cNvPr id="20" name="Shape 102"/>
            <p:cNvSpPr txBox="1"/>
            <p:nvPr/>
          </p:nvSpPr>
          <p:spPr>
            <a:xfrm>
              <a:off x="1264744" y="1219907"/>
              <a:ext cx="2818765" cy="656325"/>
            </a:xfrm>
            <a:prstGeom prst="rect">
              <a:avLst/>
            </a:prstGeom>
          </p:spPr>
          <p:txBody>
            <a:bodyPr lIns="91425" tIns="91425" rIns="91425" bIns="91425" anchor="t" anchorCtr="0">
              <a:noAutofit/>
            </a:bodyPr>
            <a:lstStyle/>
            <a:p>
              <a:pPr lvl="0" rtl="0">
                <a:buNone/>
              </a:pPr>
              <a:r>
                <a:rPr lang="en" sz="2400" b="1" dirty="0"/>
                <a:t>Spring 1</a:t>
              </a:r>
            </a:p>
          </p:txBody>
        </p:sp>
      </p:grpSp>
      <p:sp>
        <p:nvSpPr>
          <p:cNvPr id="21" name="TextBox 20"/>
          <p:cNvSpPr txBox="1"/>
          <p:nvPr/>
        </p:nvSpPr>
        <p:spPr>
          <a:xfrm>
            <a:off x="526143" y="487755"/>
            <a:ext cx="7456714" cy="769441"/>
          </a:xfrm>
          <a:prstGeom prst="rect">
            <a:avLst/>
          </a:prstGeom>
          <a:noFill/>
        </p:spPr>
        <p:txBody>
          <a:bodyPr wrap="square" rtlCol="0">
            <a:spAutoFit/>
          </a:bodyPr>
          <a:lstStyle/>
          <a:p>
            <a:r>
              <a:rPr lang="en-US" sz="4400" b="1" dirty="0" smtClean="0">
                <a:solidFill>
                  <a:schemeClr val="bg1"/>
                </a:solidFill>
              </a:rPr>
              <a:t>Pop Quiz</a:t>
            </a:r>
            <a:endParaRPr lang="en-US" sz="4400" b="1" dirty="0">
              <a:solidFill>
                <a:schemeClr val="bg1"/>
              </a:solidFill>
            </a:endParaRPr>
          </a:p>
        </p:txBody>
      </p:sp>
    </p:spTree>
    <p:extLst>
      <p:ext uri="{BB962C8B-B14F-4D97-AF65-F5344CB8AC3E}">
        <p14:creationId xmlns:p14="http://schemas.microsoft.com/office/powerpoint/2010/main" val="1378669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sp>
        <p:nvSpPr>
          <p:cNvPr id="4" name="TextBox 3"/>
          <p:cNvSpPr txBox="1"/>
          <p:nvPr/>
        </p:nvSpPr>
        <p:spPr>
          <a:xfrm>
            <a:off x="1091624" y="3459018"/>
            <a:ext cx="6807200" cy="584775"/>
          </a:xfrm>
          <a:prstGeom prst="rect">
            <a:avLst/>
          </a:prstGeom>
          <a:noFill/>
        </p:spPr>
        <p:txBody>
          <a:bodyPr wrap="square" rtlCol="0">
            <a:spAutoFit/>
          </a:bodyPr>
          <a:lstStyle/>
          <a:p>
            <a:pPr algn="ctr"/>
            <a:r>
              <a:rPr lang="en-US" sz="3200" b="1" dirty="0" smtClean="0"/>
              <a:t>(Correct answers </a:t>
            </a:r>
            <a:r>
              <a:rPr lang="en-US" sz="3200" b="1" dirty="0" smtClean="0">
                <a:solidFill>
                  <a:srgbClr val="FF0000"/>
                </a:solidFill>
              </a:rPr>
              <a:t>in red</a:t>
            </a:r>
            <a:r>
              <a:rPr lang="en-US" sz="3200" b="1" dirty="0" smtClean="0"/>
              <a:t>)</a:t>
            </a:r>
            <a:endParaRPr lang="en-US" sz="3200" b="1" dirty="0"/>
          </a:p>
        </p:txBody>
      </p:sp>
      <p:sp>
        <p:nvSpPr>
          <p:cNvPr id="3" name="Title 1"/>
          <p:cNvSpPr>
            <a:spLocks noGrp="1"/>
          </p:cNvSpPr>
          <p:nvPr>
            <p:ph type="ctrTitle"/>
          </p:nvPr>
        </p:nvSpPr>
        <p:spPr>
          <a:xfrm>
            <a:off x="685800" y="2130425"/>
            <a:ext cx="7772400" cy="1470025"/>
          </a:xfrm>
        </p:spPr>
        <p:txBody>
          <a:bodyPr>
            <a:normAutofit/>
          </a:bodyPr>
          <a:lstStyle/>
          <a:p>
            <a:r>
              <a:rPr lang="en-US" sz="6600" b="1" dirty="0" smtClean="0">
                <a:solidFill>
                  <a:schemeClr val="bg1"/>
                </a:solidFill>
              </a:rPr>
              <a:t>Answer Key</a:t>
            </a:r>
            <a:endParaRPr lang="en-US" sz="6600" b="1" dirty="0">
              <a:solidFill>
                <a:schemeClr val="bg1"/>
              </a:solidFill>
            </a:endParaRPr>
          </a:p>
        </p:txBody>
      </p:sp>
    </p:spTree>
    <p:extLst>
      <p:ext uri="{BB962C8B-B14F-4D97-AF65-F5344CB8AC3E}">
        <p14:creationId xmlns:p14="http://schemas.microsoft.com/office/powerpoint/2010/main" val="3208904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grpSp>
        <p:nvGrpSpPr>
          <p:cNvPr id="7" name="Group 6"/>
          <p:cNvGrpSpPr/>
          <p:nvPr/>
        </p:nvGrpSpPr>
        <p:grpSpPr>
          <a:xfrm>
            <a:off x="0" y="3736126"/>
            <a:ext cx="2878189" cy="3121874"/>
            <a:chOff x="0" y="2190143"/>
            <a:chExt cx="3515861" cy="4667857"/>
          </a:xfrm>
          <a:blipFill>
            <a:blip r:embed="rId3"/>
            <a:tile tx="0" ty="0" sx="100000" sy="100000" flip="none" algn="tl"/>
          </a:blipFill>
        </p:grpSpPr>
        <p:sp>
          <p:nvSpPr>
            <p:cNvPr id="4" name="Rectangle 3"/>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5" name="TextBox 4"/>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grpSp>
        <p:nvGrpSpPr>
          <p:cNvPr id="8" name="Group 7"/>
          <p:cNvGrpSpPr/>
          <p:nvPr/>
        </p:nvGrpSpPr>
        <p:grpSpPr>
          <a:xfrm>
            <a:off x="6265811" y="3736126"/>
            <a:ext cx="2878189" cy="3121874"/>
            <a:chOff x="0" y="2190143"/>
            <a:chExt cx="3515861" cy="4667857"/>
          </a:xfrm>
          <a:blipFill>
            <a:blip r:embed="rId3"/>
            <a:tile tx="0" ty="0" sx="100000" sy="100000" flip="none" algn="tl"/>
          </a:blipFill>
        </p:grpSpPr>
        <p:sp>
          <p:nvSpPr>
            <p:cNvPr id="9" name="Rectangle 8"/>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10" name="TextBox 9"/>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sp>
        <p:nvSpPr>
          <p:cNvPr id="11" name="TextBox 10"/>
          <p:cNvSpPr txBox="1"/>
          <p:nvPr/>
        </p:nvSpPr>
        <p:spPr>
          <a:xfrm>
            <a:off x="602762" y="2282165"/>
            <a:ext cx="1325351" cy="461665"/>
          </a:xfrm>
          <a:prstGeom prst="rect">
            <a:avLst/>
          </a:prstGeom>
          <a:noFill/>
        </p:spPr>
        <p:txBody>
          <a:bodyPr wrap="square" rtlCol="0">
            <a:spAutoFit/>
          </a:bodyPr>
          <a:lstStyle/>
          <a:p>
            <a:r>
              <a:rPr lang="en-US" sz="2400" dirty="0" smtClean="0"/>
              <a:t>System 1</a:t>
            </a:r>
            <a:endParaRPr lang="en-US" sz="2400" dirty="0"/>
          </a:p>
        </p:txBody>
      </p:sp>
      <p:sp>
        <p:nvSpPr>
          <p:cNvPr id="12" name="TextBox 11"/>
          <p:cNvSpPr txBox="1"/>
          <p:nvPr/>
        </p:nvSpPr>
        <p:spPr>
          <a:xfrm>
            <a:off x="7336440" y="2282165"/>
            <a:ext cx="1325351" cy="461665"/>
          </a:xfrm>
          <a:prstGeom prst="rect">
            <a:avLst/>
          </a:prstGeom>
          <a:noFill/>
        </p:spPr>
        <p:txBody>
          <a:bodyPr wrap="square" rtlCol="0">
            <a:spAutoFit/>
          </a:bodyPr>
          <a:lstStyle/>
          <a:p>
            <a:r>
              <a:rPr lang="en-US" sz="2400" dirty="0" smtClean="0"/>
              <a:t>System 2</a:t>
            </a:r>
            <a:endParaRPr lang="en-US" sz="2400" dirty="0"/>
          </a:p>
        </p:txBody>
      </p:sp>
      <p:sp>
        <p:nvSpPr>
          <p:cNvPr id="13" name="TextBox 12"/>
          <p:cNvSpPr txBox="1"/>
          <p:nvPr/>
        </p:nvSpPr>
        <p:spPr>
          <a:xfrm>
            <a:off x="1011382" y="239258"/>
            <a:ext cx="7292988" cy="1200329"/>
          </a:xfrm>
          <a:prstGeom prst="rect">
            <a:avLst/>
          </a:prstGeom>
          <a:noFill/>
        </p:spPr>
        <p:txBody>
          <a:bodyPr wrap="square" rtlCol="0">
            <a:spAutoFit/>
          </a:bodyPr>
          <a:lstStyle/>
          <a:p>
            <a:pPr marL="457200" indent="-457200">
              <a:buAutoNum type="arabicPeriod"/>
            </a:pPr>
            <a:r>
              <a:rPr lang="en-US" sz="2400" b="1" dirty="0" smtClean="0">
                <a:solidFill>
                  <a:schemeClr val="bg1"/>
                </a:solidFill>
              </a:rPr>
              <a:t>Which system has more potential energy? Explain.</a:t>
            </a:r>
          </a:p>
          <a:p>
            <a:pPr marL="457200" indent="-457200">
              <a:buFontTx/>
              <a:buAutoNum type="arabicPeriod"/>
            </a:pPr>
            <a:r>
              <a:rPr lang="en-US" sz="2400" b="1" dirty="0" smtClean="0">
                <a:solidFill>
                  <a:schemeClr val="bg1"/>
                </a:solidFill>
              </a:rPr>
              <a:t>Which </a:t>
            </a:r>
            <a:r>
              <a:rPr lang="en-US" sz="2400" b="1" dirty="0">
                <a:solidFill>
                  <a:schemeClr val="bg1"/>
                </a:solidFill>
              </a:rPr>
              <a:t>system has more </a:t>
            </a:r>
            <a:r>
              <a:rPr lang="en-US" sz="2400" b="1" dirty="0" smtClean="0">
                <a:solidFill>
                  <a:schemeClr val="bg1"/>
                </a:solidFill>
              </a:rPr>
              <a:t>kinetic energy? Explain.</a:t>
            </a:r>
          </a:p>
          <a:p>
            <a:pPr marL="457200" indent="-457200">
              <a:buFontTx/>
              <a:buAutoNum type="arabicPeriod"/>
            </a:pPr>
            <a:r>
              <a:rPr lang="en-US" sz="2400" b="1" dirty="0" smtClean="0">
                <a:solidFill>
                  <a:schemeClr val="bg1"/>
                </a:solidFill>
              </a:rPr>
              <a:t>Which system has more total energy? Explain.</a:t>
            </a:r>
            <a:endParaRPr lang="en-US" sz="2400" b="1" dirty="0">
              <a:solidFill>
                <a:schemeClr val="bg1"/>
              </a:solidFill>
            </a:endParaRPr>
          </a:p>
        </p:txBody>
      </p:sp>
      <p:sp>
        <p:nvSpPr>
          <p:cNvPr id="6" name="Oval 5"/>
          <p:cNvSpPr/>
          <p:nvPr/>
        </p:nvSpPr>
        <p:spPr>
          <a:xfrm>
            <a:off x="3092485" y="4793224"/>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6069184" y="2981681"/>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2878189" y="5608228"/>
            <a:ext cx="1152218" cy="1249772"/>
          </a:xfrm>
          <a:prstGeom prst="rect">
            <a:avLst/>
          </a:prstGeom>
          <a:blipFill>
            <a:blip r:embed="rId3"/>
            <a:tile tx="0" ty="0" sx="100000" sy="100000" flip="none" algn="tl"/>
          </a:bli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15" name="TextBox 14"/>
          <p:cNvSpPr txBox="1"/>
          <p:nvPr/>
        </p:nvSpPr>
        <p:spPr>
          <a:xfrm>
            <a:off x="423086" y="1772777"/>
            <a:ext cx="8185603" cy="2862322"/>
          </a:xfrm>
          <a:prstGeom prst="rect">
            <a:avLst/>
          </a:prstGeom>
          <a:solidFill>
            <a:schemeClr val="bg1">
              <a:alpha val="67000"/>
            </a:schemeClr>
          </a:solidFill>
        </p:spPr>
        <p:txBody>
          <a:bodyPr wrap="square" rtlCol="0">
            <a:spAutoFit/>
          </a:bodyPr>
          <a:lstStyle/>
          <a:p>
            <a:pPr marL="342900" indent="-342900">
              <a:buAutoNum type="arabicPeriod"/>
            </a:pPr>
            <a:r>
              <a:rPr lang="en-US" sz="2000" b="1" dirty="0" smtClean="0">
                <a:solidFill>
                  <a:srgbClr val="FF0000"/>
                </a:solidFill>
              </a:rPr>
              <a:t>System 2 has more potential energy. Both boulders are the same mass, and are not moving, therefore they have the same velocity.  System 2 has a boulder at a higher height, thus it has more potential energy.</a:t>
            </a:r>
          </a:p>
          <a:p>
            <a:pPr marL="342900" indent="-342900">
              <a:buAutoNum type="arabicPeriod"/>
            </a:pPr>
            <a:r>
              <a:rPr lang="en-US" sz="2000" b="1" dirty="0" smtClean="0">
                <a:solidFill>
                  <a:srgbClr val="FF0000"/>
                </a:solidFill>
              </a:rPr>
              <a:t>Both systems have the same amount of kinetic energy.  Both boulders are on the cliff and at rest, therefore their velocity is 0. As such, they have the same kinetic energy.</a:t>
            </a:r>
          </a:p>
          <a:p>
            <a:pPr marL="342900" indent="-342900">
              <a:buAutoNum type="arabicPeriod"/>
            </a:pPr>
            <a:r>
              <a:rPr lang="en-US" sz="2000" b="1" dirty="0" smtClean="0">
                <a:solidFill>
                  <a:srgbClr val="FF0000"/>
                </a:solidFill>
              </a:rPr>
              <a:t>System 2. The total energy of a system is given by its potential energy and kinetic energy.  Since both systems have the same kinetic energy, the system with the greatest potential energy has greater total energy. </a:t>
            </a:r>
            <a:endParaRPr lang="en-US" sz="2000" b="1" dirty="0">
              <a:solidFill>
                <a:srgbClr val="FF0000"/>
              </a:solidFill>
            </a:endParaRPr>
          </a:p>
        </p:txBody>
      </p:sp>
    </p:spTree>
    <p:extLst>
      <p:ext uri="{BB962C8B-B14F-4D97-AF65-F5344CB8AC3E}">
        <p14:creationId xmlns:p14="http://schemas.microsoft.com/office/powerpoint/2010/main" val="3168316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grpSp>
        <p:nvGrpSpPr>
          <p:cNvPr id="7" name="Group 6"/>
          <p:cNvGrpSpPr/>
          <p:nvPr/>
        </p:nvGrpSpPr>
        <p:grpSpPr>
          <a:xfrm>
            <a:off x="0" y="3736126"/>
            <a:ext cx="2878189" cy="3121874"/>
            <a:chOff x="0" y="2190143"/>
            <a:chExt cx="3515861" cy="4667857"/>
          </a:xfrm>
          <a:blipFill>
            <a:blip r:embed="rId3"/>
            <a:tile tx="0" ty="0" sx="100000" sy="100000" flip="none" algn="tl"/>
          </a:blipFill>
        </p:grpSpPr>
        <p:sp>
          <p:nvSpPr>
            <p:cNvPr id="4" name="Rectangle 3"/>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5" name="TextBox 4"/>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grpSp>
        <p:nvGrpSpPr>
          <p:cNvPr id="8" name="Group 7"/>
          <p:cNvGrpSpPr/>
          <p:nvPr/>
        </p:nvGrpSpPr>
        <p:grpSpPr>
          <a:xfrm>
            <a:off x="6265811" y="3736126"/>
            <a:ext cx="2878189" cy="3121874"/>
            <a:chOff x="0" y="2190143"/>
            <a:chExt cx="3515861" cy="4667857"/>
          </a:xfrm>
          <a:blipFill>
            <a:blip r:embed="rId3"/>
            <a:tile tx="0" ty="0" sx="100000" sy="100000" flip="none" algn="tl"/>
          </a:blipFill>
        </p:grpSpPr>
        <p:sp>
          <p:nvSpPr>
            <p:cNvPr id="9" name="Rectangle 8"/>
            <p:cNvSpPr/>
            <p:nvPr/>
          </p:nvSpPr>
          <p:spPr>
            <a:xfrm>
              <a:off x="0" y="2190143"/>
              <a:ext cx="3515861" cy="466785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p>
          </p:txBody>
        </p:sp>
        <p:sp>
          <p:nvSpPr>
            <p:cNvPr id="10" name="TextBox 9"/>
            <p:cNvSpPr txBox="1"/>
            <p:nvPr/>
          </p:nvSpPr>
          <p:spPr>
            <a:xfrm>
              <a:off x="736306" y="3534296"/>
              <a:ext cx="2190511" cy="966401"/>
            </a:xfrm>
            <a:prstGeom prst="rect">
              <a:avLst/>
            </a:prstGeom>
            <a:grpFill/>
            <a:ln>
              <a:noFill/>
            </a:ln>
          </p:spPr>
          <p:txBody>
            <a:bodyPr wrap="square" rtlCol="0">
              <a:spAutoFit/>
            </a:bodyPr>
            <a:lstStyle/>
            <a:p>
              <a:r>
                <a:rPr lang="en-US" sz="3600" dirty="0" smtClean="0">
                  <a:solidFill>
                    <a:schemeClr val="bg2">
                      <a:lumMod val="50000"/>
                    </a:schemeClr>
                  </a:solidFill>
                </a:rPr>
                <a:t>Cliff</a:t>
              </a:r>
              <a:endParaRPr lang="en-US" sz="3600" dirty="0">
                <a:solidFill>
                  <a:schemeClr val="bg2">
                    <a:lumMod val="50000"/>
                  </a:schemeClr>
                </a:solidFill>
              </a:endParaRPr>
            </a:p>
          </p:txBody>
        </p:sp>
      </p:grpSp>
      <p:sp>
        <p:nvSpPr>
          <p:cNvPr id="11" name="TextBox 10"/>
          <p:cNvSpPr txBox="1"/>
          <p:nvPr/>
        </p:nvSpPr>
        <p:spPr>
          <a:xfrm>
            <a:off x="602762" y="2282165"/>
            <a:ext cx="1325351" cy="461665"/>
          </a:xfrm>
          <a:prstGeom prst="rect">
            <a:avLst/>
          </a:prstGeom>
          <a:noFill/>
        </p:spPr>
        <p:txBody>
          <a:bodyPr wrap="square" rtlCol="0">
            <a:spAutoFit/>
          </a:bodyPr>
          <a:lstStyle/>
          <a:p>
            <a:r>
              <a:rPr lang="en-US" sz="2400" dirty="0" smtClean="0"/>
              <a:t>System 1</a:t>
            </a:r>
            <a:endParaRPr lang="en-US" sz="2400" dirty="0"/>
          </a:p>
        </p:txBody>
      </p:sp>
      <p:sp>
        <p:nvSpPr>
          <p:cNvPr id="12" name="TextBox 11"/>
          <p:cNvSpPr txBox="1"/>
          <p:nvPr/>
        </p:nvSpPr>
        <p:spPr>
          <a:xfrm>
            <a:off x="7336440" y="2282165"/>
            <a:ext cx="1325351" cy="461665"/>
          </a:xfrm>
          <a:prstGeom prst="rect">
            <a:avLst/>
          </a:prstGeom>
          <a:noFill/>
        </p:spPr>
        <p:txBody>
          <a:bodyPr wrap="square" rtlCol="0">
            <a:spAutoFit/>
          </a:bodyPr>
          <a:lstStyle/>
          <a:p>
            <a:r>
              <a:rPr lang="en-US" sz="2400" dirty="0" smtClean="0"/>
              <a:t>System 2</a:t>
            </a:r>
            <a:endParaRPr lang="en-US" sz="2400" dirty="0"/>
          </a:p>
        </p:txBody>
      </p:sp>
      <p:sp>
        <p:nvSpPr>
          <p:cNvPr id="13" name="TextBox 12"/>
          <p:cNvSpPr txBox="1"/>
          <p:nvPr/>
        </p:nvSpPr>
        <p:spPr>
          <a:xfrm>
            <a:off x="999517" y="239258"/>
            <a:ext cx="6999598" cy="1200329"/>
          </a:xfrm>
          <a:prstGeom prst="rect">
            <a:avLst/>
          </a:prstGeom>
          <a:noFill/>
        </p:spPr>
        <p:txBody>
          <a:bodyPr wrap="square" rtlCol="0">
            <a:spAutoFit/>
          </a:bodyPr>
          <a:lstStyle/>
          <a:p>
            <a:pPr marL="457200" indent="-457200">
              <a:buAutoNum type="arabicPeriod"/>
            </a:pPr>
            <a:r>
              <a:rPr lang="en-US" sz="2400" b="1" dirty="0" smtClean="0">
                <a:solidFill>
                  <a:schemeClr val="bg1"/>
                </a:solidFill>
              </a:rPr>
              <a:t>Which system has more potential energy? Explain.</a:t>
            </a:r>
          </a:p>
          <a:p>
            <a:pPr marL="457200" indent="-457200">
              <a:buFontTx/>
              <a:buAutoNum type="arabicPeriod"/>
            </a:pPr>
            <a:r>
              <a:rPr lang="en-US" sz="2400" b="1" dirty="0" smtClean="0">
                <a:solidFill>
                  <a:schemeClr val="bg1"/>
                </a:solidFill>
              </a:rPr>
              <a:t>Which </a:t>
            </a:r>
            <a:r>
              <a:rPr lang="en-US" sz="2400" b="1" dirty="0">
                <a:solidFill>
                  <a:schemeClr val="bg1"/>
                </a:solidFill>
              </a:rPr>
              <a:t>system has more </a:t>
            </a:r>
            <a:r>
              <a:rPr lang="en-US" sz="2400" b="1" dirty="0" smtClean="0">
                <a:solidFill>
                  <a:schemeClr val="bg1"/>
                </a:solidFill>
              </a:rPr>
              <a:t>kinetic energy? Explain.</a:t>
            </a:r>
          </a:p>
          <a:p>
            <a:pPr marL="457200" indent="-457200">
              <a:buFontTx/>
              <a:buAutoNum type="arabicPeriod"/>
            </a:pPr>
            <a:r>
              <a:rPr lang="en-US" sz="2400" b="1" dirty="0" smtClean="0">
                <a:solidFill>
                  <a:schemeClr val="bg1"/>
                </a:solidFill>
              </a:rPr>
              <a:t>Which system has more total energy? Explain.</a:t>
            </a:r>
            <a:endParaRPr lang="en-US" sz="2400" b="1" dirty="0">
              <a:solidFill>
                <a:schemeClr val="bg1"/>
              </a:solidFill>
            </a:endParaRPr>
          </a:p>
        </p:txBody>
      </p:sp>
      <p:grpSp>
        <p:nvGrpSpPr>
          <p:cNvPr id="22" name="Group 21"/>
          <p:cNvGrpSpPr/>
          <p:nvPr/>
        </p:nvGrpSpPr>
        <p:grpSpPr>
          <a:xfrm>
            <a:off x="3092485" y="4125398"/>
            <a:ext cx="754445" cy="1422271"/>
            <a:chOff x="3092485" y="2313855"/>
            <a:chExt cx="754445" cy="1422271"/>
          </a:xfrm>
          <a:blipFill>
            <a:blip r:embed="rId4"/>
            <a:tile tx="0" ty="0" sx="100000" sy="100000" flip="none" algn="tl"/>
          </a:blipFill>
        </p:grpSpPr>
        <p:sp>
          <p:nvSpPr>
            <p:cNvPr id="6" name="Oval 5"/>
            <p:cNvSpPr/>
            <p:nvPr/>
          </p:nvSpPr>
          <p:spPr>
            <a:xfrm>
              <a:off x="3092485" y="2981681"/>
              <a:ext cx="754445" cy="754445"/>
            </a:xfrm>
            <a:prstGeom prst="ellipse">
              <a:avLst/>
            </a:prstGeom>
            <a:gr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p:cNvCxnSpPr/>
            <p:nvPr/>
          </p:nvCxnSpPr>
          <p:spPr>
            <a:xfrm flipV="1">
              <a:off x="3258154" y="2394072"/>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3410554" y="2313855"/>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3618178" y="2313855"/>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3733764" y="2430882"/>
              <a:ext cx="0" cy="699516"/>
            </a:xfrm>
            <a:prstGeom prst="line">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0" name="Oval 19"/>
          <p:cNvSpPr/>
          <p:nvPr/>
        </p:nvSpPr>
        <p:spPr>
          <a:xfrm>
            <a:off x="6069184" y="2981681"/>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3092485" y="3046644"/>
            <a:ext cx="1742131" cy="707886"/>
          </a:xfrm>
          <a:prstGeom prst="rect">
            <a:avLst/>
          </a:prstGeom>
          <a:noFill/>
        </p:spPr>
        <p:txBody>
          <a:bodyPr wrap="square" rtlCol="0">
            <a:spAutoFit/>
          </a:bodyPr>
          <a:lstStyle/>
          <a:p>
            <a:r>
              <a:rPr lang="en-US" sz="2000" dirty="0" smtClean="0"/>
              <a:t>Started from the cliff</a:t>
            </a:r>
            <a:endParaRPr lang="en-US" sz="2000" dirty="0"/>
          </a:p>
        </p:txBody>
      </p:sp>
      <p:sp>
        <p:nvSpPr>
          <p:cNvPr id="21" name="TextBox 20"/>
          <p:cNvSpPr txBox="1"/>
          <p:nvPr/>
        </p:nvSpPr>
        <p:spPr>
          <a:xfrm>
            <a:off x="476188" y="1511411"/>
            <a:ext cx="8185603" cy="3785652"/>
          </a:xfrm>
          <a:prstGeom prst="rect">
            <a:avLst/>
          </a:prstGeom>
          <a:solidFill>
            <a:schemeClr val="bg1">
              <a:alpha val="67000"/>
            </a:schemeClr>
          </a:solidFill>
        </p:spPr>
        <p:txBody>
          <a:bodyPr wrap="square" rtlCol="0">
            <a:spAutoFit/>
          </a:bodyPr>
          <a:lstStyle/>
          <a:p>
            <a:pPr marL="342900" indent="-342900">
              <a:buAutoNum type="arabicPeriod"/>
            </a:pPr>
            <a:r>
              <a:rPr lang="en-US" sz="2000" b="1" dirty="0" smtClean="0">
                <a:solidFill>
                  <a:srgbClr val="FF0000"/>
                </a:solidFill>
              </a:rPr>
              <a:t>System 2 has more potential energy. Both boulders are the same mass. While system 1 has a boulder that is moving, an object’s speed does not affect its potential energy. System 2 has a boulder at a higher height, and so therefore has more potential energy.</a:t>
            </a:r>
          </a:p>
          <a:p>
            <a:pPr marL="342900" indent="-342900">
              <a:buAutoNum type="arabicPeriod"/>
            </a:pPr>
            <a:r>
              <a:rPr lang="en-US" sz="2000" b="1" dirty="0" smtClean="0">
                <a:solidFill>
                  <a:srgbClr val="FF0000"/>
                </a:solidFill>
              </a:rPr>
              <a:t>System 1 has more kinetic energy. Only system 2 has a boulder on the cliff and at rest, therefore its velocity is 0</a:t>
            </a:r>
            <a:r>
              <a:rPr lang="en-US" sz="2000" b="1" dirty="0">
                <a:solidFill>
                  <a:srgbClr val="FF0000"/>
                </a:solidFill>
              </a:rPr>
              <a:t> </a:t>
            </a:r>
            <a:r>
              <a:rPr lang="en-US" sz="2000" b="1" dirty="0" smtClean="0">
                <a:solidFill>
                  <a:srgbClr val="FF0000"/>
                </a:solidFill>
              </a:rPr>
              <a:t>while system 1 has a moving object. As such, they have the same kinetic energy.</a:t>
            </a:r>
          </a:p>
          <a:p>
            <a:pPr marL="342900" indent="-342900">
              <a:buAutoNum type="arabicPeriod"/>
            </a:pPr>
            <a:r>
              <a:rPr lang="en-US" sz="2000" b="1" dirty="0" smtClean="0">
                <a:solidFill>
                  <a:srgbClr val="FF0000"/>
                </a:solidFill>
              </a:rPr>
              <a:t>Both systems have the same amount of energy. The total energy of a system is given by its potential energy and kinetic energy.  Since the boulder in system 1 started at rest from the same height as system 2, the systems must have the same amount of energy since energy cannot be created or destroyed.</a:t>
            </a:r>
            <a:endParaRPr lang="en-US" sz="2000" b="1" dirty="0">
              <a:solidFill>
                <a:srgbClr val="FF0000"/>
              </a:solidFill>
            </a:endParaRPr>
          </a:p>
        </p:txBody>
      </p:sp>
    </p:spTree>
    <p:extLst>
      <p:ext uri="{BB962C8B-B14F-4D97-AF65-F5344CB8AC3E}">
        <p14:creationId xmlns:p14="http://schemas.microsoft.com/office/powerpoint/2010/main" val="899053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625</TotalTime>
  <Words>878</Words>
  <Application>Microsoft Office PowerPoint</Application>
  <PresentationFormat>On-screen Show (4:3)</PresentationFormat>
  <Paragraphs>96</Paragraphs>
  <Slides>12</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Energy Quizzes</vt:lpstr>
      <vt:lpstr>PowerPoint Presentation</vt:lpstr>
      <vt:lpstr>PowerPoint Presentation</vt:lpstr>
      <vt:lpstr>PowerPoint Presentation</vt:lpstr>
      <vt:lpstr>PowerPoint Presentation</vt:lpstr>
      <vt:lpstr>PowerPoint Presentation</vt:lpstr>
      <vt:lpstr>Answer Key</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Kessler</dc:creator>
  <cp:lastModifiedBy>Denise</cp:lastModifiedBy>
  <cp:revision>29</cp:revision>
  <dcterms:created xsi:type="dcterms:W3CDTF">2013-11-17T20:09:31Z</dcterms:created>
  <dcterms:modified xsi:type="dcterms:W3CDTF">2014-12-11T19:46:44Z</dcterms:modified>
</cp:coreProperties>
</file>