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 id="2147483672" r:id="rId2"/>
    <p:sldMasterId id="2147483673" r:id="rId3"/>
  </p:sldMasterIdLst>
  <p:notesMasterIdLst>
    <p:notesMasterId r:id="rId25"/>
  </p:notesMasterIdLst>
  <p:sldIdLst>
    <p:sldId id="279" r:id="rId4"/>
    <p:sldId id="257" r:id="rId5"/>
    <p:sldId id="280" r:id="rId6"/>
    <p:sldId id="261" r:id="rId7"/>
    <p:sldId id="273" r:id="rId8"/>
    <p:sldId id="274" r:id="rId9"/>
    <p:sldId id="275" r:id="rId10"/>
    <p:sldId id="258" r:id="rId11"/>
    <p:sldId id="259" r:id="rId12"/>
    <p:sldId id="260" r:id="rId13"/>
    <p:sldId id="278" r:id="rId14"/>
    <p:sldId id="262" r:id="rId15"/>
    <p:sldId id="263" r:id="rId16"/>
    <p:sldId id="264" r:id="rId17"/>
    <p:sldId id="266" r:id="rId18"/>
    <p:sldId id="267" r:id="rId19"/>
    <p:sldId id="268" r:id="rId20"/>
    <p:sldId id="276" r:id="rId21"/>
    <p:sldId id="277" r:id="rId22"/>
    <p:sldId id="269" r:id="rId23"/>
    <p:sldId id="270" r:id="rId24"/>
  </p:sldIdLst>
  <p:sldSz cx="9144000" cy="6858000" type="screen4x3"/>
  <p:notesSz cx="6985000" cy="92837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ia" initials="N"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30" autoAdjust="0"/>
    <p:restoredTop sz="74735" autoAdjust="0"/>
  </p:normalViewPr>
  <p:slideViewPr>
    <p:cSldViewPr snapToGrid="0" snapToObjects="1">
      <p:cViewPr varScale="1">
        <p:scale>
          <a:sx n="66" d="100"/>
          <a:sy n="66" d="100"/>
        </p:scale>
        <p:origin x="1146"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98501" y="4409758"/>
            <a:ext cx="5587999" cy="4177665"/>
          </a:xfrm>
          <a:prstGeom prst="rect">
            <a:avLst/>
          </a:prstGeom>
        </p:spPr>
        <p:txBody>
          <a:bodyPr lIns="92943" tIns="92943" rIns="92943" bIns="92943"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54855158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File:Fotothek_df_n-08_0000320.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p:nvPr/>
        </p:nvSpPr>
        <p:spPr>
          <a:xfrm>
            <a:off x="3956550" y="8817613"/>
            <a:ext cx="3026832" cy="464501"/>
          </a:xfrm>
          <a:prstGeom prst="rect">
            <a:avLst/>
          </a:prstGeom>
          <a:noFill/>
          <a:ln>
            <a:noFill/>
          </a:ln>
        </p:spPr>
        <p:txBody>
          <a:bodyPr lIns="92943" tIns="45696" rIns="92943" bIns="45696" anchor="b" anchorCtr="0">
            <a:noAutofit/>
          </a:bodyPr>
          <a:lstStyle/>
          <a:p>
            <a:pPr algn="r">
              <a:buSzPct val="25000"/>
            </a:pPr>
            <a:r>
              <a:rPr lang="en" sz="1200"/>
              <a:t>*</a:t>
            </a:r>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4" name="Shape 94"/>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smtClean="0"/>
              <a:t>(left)</a:t>
            </a:r>
            <a:r>
              <a:rPr lang="en" sz="1200" baseline="0" dirty="0" smtClean="0"/>
              <a:t> </a:t>
            </a:r>
            <a:r>
              <a:rPr lang="en" sz="1200" dirty="0" smtClean="0"/>
              <a:t>These </a:t>
            </a:r>
            <a:r>
              <a:rPr lang="en" sz="1200" baseline="0" dirty="0" smtClean="0"/>
              <a:t>two thermometers serve as hints that heat is a form of energy that is based on temperature.</a:t>
            </a:r>
          </a:p>
          <a:p>
            <a:pPr>
              <a:buSzPct val="25000"/>
            </a:pPr>
            <a:r>
              <a:rPr lang="en" sz="1200" baseline="0" dirty="0" smtClean="0"/>
              <a:t>(right) A computer processor cooling unit (the fan inside this CPU) is a great example of why heat is so important to engineering and the design of engineered systems.</a:t>
            </a:r>
            <a:endParaRPr lang="en" sz="1200" dirty="0"/>
          </a:p>
          <a:p>
            <a:pPr>
              <a:buSzPct val="25000"/>
            </a:pPr>
            <a:r>
              <a:rPr lang="en" sz="1200" dirty="0" smtClean="0"/>
              <a:t>Image</a:t>
            </a:r>
            <a:r>
              <a:rPr lang="en" sz="1200" baseline="0" dirty="0" smtClean="0"/>
              <a:t> sources: (left) 2010 Gringer, </a:t>
            </a:r>
            <a:r>
              <a:rPr lang="en" sz="1200" dirty="0" smtClean="0"/>
              <a:t>Wikimedia </a:t>
            </a:r>
            <a:r>
              <a:rPr lang="en" sz="1200" dirty="0"/>
              <a:t>Commons </a:t>
            </a:r>
            <a:r>
              <a:rPr lang="en-US" sz="1200" dirty="0" smtClean="0"/>
              <a:t>https://commons.wikimedia.org/wiki/File:Thermometer_CF.svg</a:t>
            </a:r>
            <a:r>
              <a:rPr lang="en" sz="1200" dirty="0" smtClean="0"/>
              <a:t>; (right) 2008 atteSmythe, Flickr</a:t>
            </a:r>
            <a:r>
              <a:rPr lang="en" sz="1200" baseline="0" dirty="0" smtClean="0"/>
              <a:t> (CC) </a:t>
            </a:r>
            <a:r>
              <a:rPr lang="en-US" sz="1200" baseline="0" dirty="0" smtClean="0"/>
              <a:t>http://www.flickr.com/photos/attesmythe/2926574819/</a:t>
            </a:r>
            <a:endParaRPr lang="en" sz="1200" dirty="0"/>
          </a:p>
        </p:txBody>
      </p:sp>
    </p:spTree>
    <p:extLst>
      <p:ext uri="{BB962C8B-B14F-4D97-AF65-F5344CB8AC3E}">
        <p14:creationId xmlns:p14="http://schemas.microsoft.com/office/powerpoint/2010/main" val="4232662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p:nvPr/>
        </p:nvSpPr>
        <p:spPr>
          <a:xfrm>
            <a:off x="3956550" y="8817613"/>
            <a:ext cx="3026832" cy="464501"/>
          </a:xfrm>
          <a:prstGeom prst="rect">
            <a:avLst/>
          </a:prstGeom>
          <a:noFill/>
          <a:ln>
            <a:noFill/>
          </a:ln>
        </p:spPr>
        <p:txBody>
          <a:bodyPr lIns="92943" tIns="45696" rIns="92943" bIns="45696" anchor="b" anchorCtr="0">
            <a:noAutofit/>
          </a:bodyPr>
          <a:lstStyle/>
          <a:p>
            <a:pPr algn="r">
              <a:buSzPct val="25000"/>
            </a:pPr>
            <a:r>
              <a:rPr lang="en" sz="1200"/>
              <a:t>*</a:t>
            </a:r>
          </a:p>
        </p:txBody>
      </p:sp>
      <p:sp>
        <p:nvSpPr>
          <p:cNvPr id="194" name="Shape 194"/>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5" name="Shape 195"/>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a:t>Ask </a:t>
            </a:r>
            <a:r>
              <a:rPr lang="en" sz="1200" dirty="0" smtClean="0"/>
              <a:t>students:</a:t>
            </a:r>
            <a:r>
              <a:rPr lang="en" sz="1200" baseline="0" dirty="0" smtClean="0"/>
              <a:t> In this example, a kettle on a stove burner, w</a:t>
            </a:r>
            <a:r>
              <a:rPr lang="en" sz="1200" dirty="0" smtClean="0"/>
              <a:t>hich </a:t>
            </a:r>
            <a:r>
              <a:rPr lang="en" sz="1200" dirty="0"/>
              <a:t>way </a:t>
            </a:r>
            <a:r>
              <a:rPr lang="en" sz="1200" dirty="0" smtClean="0"/>
              <a:t>do we show arrows in order to show </a:t>
            </a:r>
            <a:r>
              <a:rPr lang="en" sz="1200" dirty="0"/>
              <a:t>heat </a:t>
            </a:r>
            <a:r>
              <a:rPr lang="en" sz="1200" dirty="0" smtClean="0"/>
              <a:t>transfer, </a:t>
            </a:r>
            <a:r>
              <a:rPr lang="en" sz="1200" dirty="0"/>
              <a:t>considering the </a:t>
            </a:r>
            <a:r>
              <a:rPr lang="en" sz="1200" dirty="0" smtClean="0"/>
              <a:t>flame, kettle and</a:t>
            </a:r>
            <a:r>
              <a:rPr lang="en" sz="1200" baseline="0" dirty="0" smtClean="0"/>
              <a:t> </a:t>
            </a:r>
            <a:r>
              <a:rPr lang="en" sz="1200" dirty="0" smtClean="0"/>
              <a:t>air.</a:t>
            </a:r>
            <a:endParaRPr lang="en" sz="1200" dirty="0"/>
          </a:p>
          <a:p>
            <a:pPr>
              <a:buSzPct val="25000"/>
            </a:pPr>
            <a:r>
              <a:rPr lang="en" sz="1200" dirty="0" smtClean="0"/>
              <a:t>Answer: Heat flow is from </a:t>
            </a:r>
            <a:r>
              <a:rPr lang="en" sz="1200" dirty="0"/>
              <a:t>flame to air, from kettle to air, and from flame to kettle. </a:t>
            </a:r>
            <a:r>
              <a:rPr lang="en" sz="1200" dirty="0" smtClean="0"/>
              <a:t>Clicking</a:t>
            </a:r>
            <a:r>
              <a:rPr lang="en" sz="1200" baseline="0" dirty="0" smtClean="0"/>
              <a:t> the slide displays </a:t>
            </a:r>
            <a:r>
              <a:rPr lang="en" sz="1200" dirty="0" smtClean="0"/>
              <a:t>the arrows that show the heat flow.</a:t>
            </a:r>
          </a:p>
          <a:p>
            <a:pPr defTabSz="464790">
              <a:buSzPct val="25000"/>
              <a:defRPr/>
            </a:pPr>
            <a:r>
              <a:rPr lang="en" sz="1200" dirty="0" smtClean="0"/>
              <a:t>H</a:t>
            </a:r>
            <a:r>
              <a:rPr lang="en-US" sz="1200" dirty="0" smtClean="0"/>
              <a:t>e</a:t>
            </a:r>
            <a:r>
              <a:rPr lang="en" sz="1200" dirty="0" smtClean="0"/>
              <a:t>at ALWAYS flows from </a:t>
            </a:r>
            <a:r>
              <a:rPr lang="en" sz="1200" dirty="0"/>
              <a:t>hot to </a:t>
            </a:r>
            <a:r>
              <a:rPr lang="en" sz="1200" dirty="0" smtClean="0"/>
              <a:t>cold (the more accurate, though less easy to chant mantra is from higher to lower temperature). The </a:t>
            </a:r>
            <a:r>
              <a:rPr lang="en" sz="1200" dirty="0"/>
              <a:t>jiggling </a:t>
            </a:r>
            <a:r>
              <a:rPr lang="en" sz="1200" dirty="0" smtClean="0"/>
              <a:t>thermal</a:t>
            </a:r>
            <a:r>
              <a:rPr lang="en" sz="1200" baseline="0" dirty="0" smtClean="0"/>
              <a:t> </a:t>
            </a:r>
            <a:r>
              <a:rPr lang="en" sz="1200" dirty="0" smtClean="0"/>
              <a:t>energy </a:t>
            </a:r>
            <a:r>
              <a:rPr lang="en" sz="1200" dirty="0"/>
              <a:t>is the “stuff” that is being transferred</a:t>
            </a:r>
            <a:r>
              <a:rPr lang="en" sz="1200" dirty="0" smtClean="0"/>
              <a:t>. No </a:t>
            </a:r>
            <a:r>
              <a:rPr lang="en" sz="1200" dirty="0"/>
              <a:t>such thing as “cold” </a:t>
            </a:r>
            <a:r>
              <a:rPr lang="en" sz="1200" dirty="0" smtClean="0"/>
              <a:t>exists </a:t>
            </a:r>
            <a:r>
              <a:rPr lang="en" sz="1200" dirty="0"/>
              <a:t>in the air, which is transferred to the kettle to cool it down.</a:t>
            </a:r>
          </a:p>
          <a:p>
            <a:pPr>
              <a:buSzPct val="25000"/>
            </a:pPr>
            <a:r>
              <a:rPr lang="en" sz="1200" dirty="0" smtClean="0"/>
              <a:t>Image source: 2010 P.wormer, Wikimedia </a:t>
            </a:r>
            <a:r>
              <a:rPr lang="en" sz="1200" dirty="0"/>
              <a:t>Commons </a:t>
            </a:r>
            <a:r>
              <a:rPr lang="en-US" sz="1200" dirty="0" smtClean="0"/>
              <a:t>http://commons.wikimedia.org/wiki/File:Kettle.JPG</a:t>
            </a:r>
            <a:endParaRPr lang="en" sz="1200" dirty="0"/>
          </a:p>
        </p:txBody>
      </p:sp>
    </p:spTree>
    <p:extLst>
      <p:ext uri="{BB962C8B-B14F-4D97-AF65-F5344CB8AC3E}">
        <p14:creationId xmlns:p14="http://schemas.microsoft.com/office/powerpoint/2010/main" val="777911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p:nvPr/>
        </p:nvSpPr>
        <p:spPr>
          <a:xfrm>
            <a:off x="3956550" y="8817613"/>
            <a:ext cx="3026832" cy="464501"/>
          </a:xfrm>
          <a:prstGeom prst="rect">
            <a:avLst/>
          </a:prstGeom>
          <a:noFill/>
          <a:ln>
            <a:noFill/>
          </a:ln>
        </p:spPr>
        <p:txBody>
          <a:bodyPr lIns="92943" tIns="45696" rIns="92943" bIns="45696" anchor="b" anchorCtr="0">
            <a:noAutofit/>
          </a:bodyPr>
          <a:lstStyle/>
          <a:p>
            <a:pPr algn="r">
              <a:buSzPct val="25000"/>
            </a:pPr>
            <a:r>
              <a:rPr lang="en" sz="1200"/>
              <a:t>*</a:t>
            </a:r>
          </a:p>
        </p:txBody>
      </p:sp>
      <p:sp>
        <p:nvSpPr>
          <p:cNvPr id="158" name="Shape 158"/>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9" name="Shape 159"/>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smtClean="0"/>
              <a:t>In order for heat to flow, a difference in temperature must exist.</a:t>
            </a:r>
            <a:r>
              <a:rPr lang="en" sz="1200" baseline="0" dirty="0" smtClean="0"/>
              <a:t>  If both ice creams are the same temperature, nothing is forcing the heat to flow. </a:t>
            </a:r>
          </a:p>
          <a:p>
            <a:pPr>
              <a:buSzPct val="25000"/>
            </a:pPr>
            <a:r>
              <a:rPr lang="en" sz="1200" baseline="0" dirty="0" smtClean="0"/>
              <a:t>This is like a ball sitting on a flat hill (level ground). It will not start rolling because no downhill direction exists to start it to roll.</a:t>
            </a:r>
          </a:p>
          <a:p>
            <a:pPr marL="0" marR="0" indent="0" algn="l" defTabSz="457200" rtl="0" eaLnBrk="1" fontAlgn="auto" latinLnBrk="0" hangingPunct="1">
              <a:lnSpc>
                <a:spcPct val="100000"/>
              </a:lnSpc>
              <a:spcBef>
                <a:spcPts val="0"/>
              </a:spcBef>
              <a:spcAft>
                <a:spcPts val="0"/>
              </a:spcAft>
              <a:buClrTx/>
              <a:buSzPct val="25000"/>
              <a:buFontTx/>
              <a:buNone/>
              <a:tabLst/>
              <a:defRPr/>
            </a:pPr>
            <a:r>
              <a:rPr lang="en" sz="1200" dirty="0" smtClean="0"/>
              <a:t>Image source: 2007 ElinorD, Wikimedia Commons </a:t>
            </a:r>
            <a:r>
              <a:rPr lang="en-US" sz="1200" dirty="0" smtClean="0"/>
              <a:t>http://commons.wikimedia.org/wiki/File:StrawberryIce.jpg;</a:t>
            </a:r>
            <a:endParaRPr lang="en" sz="1200" dirty="0" smtClean="0"/>
          </a:p>
        </p:txBody>
      </p:sp>
    </p:spTree>
    <p:extLst>
      <p:ext uri="{BB962C8B-B14F-4D97-AF65-F5344CB8AC3E}">
        <p14:creationId xmlns:p14="http://schemas.microsoft.com/office/powerpoint/2010/main" val="4048574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208088" y="684213"/>
            <a:ext cx="4568825" cy="34258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19" name="Shape 219"/>
          <p:cNvSpPr txBox="1">
            <a:spLocks noGrp="1"/>
          </p:cNvSpPr>
          <p:nvPr>
            <p:ph type="body" idx="1"/>
          </p:nvPr>
        </p:nvSpPr>
        <p:spPr>
          <a:xfrm>
            <a:off x="698501" y="4337466"/>
            <a:ext cx="5587999" cy="4109178"/>
          </a:xfrm>
          <a:prstGeom prst="rect">
            <a:avLst/>
          </a:prstGeom>
          <a:noFill/>
          <a:ln>
            <a:noFill/>
          </a:ln>
        </p:spPr>
        <p:txBody>
          <a:bodyPr lIns="92943" tIns="91418" rIns="92943" bIns="91418" anchor="ctr" anchorCtr="0">
            <a:noAutofit/>
          </a:bodyPr>
          <a:lstStyle/>
          <a:p>
            <a:pPr>
              <a:buSzPct val="25000"/>
            </a:pPr>
            <a:r>
              <a:rPr lang="en" sz="1200" dirty="0"/>
              <a:t>Hopefully students already have the word “transfer” in their vocabulary, but if </a:t>
            </a:r>
            <a:r>
              <a:rPr lang="en" sz="1200" dirty="0" smtClean="0"/>
              <a:t>not,</a:t>
            </a:r>
            <a:r>
              <a:rPr lang="en" sz="1200" baseline="0" dirty="0" smtClean="0"/>
              <a:t> clarify it at this point</a:t>
            </a:r>
            <a:r>
              <a:rPr lang="en" sz="1200" dirty="0" smtClean="0"/>
              <a:t>.</a:t>
            </a:r>
            <a:endParaRPr lang="en" sz="1200" dirty="0"/>
          </a:p>
          <a:p>
            <a:pPr>
              <a:buSzPct val="25000"/>
            </a:pPr>
            <a:r>
              <a:rPr lang="en" sz="1200" dirty="0" smtClean="0"/>
              <a:t>The </a:t>
            </a:r>
            <a:r>
              <a:rPr lang="en" sz="1200" dirty="0"/>
              <a:t>three types of heat </a:t>
            </a:r>
            <a:r>
              <a:rPr lang="en" sz="1200" dirty="0" smtClean="0"/>
              <a:t>transfer are: </a:t>
            </a:r>
            <a:r>
              <a:rPr lang="en" sz="1200" dirty="0"/>
              <a:t>1) </a:t>
            </a:r>
            <a:r>
              <a:rPr lang="en" sz="1200" dirty="0" smtClean="0"/>
              <a:t>conduction, </a:t>
            </a:r>
            <a:r>
              <a:rPr lang="en" sz="1200" dirty="0"/>
              <a:t>2) </a:t>
            </a:r>
            <a:r>
              <a:rPr lang="en" sz="1200" dirty="0" smtClean="0"/>
              <a:t>convection</a:t>
            </a:r>
            <a:r>
              <a:rPr lang="en" sz="1200" baseline="0" dirty="0" smtClean="0"/>
              <a:t> and </a:t>
            </a:r>
            <a:r>
              <a:rPr lang="en" sz="1200" dirty="0" smtClean="0"/>
              <a:t> </a:t>
            </a:r>
            <a:r>
              <a:rPr lang="en" sz="1200" dirty="0"/>
              <a:t>3) radiation.  </a:t>
            </a:r>
          </a:p>
          <a:p>
            <a:endParaRPr lang="en-US" sz="1800" dirty="0" smtClean="0"/>
          </a:p>
        </p:txBody>
      </p:sp>
    </p:spTree>
    <p:extLst>
      <p:ext uri="{BB962C8B-B14F-4D97-AF65-F5344CB8AC3E}">
        <p14:creationId xmlns:p14="http://schemas.microsoft.com/office/powerpoint/2010/main" val="3020622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9" name="Shape 229"/>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smtClean="0"/>
              <a:t>Answers:</a:t>
            </a:r>
          </a:p>
          <a:p>
            <a:pPr>
              <a:buSzPct val="25000"/>
            </a:pPr>
            <a:r>
              <a:rPr lang="en" sz="1200" dirty="0" smtClean="0"/>
              <a:t>Your </a:t>
            </a:r>
            <a:r>
              <a:rPr lang="en" sz="1200" dirty="0"/>
              <a:t>hands will feel warm when touching the hot soup bowl because heat is transferring from the cup into your hands.</a:t>
            </a:r>
          </a:p>
          <a:p>
            <a:pPr>
              <a:buSzPct val="25000"/>
            </a:pPr>
            <a:r>
              <a:rPr lang="en" sz="1200" dirty="0" smtClean="0"/>
              <a:t>Your </a:t>
            </a:r>
            <a:r>
              <a:rPr lang="en" sz="1200" dirty="0"/>
              <a:t>hands will feel cold when touching the ice because heat transfers away from your hands and into the </a:t>
            </a:r>
            <a:r>
              <a:rPr lang="en" sz="1200" dirty="0" smtClean="0"/>
              <a:t>snowball.</a:t>
            </a:r>
            <a:r>
              <a:rPr lang="en" sz="1200" baseline="0" dirty="0" smtClean="0"/>
              <a:t> Since the thermal energy leaves your hand, your hand’s temperature decreases.</a:t>
            </a:r>
            <a:endParaRPr lang="en" sz="1200" dirty="0"/>
          </a:p>
          <a:p>
            <a:pPr>
              <a:buSzPct val="25000"/>
            </a:pPr>
            <a:r>
              <a:rPr lang="en" sz="1200" dirty="0" smtClean="0"/>
              <a:t>The </a:t>
            </a:r>
            <a:r>
              <a:rPr lang="en" sz="1200" dirty="0"/>
              <a:t>third question tests critical thinking. Have </a:t>
            </a:r>
            <a:r>
              <a:rPr lang="en" sz="1200" dirty="0" smtClean="0"/>
              <a:t>students first </a:t>
            </a:r>
            <a:r>
              <a:rPr lang="en" sz="1200" dirty="0"/>
              <a:t>discuss </a:t>
            </a:r>
            <a:r>
              <a:rPr lang="en" sz="1200" dirty="0" smtClean="0"/>
              <a:t>their answers with </a:t>
            </a:r>
            <a:r>
              <a:rPr lang="en" sz="1200" dirty="0"/>
              <a:t>a partner, then discuss as a class. Make sure that </a:t>
            </a:r>
            <a:r>
              <a:rPr lang="en" sz="1200" dirty="0" smtClean="0"/>
              <a:t>students understand </a:t>
            </a:r>
            <a:r>
              <a:rPr lang="en" sz="1200" dirty="0"/>
              <a:t>that NO heat transfer will occur between objects of the same temperature. How can heat flow from hot to cold if both </a:t>
            </a:r>
            <a:r>
              <a:rPr lang="en" sz="1200" dirty="0" smtClean="0"/>
              <a:t>objects are </a:t>
            </a:r>
            <a:r>
              <a:rPr lang="en" sz="1200" dirty="0"/>
              <a:t>the same temperature</a:t>
            </a:r>
            <a:r>
              <a:rPr lang="en" sz="1200" dirty="0" smtClean="0"/>
              <a:t>? </a:t>
            </a:r>
            <a:r>
              <a:rPr lang="en" sz="1200" dirty="0"/>
              <a:t>This would </a:t>
            </a:r>
            <a:r>
              <a:rPr lang="en" sz="1200" dirty="0" smtClean="0"/>
              <a:t>is as if our </a:t>
            </a:r>
            <a:r>
              <a:rPr lang="en" sz="1200" dirty="0"/>
              <a:t>heat “ball” </a:t>
            </a:r>
            <a:r>
              <a:rPr lang="en" sz="1200" dirty="0" smtClean="0"/>
              <a:t>was on </a:t>
            </a:r>
            <a:r>
              <a:rPr lang="en" sz="1200" dirty="0"/>
              <a:t>flat </a:t>
            </a:r>
            <a:r>
              <a:rPr lang="en" sz="1200" dirty="0" smtClean="0"/>
              <a:t>ground; it </a:t>
            </a:r>
            <a:r>
              <a:rPr lang="en" sz="1200" dirty="0"/>
              <a:t>would not roll at all</a:t>
            </a:r>
            <a:r>
              <a:rPr lang="en" sz="1200" dirty="0" smtClean="0"/>
              <a:t>.</a:t>
            </a:r>
          </a:p>
          <a:p>
            <a:pPr>
              <a:buSzPct val="25000"/>
            </a:pPr>
            <a:r>
              <a:rPr lang="en" sz="1200" dirty="0" smtClean="0"/>
              <a:t>Image sources: (left) 2009 BrokenSphere, Wikimedia </a:t>
            </a:r>
            <a:r>
              <a:rPr lang="en" sz="1200" dirty="0"/>
              <a:t>Commons </a:t>
            </a:r>
            <a:r>
              <a:rPr lang="en-US" sz="1200" dirty="0"/>
              <a:t>http://commons.wikimedia.org/wiki/File:Ping_SJ_hot_%</a:t>
            </a:r>
            <a:r>
              <a:rPr lang="en-US" sz="1200" dirty="0" smtClean="0"/>
              <a:t>26_sour_soup.JPG</a:t>
            </a:r>
            <a:r>
              <a:rPr lang="en" sz="1200" dirty="0" smtClean="0"/>
              <a:t>;</a:t>
            </a:r>
            <a:r>
              <a:rPr lang="en" sz="1200" baseline="0" dirty="0" smtClean="0"/>
              <a:t> (right) </a:t>
            </a:r>
            <a:r>
              <a:rPr lang="en-US" sz="1200" baseline="0" dirty="0" smtClean="0"/>
              <a:t>2012 Denise W. Carlson. Used with permission.</a:t>
            </a:r>
            <a:endParaRPr lang="en" sz="1800" dirty="0"/>
          </a:p>
        </p:txBody>
      </p:sp>
    </p:spTree>
    <p:extLst>
      <p:ext uri="{BB962C8B-B14F-4D97-AF65-F5344CB8AC3E}">
        <p14:creationId xmlns:p14="http://schemas.microsoft.com/office/powerpoint/2010/main" val="2006653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p:nvPr/>
        </p:nvSpPr>
        <p:spPr>
          <a:xfrm>
            <a:off x="3956550" y="8817613"/>
            <a:ext cx="3026832" cy="464501"/>
          </a:xfrm>
          <a:prstGeom prst="rect">
            <a:avLst/>
          </a:prstGeom>
          <a:noFill/>
          <a:ln>
            <a:noFill/>
          </a:ln>
        </p:spPr>
        <p:txBody>
          <a:bodyPr lIns="92943" tIns="45696" rIns="92943" bIns="45696" anchor="b" anchorCtr="0">
            <a:noAutofit/>
          </a:bodyPr>
          <a:lstStyle/>
          <a:p>
            <a:pPr algn="r">
              <a:buSzPct val="25000"/>
            </a:pPr>
            <a:r>
              <a:rPr lang="en" sz="1200"/>
              <a:t>*</a:t>
            </a:r>
          </a:p>
        </p:txBody>
      </p:sp>
      <p:sp>
        <p:nvSpPr>
          <p:cNvPr id="239" name="Shape 239"/>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0" name="Shape 240"/>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smtClean="0">
                <a:latin typeface="PMingLiU"/>
                <a:ea typeface="PMingLiU"/>
                <a:cs typeface="PMingLiU"/>
                <a:sym typeface="PMingLiU"/>
              </a:rPr>
              <a:t>Conduction </a:t>
            </a:r>
            <a:r>
              <a:rPr lang="en" sz="1200" dirty="0">
                <a:latin typeface="PMingLiU"/>
                <a:ea typeface="PMingLiU"/>
                <a:cs typeface="PMingLiU"/>
                <a:sym typeface="PMingLiU"/>
              </a:rPr>
              <a:t>is heat transfer within a single solid object, or between two touching solid objects</a:t>
            </a:r>
            <a:r>
              <a:rPr lang="en" sz="1200" dirty="0" smtClean="0">
                <a:latin typeface="PMingLiU"/>
                <a:ea typeface="PMingLiU"/>
                <a:cs typeface="PMingLiU"/>
                <a:sym typeface="PMingLiU"/>
              </a:rPr>
              <a:t>. </a:t>
            </a:r>
            <a:r>
              <a:rPr lang="en" sz="1200" dirty="0">
                <a:latin typeface="PMingLiU"/>
                <a:ea typeface="PMingLiU"/>
                <a:cs typeface="PMingLiU"/>
                <a:sym typeface="PMingLiU"/>
              </a:rPr>
              <a:t>You can see the conduction in the metal rod the blacksmith is hitting.  The metal is hottest in t</a:t>
            </a:r>
            <a:r>
              <a:rPr lang="en-US" sz="1200" dirty="0">
                <a:latin typeface="PMingLiU"/>
                <a:ea typeface="PMingLiU"/>
                <a:cs typeface="PMingLiU"/>
                <a:sym typeface="PMingLiU"/>
              </a:rPr>
              <a:t>he</a:t>
            </a:r>
            <a:r>
              <a:rPr lang="en" sz="1200" dirty="0">
                <a:latin typeface="PMingLiU"/>
                <a:ea typeface="PMingLiU"/>
                <a:cs typeface="PMingLiU"/>
                <a:sym typeface="PMingLiU"/>
              </a:rPr>
              <a:t> middle, where it is the brightest</a:t>
            </a:r>
            <a:r>
              <a:rPr lang="en" sz="1200" dirty="0" smtClean="0">
                <a:latin typeface="PMingLiU"/>
                <a:ea typeface="PMingLiU"/>
                <a:cs typeface="PMingLiU"/>
                <a:sym typeface="PMingLiU"/>
              </a:rPr>
              <a:t>. </a:t>
            </a:r>
            <a:r>
              <a:rPr lang="en" sz="1200" dirty="0">
                <a:latin typeface="PMingLiU"/>
                <a:ea typeface="PMingLiU"/>
                <a:cs typeface="PMingLiU"/>
                <a:sym typeface="PMingLiU"/>
              </a:rPr>
              <a:t>It gets cooler the further away from this spot, getting dimmer. </a:t>
            </a:r>
            <a:r>
              <a:rPr lang="en" sz="1200" dirty="0" smtClean="0">
                <a:latin typeface="PMingLiU"/>
                <a:ea typeface="PMingLiU"/>
                <a:cs typeface="PMingLiU"/>
                <a:sym typeface="PMingLiU"/>
              </a:rPr>
              <a:t>The </a:t>
            </a:r>
            <a:r>
              <a:rPr lang="en" sz="1200" dirty="0">
                <a:latin typeface="PMingLiU"/>
                <a:ea typeface="PMingLiU"/>
                <a:cs typeface="PMingLiU"/>
                <a:sym typeface="PMingLiU"/>
              </a:rPr>
              <a:t>blacksmith is probably </a:t>
            </a:r>
            <a:r>
              <a:rPr lang="en" sz="1200" dirty="0" smtClean="0">
                <a:latin typeface="PMingLiU"/>
                <a:ea typeface="PMingLiU"/>
                <a:cs typeface="PMingLiU"/>
                <a:sym typeface="PMingLiU"/>
              </a:rPr>
              <a:t>holding </a:t>
            </a:r>
            <a:r>
              <a:rPr lang="en" sz="1200" dirty="0">
                <a:latin typeface="PMingLiU"/>
                <a:ea typeface="PMingLiU"/>
                <a:cs typeface="PMingLiU"/>
                <a:sym typeface="PMingLiU"/>
              </a:rPr>
              <a:t>the end of the metal with tongs, because </a:t>
            </a:r>
            <a:r>
              <a:rPr lang="en" sz="1200" dirty="0" smtClean="0">
                <a:latin typeface="PMingLiU"/>
                <a:ea typeface="PMingLiU"/>
                <a:cs typeface="PMingLiU"/>
                <a:sym typeface="PMingLiU"/>
              </a:rPr>
              <a:t>some</a:t>
            </a:r>
            <a:r>
              <a:rPr lang="en" sz="1200" baseline="0" dirty="0" smtClean="0">
                <a:latin typeface="PMingLiU"/>
                <a:ea typeface="PMingLiU"/>
                <a:cs typeface="PMingLiU"/>
                <a:sym typeface="PMingLiU"/>
              </a:rPr>
              <a:t> of</a:t>
            </a:r>
            <a:r>
              <a:rPr lang="en" sz="1200" dirty="0" smtClean="0">
                <a:latin typeface="PMingLiU"/>
                <a:ea typeface="PMingLiU"/>
                <a:cs typeface="PMingLiU"/>
                <a:sym typeface="PMingLiU"/>
              </a:rPr>
              <a:t> </a:t>
            </a:r>
            <a:r>
              <a:rPr lang="en" sz="1200" dirty="0">
                <a:latin typeface="PMingLiU"/>
                <a:ea typeface="PMingLiU"/>
                <a:cs typeface="PMingLiU"/>
                <a:sym typeface="PMingLiU"/>
              </a:rPr>
              <a:t>that thermal energy in the hot area is conducting to the end and </a:t>
            </a:r>
            <a:r>
              <a:rPr lang="en" sz="1200" dirty="0" smtClean="0">
                <a:latin typeface="PMingLiU"/>
                <a:ea typeface="PMingLiU"/>
                <a:cs typeface="PMingLiU"/>
                <a:sym typeface="PMingLiU"/>
              </a:rPr>
              <a:t>would burn </a:t>
            </a:r>
            <a:r>
              <a:rPr lang="en" sz="1200" dirty="0">
                <a:latin typeface="PMingLiU"/>
                <a:ea typeface="PMingLiU"/>
                <a:cs typeface="PMingLiU"/>
                <a:sym typeface="PMingLiU"/>
              </a:rPr>
              <a:t>his hand.</a:t>
            </a:r>
          </a:p>
          <a:p>
            <a:pPr>
              <a:buSzPct val="25000"/>
            </a:pPr>
            <a:r>
              <a:rPr lang="en" sz="1200" dirty="0" smtClean="0">
                <a:latin typeface="PMingLiU"/>
                <a:ea typeface="PMingLiU"/>
                <a:cs typeface="PMingLiU"/>
                <a:sym typeface="PMingLiU"/>
              </a:rPr>
              <a:t>Ask </a:t>
            </a:r>
            <a:r>
              <a:rPr lang="en" sz="1200" dirty="0">
                <a:latin typeface="PMingLiU"/>
                <a:ea typeface="PMingLiU"/>
                <a:cs typeface="PMingLiU"/>
                <a:sym typeface="PMingLiU"/>
              </a:rPr>
              <a:t>students: “Have you ever touched something hot and burned your hand? Conduction is the reason you burned yourself.” Why? </a:t>
            </a:r>
            <a:r>
              <a:rPr lang="en" sz="1200" dirty="0" smtClean="0">
                <a:latin typeface="PMingLiU"/>
                <a:ea typeface="PMingLiU"/>
                <a:cs typeface="PMingLiU"/>
                <a:sym typeface="PMingLiU"/>
              </a:rPr>
              <a:t>The hot</a:t>
            </a:r>
            <a:r>
              <a:rPr lang="en" sz="1200" baseline="0" dirty="0" smtClean="0">
                <a:latin typeface="PMingLiU"/>
                <a:ea typeface="PMingLiU"/>
                <a:cs typeface="PMingLiU"/>
                <a:sym typeface="PMingLiU"/>
              </a:rPr>
              <a:t> object’s temperature was higher than the hand, so energy flowed as heat from the object to the hand, increasing the temperature of the hand, burning it.</a:t>
            </a:r>
            <a:endParaRPr lang="en" sz="1200" dirty="0">
              <a:latin typeface="PMingLiU"/>
              <a:ea typeface="PMingLiU"/>
              <a:cs typeface="PMingLiU"/>
              <a:sym typeface="PMingLiU"/>
            </a:endParaRPr>
          </a:p>
          <a:p>
            <a:pPr>
              <a:buSzPct val="25000"/>
            </a:pPr>
            <a:r>
              <a:rPr lang="en" sz="1200" dirty="0" smtClean="0">
                <a:latin typeface="PMingLiU"/>
                <a:ea typeface="PMingLiU"/>
                <a:cs typeface="PMingLiU"/>
                <a:sym typeface="PMingLiU"/>
              </a:rPr>
              <a:t>Ask students: Why does the heat flow </a:t>
            </a:r>
            <a:r>
              <a:rPr lang="en" sz="1200" dirty="0">
                <a:latin typeface="PMingLiU"/>
                <a:ea typeface="PMingLiU"/>
                <a:cs typeface="PMingLiU"/>
                <a:sym typeface="PMingLiU"/>
              </a:rPr>
              <a:t>from the hot object into </a:t>
            </a:r>
            <a:r>
              <a:rPr lang="en" sz="1200" dirty="0" smtClean="0">
                <a:latin typeface="PMingLiU"/>
                <a:ea typeface="PMingLiU"/>
                <a:cs typeface="PMingLiU"/>
                <a:sym typeface="PMingLiU"/>
              </a:rPr>
              <a:t>your hand? (This tests their understanding that heat flows from hot to cold.)</a:t>
            </a:r>
            <a:endParaRPr lang="en" sz="1200" dirty="0">
              <a:latin typeface="PMingLiU"/>
              <a:ea typeface="PMingLiU"/>
              <a:cs typeface="PMingLiU"/>
              <a:sym typeface="PMingLiU"/>
            </a:endParaRPr>
          </a:p>
          <a:p>
            <a:pPr>
              <a:buSzPct val="25000"/>
            </a:pPr>
            <a:r>
              <a:rPr lang="en" sz="1200" dirty="0">
                <a:latin typeface="PMingLiU"/>
                <a:ea typeface="PMingLiU"/>
                <a:cs typeface="PMingLiU"/>
                <a:sym typeface="PMingLiU"/>
              </a:rPr>
              <a:t>What are some other examples of conduction?</a:t>
            </a:r>
          </a:p>
          <a:p>
            <a:pPr marL="348592" indent="-348592">
              <a:buClr>
                <a:srgbClr val="000000"/>
              </a:buClr>
              <a:buSzPct val="100000"/>
              <a:buFont typeface="Arial" panose="020B0604020202020204" pitchFamily="34" charset="0"/>
              <a:buChar char="•"/>
            </a:pPr>
            <a:r>
              <a:rPr lang="en" sz="1200" dirty="0">
                <a:latin typeface="PMingLiU"/>
                <a:ea typeface="PMingLiU"/>
                <a:cs typeface="PMingLiU"/>
                <a:sym typeface="PMingLiU"/>
              </a:rPr>
              <a:t>Touching ice </a:t>
            </a:r>
            <a:r>
              <a:rPr lang="en" sz="1200" dirty="0" smtClean="0">
                <a:latin typeface="PMingLiU"/>
                <a:ea typeface="PMingLiU"/>
                <a:cs typeface="PMingLiU"/>
                <a:sym typeface="PMingLiU"/>
              </a:rPr>
              <a:t>(such as in </a:t>
            </a:r>
            <a:r>
              <a:rPr lang="en" sz="1200" dirty="0">
                <a:latin typeface="PMingLiU"/>
                <a:ea typeface="PMingLiU"/>
                <a:cs typeface="PMingLiU"/>
                <a:sym typeface="PMingLiU"/>
              </a:rPr>
              <a:t>the snowball example)</a:t>
            </a:r>
          </a:p>
          <a:p>
            <a:pPr marL="348592" indent="-348592">
              <a:buClr>
                <a:srgbClr val="000000"/>
              </a:buClr>
              <a:buSzPct val="100000"/>
              <a:buFont typeface="Arial" panose="020B0604020202020204" pitchFamily="34" charset="0"/>
              <a:buChar char="•"/>
            </a:pPr>
            <a:r>
              <a:rPr lang="en" sz="1200" dirty="0">
                <a:latin typeface="PMingLiU"/>
                <a:ea typeface="PMingLiU"/>
                <a:cs typeface="PMingLiU"/>
                <a:sym typeface="PMingLiU"/>
              </a:rPr>
              <a:t>Touching a cup of hot soup</a:t>
            </a:r>
          </a:p>
          <a:p>
            <a:pPr marL="348592" indent="-348592">
              <a:buClr>
                <a:srgbClr val="000000"/>
              </a:buClr>
              <a:buSzPct val="100000"/>
              <a:buFont typeface="Arial" panose="020B0604020202020204" pitchFamily="34" charset="0"/>
              <a:buChar char="•"/>
            </a:pPr>
            <a:r>
              <a:rPr lang="en" sz="1200" dirty="0">
                <a:latin typeface="PMingLiU"/>
                <a:ea typeface="PMingLiU"/>
                <a:cs typeface="PMingLiU"/>
                <a:sym typeface="PMingLiU"/>
              </a:rPr>
              <a:t>Leaving a spoon in a cup of hot </a:t>
            </a:r>
            <a:r>
              <a:rPr lang="en" sz="1200" dirty="0" smtClean="0">
                <a:latin typeface="PMingLiU"/>
                <a:ea typeface="PMingLiU"/>
                <a:cs typeface="PMingLiU"/>
                <a:sym typeface="PMingLiU"/>
              </a:rPr>
              <a:t>chocolate</a:t>
            </a:r>
            <a:r>
              <a:rPr lang="en" sz="1200" baseline="0" dirty="0" smtClean="0">
                <a:latin typeface="PMingLiU"/>
                <a:ea typeface="PMingLiU"/>
                <a:cs typeface="PMingLiU"/>
                <a:sym typeface="PMingLiU"/>
              </a:rPr>
              <a:t> or </a:t>
            </a:r>
            <a:r>
              <a:rPr lang="en" sz="1200" dirty="0" smtClean="0">
                <a:latin typeface="PMingLiU"/>
                <a:ea typeface="PMingLiU"/>
                <a:cs typeface="PMingLiU"/>
                <a:sym typeface="PMingLiU"/>
              </a:rPr>
              <a:t>soup;</a:t>
            </a:r>
            <a:r>
              <a:rPr lang="en" sz="1200" baseline="0" dirty="0" smtClean="0">
                <a:latin typeface="PMingLiU"/>
                <a:ea typeface="PMingLiU"/>
                <a:cs typeface="PMingLiU"/>
                <a:sym typeface="PMingLiU"/>
              </a:rPr>
              <a:t> </a:t>
            </a:r>
            <a:r>
              <a:rPr lang="en" sz="1200" dirty="0" smtClean="0">
                <a:latin typeface="PMingLiU"/>
                <a:ea typeface="PMingLiU"/>
                <a:cs typeface="PMingLiU"/>
                <a:sym typeface="PMingLiU"/>
              </a:rPr>
              <a:t>the spoon handle heats </a:t>
            </a:r>
            <a:r>
              <a:rPr lang="en" sz="1200" dirty="0">
                <a:latin typeface="PMingLiU"/>
                <a:ea typeface="PMingLiU"/>
                <a:cs typeface="PMingLiU"/>
                <a:sym typeface="PMingLiU"/>
              </a:rPr>
              <a:t>up</a:t>
            </a:r>
          </a:p>
          <a:p>
            <a:pPr>
              <a:buSzPct val="25000"/>
            </a:pPr>
            <a:r>
              <a:rPr lang="en" sz="1200" dirty="0" smtClean="0">
                <a:latin typeface="PMingLiU"/>
                <a:ea typeface="PMingLiU"/>
                <a:cs typeface="PMingLiU"/>
                <a:sym typeface="PMingLiU"/>
              </a:rPr>
              <a:t>Possible </a:t>
            </a:r>
            <a:r>
              <a:rPr lang="en" sz="1200" dirty="0">
                <a:latin typeface="PMingLiU"/>
                <a:ea typeface="PMingLiU"/>
                <a:cs typeface="PMingLiU"/>
                <a:sym typeface="PMingLiU"/>
              </a:rPr>
              <a:t>confusion:</a:t>
            </a:r>
          </a:p>
          <a:p>
            <a:pPr>
              <a:buSzPct val="25000"/>
            </a:pPr>
            <a:r>
              <a:rPr lang="en" sz="1200" dirty="0" smtClean="0">
                <a:latin typeface="PMingLiU"/>
                <a:ea typeface="PMingLiU"/>
                <a:cs typeface="PMingLiU"/>
                <a:sym typeface="PMingLiU"/>
              </a:rPr>
              <a:t>Point </a:t>
            </a:r>
            <a:r>
              <a:rPr lang="en" sz="1200" dirty="0">
                <a:latin typeface="PMingLiU"/>
                <a:ea typeface="PMingLiU"/>
                <a:cs typeface="PMingLiU"/>
                <a:sym typeface="PMingLiU"/>
              </a:rPr>
              <a:t>out that conduction can occur between two objects or within one object. For example, touching a cup of hot soup is conduction “between objects” (your hand and </a:t>
            </a:r>
            <a:r>
              <a:rPr lang="en" sz="1200" dirty="0" smtClean="0">
                <a:latin typeface="PMingLiU"/>
                <a:ea typeface="PMingLiU"/>
                <a:cs typeface="PMingLiU"/>
                <a:sym typeface="PMingLiU"/>
              </a:rPr>
              <a:t>cup). </a:t>
            </a:r>
            <a:r>
              <a:rPr lang="en" sz="1200" dirty="0">
                <a:latin typeface="PMingLiU"/>
                <a:ea typeface="PMingLiU"/>
                <a:cs typeface="PMingLiU"/>
                <a:sym typeface="PMingLiU"/>
              </a:rPr>
              <a:t>Leaving the spoon in the soup is conduction within an object (one end of the spoon is hot, the other </a:t>
            </a:r>
            <a:r>
              <a:rPr lang="en" sz="1200" dirty="0" smtClean="0">
                <a:latin typeface="PMingLiU"/>
                <a:ea typeface="PMingLiU"/>
                <a:cs typeface="PMingLiU"/>
                <a:sym typeface="PMingLiU"/>
              </a:rPr>
              <a:t>cold, </a:t>
            </a:r>
            <a:r>
              <a:rPr lang="en" sz="1200" dirty="0">
                <a:latin typeface="PMingLiU"/>
                <a:ea typeface="PMingLiU"/>
                <a:cs typeface="PMingLiU"/>
                <a:sym typeface="PMingLiU"/>
              </a:rPr>
              <a:t>so heat travels along the handle of the spoon by conduction, heating up the cold end of the spoon</a:t>
            </a:r>
            <a:r>
              <a:rPr lang="en" sz="1200" dirty="0" smtClean="0">
                <a:latin typeface="PMingLiU"/>
                <a:ea typeface="PMingLiU"/>
                <a:cs typeface="PMingLiU"/>
                <a:sym typeface="PMingLiU"/>
              </a:rPr>
              <a:t>).</a:t>
            </a:r>
          </a:p>
          <a:p>
            <a:pPr>
              <a:buSzPct val="25000"/>
            </a:pPr>
            <a:r>
              <a:rPr lang="en" sz="1200" dirty="0" smtClean="0">
                <a:latin typeface="PMingLiU"/>
                <a:ea typeface="PMingLiU"/>
                <a:cs typeface="PMingLiU"/>
                <a:sym typeface="PMingLiU"/>
              </a:rPr>
              <a:t>At</a:t>
            </a:r>
            <a:r>
              <a:rPr lang="en" sz="1200" baseline="0" dirty="0" smtClean="0">
                <a:latin typeface="PMingLiU"/>
                <a:ea typeface="PMingLiU"/>
                <a:cs typeface="PMingLiU"/>
                <a:sym typeface="PMingLiU"/>
              </a:rPr>
              <a:t> this point, conduct a simple conduction demonstration that you have prepared in advance. </a:t>
            </a:r>
            <a:r>
              <a:rPr lang="en-US" sz="1100" kern="1200" dirty="0" smtClean="0">
                <a:solidFill>
                  <a:schemeClr val="tx1"/>
                </a:solidFill>
                <a:effectLst/>
                <a:latin typeface="+mn-lt"/>
                <a:ea typeface="+mn-ea"/>
                <a:cs typeface="+mn-cs"/>
              </a:rPr>
              <a:t>Use drops of candle wax to "glue” two or three small nails or thumb tacks to a hacksaw blade or metal rod. Space the nails about 1 inch apart, with the first one located one to two inches from the end of the blade/rod. Hold the other end of the blade/rod with an oven mitt or nail it to a block of wood. Heat the end of the rod with a candle flame. As heat conducts down, the wax holding the nails melts and drops the nails, one by one, in sequence. This shows students the heat traveling down the rod.</a:t>
            </a:r>
            <a:endParaRPr lang="en" sz="1200" dirty="0">
              <a:latin typeface="PMingLiU"/>
              <a:ea typeface="PMingLiU"/>
              <a:cs typeface="PMingLiU"/>
              <a:sym typeface="PMingLiU"/>
            </a:endParaRPr>
          </a:p>
          <a:p>
            <a:pPr>
              <a:buSzPct val="25000"/>
            </a:pPr>
            <a:r>
              <a:rPr lang="en" sz="1200" dirty="0" smtClean="0">
                <a:latin typeface="PMingLiU"/>
                <a:ea typeface="PMingLiU"/>
                <a:cs typeface="PMingLiU"/>
                <a:sym typeface="PMingLiU"/>
              </a:rPr>
              <a:t>Teacher </a:t>
            </a:r>
            <a:r>
              <a:rPr lang="en" sz="1200" dirty="0">
                <a:latin typeface="PMingLiU"/>
                <a:ea typeface="PMingLiU"/>
                <a:cs typeface="PMingLiU"/>
                <a:sym typeface="PMingLiU"/>
              </a:rPr>
              <a:t>background</a:t>
            </a:r>
            <a:r>
              <a:rPr lang="en" sz="1200" dirty="0" smtClean="0">
                <a:latin typeface="PMingLiU"/>
                <a:ea typeface="PMingLiU"/>
                <a:cs typeface="PMingLiU"/>
                <a:sym typeface="PMingLiU"/>
              </a:rPr>
              <a:t>: Conduction </a:t>
            </a:r>
            <a:r>
              <a:rPr lang="en" sz="1200" dirty="0">
                <a:latin typeface="PMingLiU"/>
                <a:ea typeface="PMingLiU"/>
                <a:cs typeface="PMingLiU"/>
                <a:sym typeface="PMingLiU"/>
              </a:rPr>
              <a:t>is the movement of heat through a substance by the collision of molecules. When we </a:t>
            </a:r>
            <a:r>
              <a:rPr lang="en" sz="1200" dirty="0" smtClean="0">
                <a:latin typeface="PMingLiU"/>
                <a:ea typeface="PMingLiU"/>
                <a:cs typeface="PMingLiU"/>
                <a:sym typeface="PMingLiU"/>
              </a:rPr>
              <a:t>heat </a:t>
            </a:r>
            <a:r>
              <a:rPr lang="en" sz="1200" dirty="0">
                <a:latin typeface="PMingLiU"/>
                <a:ea typeface="PMingLiU"/>
                <a:cs typeface="PMingLiU"/>
                <a:sym typeface="PMingLiU"/>
              </a:rPr>
              <a:t>an object the kinetic energy of the object increases. The atoms/molecules at the heated point start moving/vibrating. The fast moving molecules at the warmer part collide with the slower moving molecules at the cooler part. As they collide, the faster molecules give up some of their energy to the slower molecules. The slower molecules gain more thermal energy and collide with other molecules in the cooler object. </a:t>
            </a:r>
          </a:p>
          <a:p>
            <a:pPr>
              <a:buSzPct val="25000"/>
            </a:pPr>
            <a:r>
              <a:rPr lang="en" sz="1200" dirty="0" smtClean="0"/>
              <a:t>You </a:t>
            </a:r>
            <a:r>
              <a:rPr lang="en" sz="1200" dirty="0"/>
              <a:t>experience heat transfer by conduction whenever you touch something that is hotter or colder than your skin</a:t>
            </a:r>
            <a:r>
              <a:rPr lang="en" sz="1200" dirty="0" smtClean="0"/>
              <a:t>.</a:t>
            </a:r>
          </a:p>
          <a:p>
            <a:pPr>
              <a:buSzPct val="25000"/>
            </a:pPr>
            <a:r>
              <a:rPr lang="en" sz="1200" baseline="0" dirty="0" smtClean="0"/>
              <a:t>Another class demonstration of heat conduction. </a:t>
            </a:r>
            <a:r>
              <a:rPr lang="en-US" sz="1100" kern="1200" dirty="0" smtClean="0">
                <a:solidFill>
                  <a:schemeClr val="tx1"/>
                </a:solidFill>
                <a:effectLst/>
                <a:latin typeface="+mn-lt"/>
                <a:ea typeface="+mn-ea"/>
                <a:cs typeface="+mn-cs"/>
              </a:rPr>
              <a:t>Give each of five to 10 student volunteers an inflated balloon and have them hold them together, touching, in a line. Start to jiggle one end of the line and observe how this jiggling travels down the line of balloons. </a:t>
            </a:r>
            <a:endParaRPr lang="en" sz="1200" dirty="0"/>
          </a:p>
        </p:txBody>
      </p:sp>
    </p:spTree>
    <p:extLst>
      <p:ext uri="{BB962C8B-B14F-4D97-AF65-F5344CB8AC3E}">
        <p14:creationId xmlns:p14="http://schemas.microsoft.com/office/powerpoint/2010/main" val="143796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7" name="Shape 257"/>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smtClean="0"/>
              <a:t>H</a:t>
            </a:r>
            <a:r>
              <a:rPr lang="en-US" sz="1200" dirty="0" smtClean="0"/>
              <a:t>a</a:t>
            </a:r>
            <a:r>
              <a:rPr lang="en" sz="1200" dirty="0" smtClean="0"/>
              <a:t>ve students share answers </a:t>
            </a:r>
            <a:r>
              <a:rPr lang="en" sz="1200" dirty="0"/>
              <a:t>with </a:t>
            </a:r>
            <a:r>
              <a:rPr lang="en" sz="1200" dirty="0" smtClean="0"/>
              <a:t>a partner</a:t>
            </a:r>
            <a:r>
              <a:rPr lang="en" sz="1200" dirty="0"/>
              <a:t>, then </a:t>
            </a:r>
            <a:r>
              <a:rPr lang="en" sz="1200" dirty="0" smtClean="0"/>
              <a:t>the class. </a:t>
            </a:r>
            <a:r>
              <a:rPr lang="en" sz="1200" dirty="0"/>
              <a:t>This is the first of two slides to get </a:t>
            </a:r>
            <a:r>
              <a:rPr lang="en" sz="1200" dirty="0" smtClean="0"/>
              <a:t>students thinking </a:t>
            </a:r>
            <a:r>
              <a:rPr lang="en" sz="1200" dirty="0"/>
              <a:t>about the second type of heat </a:t>
            </a:r>
            <a:r>
              <a:rPr lang="en" sz="1200" dirty="0" smtClean="0"/>
              <a:t>transfer</a:t>
            </a:r>
            <a:r>
              <a:rPr lang="en-US" sz="1100" kern="1200" dirty="0" smtClean="0">
                <a:solidFill>
                  <a:schemeClr val="tx1"/>
                </a:solidFill>
                <a:effectLst/>
                <a:latin typeface="+mn-lt"/>
                <a:ea typeface="+mn-ea"/>
                <a:cs typeface="+mn-cs"/>
              </a:rPr>
              <a:t>—</a:t>
            </a:r>
            <a:r>
              <a:rPr lang="en" sz="1200" dirty="0" smtClean="0"/>
              <a:t>convection</a:t>
            </a:r>
            <a:r>
              <a:rPr lang="en-US" sz="1100" kern="1200" dirty="0" smtClean="0">
                <a:solidFill>
                  <a:schemeClr val="tx1"/>
                </a:solidFill>
                <a:effectLst/>
                <a:latin typeface="+mn-lt"/>
                <a:ea typeface="+mn-ea"/>
                <a:cs typeface="+mn-cs"/>
              </a:rPr>
              <a:t>—which </a:t>
            </a:r>
            <a:r>
              <a:rPr lang="en" sz="1200" dirty="0" smtClean="0"/>
              <a:t>will </a:t>
            </a:r>
            <a:r>
              <a:rPr lang="en" sz="1200" dirty="0"/>
              <a:t>be explained in greater detail later on.</a:t>
            </a:r>
          </a:p>
          <a:p>
            <a:pPr>
              <a:buSzPct val="25000"/>
            </a:pPr>
            <a:r>
              <a:rPr lang="en" sz="1200" dirty="0" smtClean="0"/>
              <a:t>Tell the students: We’ll </a:t>
            </a:r>
            <a:r>
              <a:rPr lang="en" sz="1200" dirty="0"/>
              <a:t>discuss convection in a minute, but here is what is going on:</a:t>
            </a:r>
          </a:p>
          <a:p>
            <a:pPr>
              <a:buSzPct val="25000"/>
            </a:pPr>
            <a:r>
              <a:rPr lang="en" sz="1200" dirty="0" smtClean="0"/>
              <a:t>Convection could </a:t>
            </a:r>
            <a:r>
              <a:rPr lang="en" sz="1200" dirty="0"/>
              <a:t>help to cool the hot </a:t>
            </a:r>
            <a:r>
              <a:rPr lang="en" sz="1200" dirty="0" smtClean="0"/>
              <a:t>cocoa in two ways: 1) You </a:t>
            </a:r>
            <a:r>
              <a:rPr lang="en" sz="1200" dirty="0"/>
              <a:t>could stir it </a:t>
            </a:r>
            <a:r>
              <a:rPr lang="en" sz="1200" dirty="0" smtClean="0"/>
              <a:t>up. S</a:t>
            </a:r>
            <a:r>
              <a:rPr lang="en" sz="1200" baseline="0" dirty="0" smtClean="0"/>
              <a:t>ince t</a:t>
            </a:r>
            <a:r>
              <a:rPr lang="en" sz="1200" dirty="0" smtClean="0"/>
              <a:t>he </a:t>
            </a:r>
            <a:r>
              <a:rPr lang="en" sz="1200" dirty="0"/>
              <a:t>mug </a:t>
            </a:r>
            <a:r>
              <a:rPr lang="en" sz="1200" dirty="0" smtClean="0"/>
              <a:t>material is </a:t>
            </a:r>
            <a:r>
              <a:rPr lang="en" sz="1200" dirty="0"/>
              <a:t>cooler than the cocoa in the middle of the </a:t>
            </a:r>
            <a:r>
              <a:rPr lang="en" sz="1200" dirty="0" smtClean="0"/>
              <a:t>mug,</a:t>
            </a:r>
            <a:r>
              <a:rPr lang="en" sz="1200" baseline="0" dirty="0" smtClean="0"/>
              <a:t> stirring pushes the hotter m</a:t>
            </a:r>
            <a:r>
              <a:rPr lang="en" sz="1200" dirty="0" smtClean="0"/>
              <a:t>iddle cocoa to </a:t>
            </a:r>
            <a:r>
              <a:rPr lang="en" sz="1200" dirty="0"/>
              <a:t>the cooler edge of the mug</a:t>
            </a:r>
            <a:r>
              <a:rPr lang="en" sz="1200" dirty="0" smtClean="0"/>
              <a:t>. 2) You </a:t>
            </a:r>
            <a:r>
              <a:rPr lang="en" sz="1200" dirty="0"/>
              <a:t>could also blow on the cocoa</a:t>
            </a:r>
            <a:r>
              <a:rPr lang="en" sz="1200" dirty="0" smtClean="0"/>
              <a:t>. </a:t>
            </a:r>
            <a:r>
              <a:rPr lang="en" sz="1200" dirty="0"/>
              <a:t>The air near the mug is hotter than the air very far from t</a:t>
            </a:r>
            <a:r>
              <a:rPr lang="en-US" sz="1200" dirty="0"/>
              <a:t>he</a:t>
            </a:r>
            <a:r>
              <a:rPr lang="en" sz="1200" dirty="0"/>
              <a:t> mug</a:t>
            </a:r>
            <a:r>
              <a:rPr lang="en" sz="1200" dirty="0" smtClean="0"/>
              <a:t>. </a:t>
            </a:r>
            <a:r>
              <a:rPr lang="en" sz="1200" dirty="0"/>
              <a:t>By blowing on the mug, you </a:t>
            </a:r>
            <a:r>
              <a:rPr lang="en" sz="1200" dirty="0" smtClean="0"/>
              <a:t>move new </a:t>
            </a:r>
            <a:r>
              <a:rPr lang="en" sz="1200" dirty="0"/>
              <a:t>cold air toward the mug and </a:t>
            </a:r>
            <a:r>
              <a:rPr lang="en" sz="1200" dirty="0" smtClean="0"/>
              <a:t>displace </a:t>
            </a:r>
            <a:r>
              <a:rPr lang="en" sz="1200" dirty="0"/>
              <a:t>the hot air that is </a:t>
            </a:r>
            <a:r>
              <a:rPr lang="en" sz="1200" dirty="0" smtClean="0"/>
              <a:t>surrounding </a:t>
            </a:r>
            <a:r>
              <a:rPr lang="en" sz="1200" dirty="0"/>
              <a:t>it. </a:t>
            </a:r>
            <a:r>
              <a:rPr lang="en" sz="1200" dirty="0" smtClean="0"/>
              <a:t>This </a:t>
            </a:r>
            <a:r>
              <a:rPr lang="en" sz="1200" dirty="0"/>
              <a:t>increases heat transfer and makes the cocoa temperature decrease (get closer to t</a:t>
            </a:r>
            <a:r>
              <a:rPr lang="en-US" sz="1200" dirty="0"/>
              <a:t>he</a:t>
            </a:r>
            <a:r>
              <a:rPr lang="en" sz="1200" dirty="0"/>
              <a:t> room temperature) faster.</a:t>
            </a:r>
          </a:p>
          <a:p>
            <a:pPr>
              <a:buSzPct val="25000"/>
            </a:pPr>
            <a:r>
              <a:rPr lang="en" sz="1200" dirty="0" smtClean="0"/>
              <a:t>Image source:</a:t>
            </a:r>
            <a:r>
              <a:rPr lang="en" sz="1800" dirty="0" smtClean="0"/>
              <a:t> 2009 4028mdk09, Wikimedia Commons </a:t>
            </a:r>
            <a:r>
              <a:rPr lang="en-US" sz="1800" dirty="0" smtClean="0"/>
              <a:t>http://commons.wikimedia.org/wiki/File:Becher_Kakao_mit_Sahneh%C3%A4ubchen.JPG</a:t>
            </a:r>
          </a:p>
        </p:txBody>
      </p:sp>
      <p:sp>
        <p:nvSpPr>
          <p:cNvPr id="258" name="Shape 258"/>
          <p:cNvSpPr txBox="1"/>
          <p:nvPr/>
        </p:nvSpPr>
        <p:spPr>
          <a:xfrm>
            <a:off x="3956550" y="8817613"/>
            <a:ext cx="3026832" cy="464501"/>
          </a:xfrm>
          <a:prstGeom prst="rect">
            <a:avLst/>
          </a:prstGeom>
          <a:noFill/>
          <a:ln>
            <a:noFill/>
          </a:ln>
        </p:spPr>
        <p:txBody>
          <a:bodyPr lIns="92943" tIns="45696" rIns="92943" bIns="45696" anchor="b" anchorCtr="0">
            <a:noAutofit/>
          </a:bodyPr>
          <a:lstStyle/>
          <a:p>
            <a:pPr algn="r">
              <a:buSzPct val="25000"/>
            </a:pPr>
            <a:r>
              <a:rPr lang="en" sz="1200"/>
              <a:t>*</a:t>
            </a:r>
          </a:p>
        </p:txBody>
      </p:sp>
    </p:spTree>
    <p:extLst>
      <p:ext uri="{BB962C8B-B14F-4D97-AF65-F5344CB8AC3E}">
        <p14:creationId xmlns:p14="http://schemas.microsoft.com/office/powerpoint/2010/main" val="1790453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6" name="Shape 266"/>
          <p:cNvSpPr txBox="1">
            <a:spLocks noGrp="1"/>
          </p:cNvSpPr>
          <p:nvPr>
            <p:ph type="body" idx="1"/>
          </p:nvPr>
        </p:nvSpPr>
        <p:spPr>
          <a:xfrm>
            <a:off x="698501" y="4410392"/>
            <a:ext cx="5587999" cy="4177485"/>
          </a:xfrm>
          <a:prstGeom prst="rect">
            <a:avLst/>
          </a:prstGeom>
          <a:noFill/>
          <a:ln>
            <a:noFill/>
          </a:ln>
        </p:spPr>
        <p:txBody>
          <a:bodyPr lIns="92943" tIns="45696" rIns="92943" bIns="45696" anchor="t" anchorCtr="0">
            <a:noAutofit/>
          </a:bodyPr>
          <a:lstStyle/>
          <a:p>
            <a:pPr marL="0" marR="0" indent="0" algn="l" defTabSz="457200" rtl="0" eaLnBrk="1" fontAlgn="auto" latinLnBrk="0" hangingPunct="1">
              <a:lnSpc>
                <a:spcPct val="100000"/>
              </a:lnSpc>
              <a:spcBef>
                <a:spcPts val="0"/>
              </a:spcBef>
              <a:spcAft>
                <a:spcPts val="0"/>
              </a:spcAft>
              <a:buClrTx/>
              <a:buSzPct val="25000"/>
              <a:buFontTx/>
              <a:buNone/>
              <a:tabLst/>
              <a:defRPr/>
            </a:pPr>
            <a:r>
              <a:rPr lang="en" sz="1200" dirty="0" smtClean="0"/>
              <a:t>H</a:t>
            </a:r>
            <a:r>
              <a:rPr lang="en-US" sz="1200" dirty="0" smtClean="0"/>
              <a:t>a</a:t>
            </a:r>
            <a:r>
              <a:rPr lang="en" sz="1200" dirty="0" smtClean="0"/>
              <a:t>ve students share their answers with a partner, then with the class.</a:t>
            </a:r>
          </a:p>
          <a:p>
            <a:pPr>
              <a:buSzPct val="25000"/>
            </a:pPr>
            <a:r>
              <a:rPr lang="en" sz="1200" dirty="0" smtClean="0"/>
              <a:t>A </a:t>
            </a:r>
            <a:r>
              <a:rPr lang="en" sz="1200" dirty="0"/>
              <a:t>person is about </a:t>
            </a:r>
            <a:r>
              <a:rPr lang="en" sz="1200" dirty="0" smtClean="0"/>
              <a:t>98 </a:t>
            </a:r>
            <a:r>
              <a:rPr lang="en" sz="1200" dirty="0"/>
              <a:t>degrees F.  If you sit still on an 80 degree day, the air around you slowly heats up to almost 98 degrees</a:t>
            </a:r>
            <a:r>
              <a:rPr lang="en" sz="1200" dirty="0" smtClean="0"/>
              <a:t>. </a:t>
            </a:r>
            <a:r>
              <a:rPr lang="en" sz="1200" dirty="0"/>
              <a:t>A fan </a:t>
            </a:r>
            <a:r>
              <a:rPr lang="en" sz="1200" dirty="0" smtClean="0"/>
              <a:t>moves </a:t>
            </a:r>
            <a:r>
              <a:rPr lang="en" sz="1200" dirty="0"/>
              <a:t>that hot air from around your </a:t>
            </a:r>
            <a:r>
              <a:rPr lang="en" sz="1200" dirty="0" smtClean="0"/>
              <a:t>body </a:t>
            </a:r>
            <a:r>
              <a:rPr lang="en" sz="1200" dirty="0"/>
              <a:t>and </a:t>
            </a:r>
            <a:r>
              <a:rPr lang="en" sz="1200" dirty="0" smtClean="0"/>
              <a:t>replaces </a:t>
            </a:r>
            <a:r>
              <a:rPr lang="en" sz="1200" dirty="0"/>
              <a:t>it with cooler air</a:t>
            </a:r>
            <a:r>
              <a:rPr lang="en" sz="1200" dirty="0" smtClean="0"/>
              <a:t>. This is another example in which we </a:t>
            </a:r>
            <a:r>
              <a:rPr lang="en" sz="1200" dirty="0"/>
              <a:t>have increased heat transfer by moving a fluid (in this case, air) over something</a:t>
            </a:r>
            <a:r>
              <a:rPr lang="en" sz="1200" dirty="0" smtClean="0"/>
              <a:t>. </a:t>
            </a:r>
            <a:r>
              <a:rPr lang="en" sz="1200" dirty="0"/>
              <a:t>Interestingly, a fan </a:t>
            </a:r>
            <a:r>
              <a:rPr lang="en" sz="1200" dirty="0" smtClean="0"/>
              <a:t>can make </a:t>
            </a:r>
            <a:r>
              <a:rPr lang="en" sz="1200" dirty="0"/>
              <a:t>you feel hotter </a:t>
            </a:r>
            <a:r>
              <a:rPr lang="en" sz="1200" dirty="0" smtClean="0"/>
              <a:t>IF the </a:t>
            </a:r>
            <a:r>
              <a:rPr lang="en" sz="1200" dirty="0"/>
              <a:t>air temperature is higher than your body temperature</a:t>
            </a:r>
            <a:r>
              <a:rPr lang="en" sz="1200" dirty="0" smtClean="0"/>
              <a:t>. Fans do not magically </a:t>
            </a:r>
            <a:r>
              <a:rPr lang="en" sz="1200" dirty="0"/>
              <a:t>know that they “cool” something, all they do </a:t>
            </a:r>
            <a:r>
              <a:rPr lang="en" sz="1200" dirty="0" smtClean="0"/>
              <a:t>is move air, which helps</a:t>
            </a:r>
            <a:r>
              <a:rPr lang="en" sz="1200" baseline="0" dirty="0" smtClean="0"/>
              <a:t> to</a:t>
            </a:r>
            <a:r>
              <a:rPr lang="en" sz="1200" dirty="0" smtClean="0"/>
              <a:t> </a:t>
            </a:r>
            <a:r>
              <a:rPr lang="en" sz="1200" dirty="0"/>
              <a:t>increase the rate of heat </a:t>
            </a:r>
            <a:r>
              <a:rPr lang="en" sz="1200" dirty="0" smtClean="0"/>
              <a:t>transfer</a:t>
            </a:r>
            <a:r>
              <a:rPr lang="en" sz="1200" baseline="0" dirty="0" smtClean="0"/>
              <a:t> between the object they are blowing on and the air they are blowing.</a:t>
            </a:r>
            <a:endParaRPr lang="en" sz="1200" dirty="0"/>
          </a:p>
          <a:p>
            <a:pPr>
              <a:buSzPct val="25000"/>
            </a:pPr>
            <a:r>
              <a:rPr lang="en" sz="1200" dirty="0" smtClean="0"/>
              <a:t>Image source: 2012 Arbitrarily0, Wikimedia </a:t>
            </a:r>
            <a:r>
              <a:rPr lang="en" sz="1200" dirty="0"/>
              <a:t>Commons </a:t>
            </a:r>
            <a:r>
              <a:rPr lang="en-US" sz="1200" dirty="0"/>
              <a:t>http://commons.wikimedia.org/wiki/File:Spinning_Hampton_Bay_ceiling_fan.jpg?uselang=enblowing%20on%20hot%20drink</a:t>
            </a:r>
            <a:endParaRPr lang="en" sz="1200" dirty="0"/>
          </a:p>
        </p:txBody>
      </p:sp>
      <p:sp>
        <p:nvSpPr>
          <p:cNvPr id="267" name="Shape 267"/>
          <p:cNvSpPr txBox="1"/>
          <p:nvPr/>
        </p:nvSpPr>
        <p:spPr>
          <a:xfrm>
            <a:off x="3956550" y="8817613"/>
            <a:ext cx="3026832" cy="464365"/>
          </a:xfrm>
          <a:prstGeom prst="rect">
            <a:avLst/>
          </a:prstGeom>
          <a:noFill/>
          <a:ln>
            <a:noFill/>
          </a:ln>
        </p:spPr>
        <p:txBody>
          <a:bodyPr lIns="92943" tIns="45696" rIns="92943" bIns="45696" anchor="b" anchorCtr="0">
            <a:noAutofit/>
          </a:bodyPr>
          <a:lstStyle/>
          <a:p>
            <a:pPr algn="r">
              <a:buSzPct val="25000"/>
            </a:pPr>
            <a:r>
              <a:rPr lang="en" sz="1200"/>
              <a:t>*</a:t>
            </a:r>
          </a:p>
        </p:txBody>
      </p:sp>
    </p:spTree>
    <p:extLst>
      <p:ext uri="{BB962C8B-B14F-4D97-AF65-F5344CB8AC3E}">
        <p14:creationId xmlns:p14="http://schemas.microsoft.com/office/powerpoint/2010/main" val="1678505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208088" y="684213"/>
            <a:ext cx="4568825" cy="34258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76" name="Shape 276"/>
          <p:cNvSpPr txBox="1">
            <a:spLocks noGrp="1"/>
          </p:cNvSpPr>
          <p:nvPr>
            <p:ph type="body" idx="1"/>
          </p:nvPr>
        </p:nvSpPr>
        <p:spPr>
          <a:xfrm>
            <a:off x="698501" y="4337466"/>
            <a:ext cx="5587999" cy="4109178"/>
          </a:xfrm>
          <a:prstGeom prst="rect">
            <a:avLst/>
          </a:prstGeom>
          <a:noFill/>
          <a:ln>
            <a:noFill/>
          </a:ln>
        </p:spPr>
        <p:txBody>
          <a:bodyPr lIns="92943" tIns="91418" rIns="92943" bIns="91418" anchor="ctr" anchorCtr="0">
            <a:noAutofit/>
          </a:bodyPr>
          <a:lstStyle/>
          <a:p>
            <a:pPr>
              <a:buSzPct val="25000"/>
            </a:pPr>
            <a:r>
              <a:rPr lang="en" sz="1200" dirty="0" smtClean="0"/>
              <a:t>Now </a:t>
            </a:r>
            <a:r>
              <a:rPr lang="en" sz="1200" dirty="0"/>
              <a:t>that we have some ideas bouncing around, we can rigorously introduce the scientific principle at work in </a:t>
            </a:r>
            <a:r>
              <a:rPr lang="en" sz="1200" dirty="0" smtClean="0"/>
              <a:t>the </a:t>
            </a:r>
            <a:r>
              <a:rPr lang="en" sz="1200" dirty="0"/>
              <a:t>previous two slides, that is, convection</a:t>
            </a:r>
            <a:r>
              <a:rPr lang="en" sz="1200" dirty="0" smtClean="0"/>
              <a:t>. </a:t>
            </a:r>
            <a:r>
              <a:rPr lang="en" sz="1200" dirty="0"/>
              <a:t>Convection occurs when one of the things heat is transfering into or out of is a liquid or a gas (</a:t>
            </a:r>
            <a:r>
              <a:rPr lang="en" sz="1200" dirty="0" smtClean="0"/>
              <a:t>indicate </a:t>
            </a:r>
            <a:r>
              <a:rPr lang="en" sz="1200" dirty="0"/>
              <a:t>either </a:t>
            </a:r>
            <a:r>
              <a:rPr lang="en" sz="1200" dirty="0" smtClean="0"/>
              <a:t>as a “fluid</a:t>
            </a:r>
            <a:r>
              <a:rPr lang="en" sz="1200" dirty="0"/>
              <a:t>”). </a:t>
            </a:r>
            <a:endParaRPr lang="en" sz="1200" dirty="0" smtClean="0"/>
          </a:p>
          <a:p>
            <a:pPr>
              <a:buSzPct val="25000"/>
            </a:pPr>
            <a:r>
              <a:rPr lang="en" sz="1200" dirty="0" smtClean="0"/>
              <a:t>Imagine </a:t>
            </a:r>
            <a:r>
              <a:rPr lang="en" sz="1200" dirty="0"/>
              <a:t>a single layer of cold water molecules right against a hot rock</a:t>
            </a:r>
            <a:r>
              <a:rPr lang="en" sz="1200" dirty="0" smtClean="0"/>
              <a:t>. </a:t>
            </a:r>
            <a:r>
              <a:rPr lang="en" sz="1200" dirty="0"/>
              <a:t>Just like with conduction, the jiggling rock molecules bump into the more slowly jiggling water molecules and transfers heat via conduction</a:t>
            </a:r>
            <a:r>
              <a:rPr lang="en" sz="1200" dirty="0" smtClean="0"/>
              <a:t>. </a:t>
            </a:r>
            <a:r>
              <a:rPr lang="en" sz="1200" dirty="0"/>
              <a:t>Since the water molecules can freely move around (unlike the rock molecules), they heat up, then </a:t>
            </a:r>
            <a:r>
              <a:rPr lang="en-US" sz="1200" dirty="0" smtClean="0"/>
              <a:t>can move away from the rock</a:t>
            </a:r>
            <a:r>
              <a:rPr lang="en" sz="1200" dirty="0" smtClean="0"/>
              <a:t>. </a:t>
            </a:r>
            <a:r>
              <a:rPr lang="en" sz="1200" dirty="0"/>
              <a:t>New cold water molecules </a:t>
            </a:r>
            <a:r>
              <a:rPr lang="en" sz="1200" dirty="0" smtClean="0"/>
              <a:t>move against the </a:t>
            </a:r>
            <a:r>
              <a:rPr lang="en" sz="1200" dirty="0"/>
              <a:t>hot rock, and </a:t>
            </a:r>
            <a:r>
              <a:rPr lang="en" sz="1200" dirty="0" smtClean="0"/>
              <a:t>the </a:t>
            </a:r>
            <a:r>
              <a:rPr lang="en" sz="1200" dirty="0"/>
              <a:t>process repeats</a:t>
            </a:r>
            <a:r>
              <a:rPr lang="en" sz="1200" dirty="0" smtClean="0"/>
              <a:t>. </a:t>
            </a:r>
            <a:r>
              <a:rPr lang="en" sz="1200" dirty="0"/>
              <a:t>If </a:t>
            </a:r>
            <a:r>
              <a:rPr lang="en" sz="1200" dirty="0" smtClean="0"/>
              <a:t>the water was a fast moving stream, </a:t>
            </a:r>
            <a:r>
              <a:rPr lang="en" sz="1200" dirty="0"/>
              <a:t>the rock transfers heat </a:t>
            </a:r>
            <a:r>
              <a:rPr lang="en" sz="1200" dirty="0" smtClean="0"/>
              <a:t>to the water even </a:t>
            </a:r>
            <a:r>
              <a:rPr lang="en" sz="1200" dirty="0"/>
              <a:t>faster, and cools more quickly</a:t>
            </a:r>
            <a:r>
              <a:rPr lang="en" sz="1200" dirty="0" smtClean="0"/>
              <a:t>.</a:t>
            </a:r>
            <a:endParaRPr lang="en" sz="1200" dirty="0"/>
          </a:p>
          <a:p>
            <a:pPr>
              <a:buSzPct val="25000"/>
            </a:pPr>
            <a:r>
              <a:rPr lang="en" sz="1200" dirty="0"/>
              <a:t>The space heater has a fan to help improve heat transfer with </a:t>
            </a:r>
            <a:r>
              <a:rPr lang="en" sz="1200" dirty="0" smtClean="0"/>
              <a:t>convection. </a:t>
            </a:r>
            <a:r>
              <a:rPr lang="en" sz="1200" dirty="0"/>
              <a:t>The </a:t>
            </a:r>
            <a:r>
              <a:rPr lang="en" sz="1200" dirty="0" smtClean="0"/>
              <a:t>hot air, flowing because of the fan, will </a:t>
            </a:r>
            <a:r>
              <a:rPr lang="en" sz="1200" dirty="0"/>
              <a:t>warm up something faster than if the air was not moving.  </a:t>
            </a:r>
          </a:p>
          <a:p>
            <a:pPr>
              <a:buSzPct val="25000"/>
            </a:pPr>
            <a:r>
              <a:rPr lang="en" sz="1200" dirty="0" smtClean="0"/>
              <a:t>Ask </a:t>
            </a:r>
            <a:r>
              <a:rPr lang="en" sz="1200" dirty="0"/>
              <a:t>the </a:t>
            </a:r>
            <a:r>
              <a:rPr lang="en" sz="1200" dirty="0" smtClean="0"/>
              <a:t>students </a:t>
            </a:r>
            <a:r>
              <a:rPr lang="en" sz="1200" dirty="0"/>
              <a:t>if they have heard about windchill factor. </a:t>
            </a:r>
            <a:r>
              <a:rPr lang="en" sz="1200" dirty="0" smtClean="0"/>
              <a:t>This is </a:t>
            </a:r>
            <a:r>
              <a:rPr lang="en" sz="1200" dirty="0"/>
              <a:t>how </a:t>
            </a:r>
            <a:r>
              <a:rPr lang="en" sz="1200" dirty="0" smtClean="0"/>
              <a:t>meteorologists</a:t>
            </a:r>
            <a:r>
              <a:rPr lang="en" sz="1200" baseline="0" dirty="0" smtClean="0"/>
              <a:t> inform </a:t>
            </a:r>
            <a:r>
              <a:rPr lang="en" sz="1200" dirty="0" smtClean="0"/>
              <a:t>you </a:t>
            </a:r>
            <a:r>
              <a:rPr lang="en" sz="1200" dirty="0"/>
              <a:t>that even though it might be </a:t>
            </a:r>
            <a:r>
              <a:rPr lang="en" sz="1200" dirty="0" smtClean="0"/>
              <a:t>5 °</a:t>
            </a:r>
            <a:r>
              <a:rPr lang="en" sz="1200" dirty="0"/>
              <a:t>C outside, it might feel like -</a:t>
            </a:r>
            <a:r>
              <a:rPr lang="en" sz="1200" dirty="0" smtClean="0"/>
              <a:t>15 °</a:t>
            </a:r>
            <a:r>
              <a:rPr lang="en" sz="1200" dirty="0"/>
              <a:t>C because it is windy</a:t>
            </a:r>
            <a:r>
              <a:rPr lang="en" sz="1200" dirty="0" smtClean="0"/>
              <a:t>. In</a:t>
            </a:r>
            <a:r>
              <a:rPr lang="en" sz="1200" baseline="0" dirty="0" smtClean="0"/>
              <a:t> this photograph, t</a:t>
            </a:r>
            <a:r>
              <a:rPr lang="en" sz="1200" dirty="0" smtClean="0"/>
              <a:t>his </a:t>
            </a:r>
            <a:r>
              <a:rPr lang="en" sz="1200" dirty="0"/>
              <a:t>lady </a:t>
            </a:r>
            <a:r>
              <a:rPr lang="en" sz="1200" dirty="0" smtClean="0"/>
              <a:t>probably feels </a:t>
            </a:r>
            <a:r>
              <a:rPr lang="en" sz="1200" dirty="0"/>
              <a:t>really cold because the blowing wind </a:t>
            </a:r>
            <a:r>
              <a:rPr lang="en" sz="1200" dirty="0" smtClean="0"/>
              <a:t>causes</a:t>
            </a:r>
            <a:r>
              <a:rPr lang="en" sz="1200" baseline="0" dirty="0" smtClean="0"/>
              <a:t> </a:t>
            </a:r>
            <a:r>
              <a:rPr lang="en" sz="1200" dirty="0" smtClean="0"/>
              <a:t>her </a:t>
            </a:r>
            <a:r>
              <a:rPr lang="en" sz="1200" dirty="0"/>
              <a:t>body heat to leave her body (and transfer to the cold air) much faster than if </a:t>
            </a:r>
            <a:r>
              <a:rPr lang="en" sz="1200" dirty="0" smtClean="0"/>
              <a:t>no wind was present. The </a:t>
            </a:r>
            <a:r>
              <a:rPr lang="en" sz="1200" dirty="0"/>
              <a:t>faster the wind, the greater the convection, and faster the heat transfer.</a:t>
            </a:r>
          </a:p>
          <a:p>
            <a:pPr>
              <a:buSzPct val="25000"/>
            </a:pPr>
            <a:r>
              <a:rPr lang="en" sz="1200" dirty="0" smtClean="0"/>
              <a:t>Examples </a:t>
            </a:r>
            <a:r>
              <a:rPr lang="en" sz="1200" dirty="0"/>
              <a:t>of convection</a:t>
            </a:r>
            <a:r>
              <a:rPr lang="en" sz="1200" dirty="0" smtClean="0"/>
              <a:t>:</a:t>
            </a:r>
            <a:endParaRPr lang="en" sz="1200" dirty="0"/>
          </a:p>
          <a:p>
            <a:pPr marL="232395" indent="-232395">
              <a:buClr>
                <a:srgbClr val="000000"/>
              </a:buClr>
              <a:buSzPct val="100000"/>
              <a:buFont typeface="Arial"/>
              <a:buAutoNum type="arabicPeriod"/>
            </a:pPr>
            <a:r>
              <a:rPr lang="en" sz="1200" dirty="0"/>
              <a:t>Boiling water (water is moving, heat is transferred from the bottom of the pot to the top)</a:t>
            </a:r>
          </a:p>
          <a:p>
            <a:pPr marL="232395" indent="-232395">
              <a:buClr>
                <a:srgbClr val="000000"/>
              </a:buClr>
              <a:buSzPct val="100000"/>
              <a:buFont typeface="Arial"/>
              <a:buAutoNum type="arabicPeriod"/>
            </a:pPr>
            <a:r>
              <a:rPr lang="en" sz="1200" dirty="0"/>
              <a:t>Air conditioner blowing on you (air is moving, heat is transferred away from you)</a:t>
            </a:r>
          </a:p>
          <a:p>
            <a:pPr marL="232395" indent="-232395">
              <a:buClr>
                <a:srgbClr val="000000"/>
              </a:buClr>
              <a:buSzPct val="100000"/>
              <a:buFont typeface="Arial"/>
              <a:buAutoNum type="arabicPeriod"/>
            </a:pPr>
            <a:r>
              <a:rPr lang="en" sz="1200" dirty="0"/>
              <a:t>Taking a hot shower (water is moving, heat is transferred from the hot water to you).</a:t>
            </a:r>
          </a:p>
          <a:p>
            <a:pPr>
              <a:buSzPct val="25000"/>
            </a:pPr>
            <a:r>
              <a:rPr lang="en" sz="1200" dirty="0" smtClean="0"/>
              <a:t>Students </a:t>
            </a:r>
            <a:r>
              <a:rPr lang="en" sz="1200" dirty="0"/>
              <a:t>may ask</a:t>
            </a:r>
            <a:r>
              <a:rPr lang="en" sz="1200" dirty="0" smtClean="0"/>
              <a:t>: “</a:t>
            </a:r>
            <a:r>
              <a:rPr lang="en" sz="1200" dirty="0"/>
              <a:t>I am touching the moving water, why isn’t it conduction</a:t>
            </a:r>
            <a:r>
              <a:rPr lang="en" sz="1200" dirty="0" smtClean="0"/>
              <a:t>?” </a:t>
            </a:r>
          </a:p>
          <a:p>
            <a:pPr>
              <a:buSzPct val="25000"/>
            </a:pPr>
            <a:r>
              <a:rPr lang="en" sz="1200" dirty="0" smtClean="0"/>
              <a:t>Answer: </a:t>
            </a:r>
            <a:r>
              <a:rPr lang="en" sz="1200" dirty="0" smtClean="0">
                <a:solidFill>
                  <a:schemeClr val="dk1"/>
                </a:solidFill>
                <a:latin typeface="Arial"/>
                <a:ea typeface="Arial"/>
                <a:cs typeface="Arial"/>
                <a:sym typeface="Arial"/>
              </a:rPr>
              <a:t>To </a:t>
            </a:r>
            <a:r>
              <a:rPr lang="en" sz="1200" dirty="0">
                <a:solidFill>
                  <a:schemeClr val="dk1"/>
                </a:solidFill>
                <a:latin typeface="Arial"/>
                <a:ea typeface="Arial"/>
                <a:cs typeface="Arial"/>
                <a:sym typeface="Arial"/>
              </a:rPr>
              <a:t>get very technical, both conduction and convection are occurring at the same time (this is almost always true). However, to keep things simple for </a:t>
            </a:r>
            <a:r>
              <a:rPr lang="en" sz="1200" dirty="0" smtClean="0">
                <a:solidFill>
                  <a:schemeClr val="dk1"/>
                </a:solidFill>
                <a:latin typeface="Arial"/>
                <a:ea typeface="Arial"/>
                <a:cs typeface="Arial"/>
                <a:sym typeface="Arial"/>
              </a:rPr>
              <a:t>students</a:t>
            </a:r>
            <a:r>
              <a:rPr lang="en" sz="1200" dirty="0">
                <a:solidFill>
                  <a:schemeClr val="dk1"/>
                </a:solidFill>
                <a:latin typeface="Arial"/>
                <a:ea typeface="Arial"/>
                <a:cs typeface="Arial"/>
                <a:sym typeface="Arial"/>
              </a:rPr>
              <a:t>, we simply call it convection when a fluid is involved and heat transfer is occurring.</a:t>
            </a:r>
          </a:p>
          <a:p>
            <a:pPr marL="0" lvl="1">
              <a:buSzPct val="25000"/>
            </a:pPr>
            <a:r>
              <a:rPr lang="en" sz="1200" dirty="0" smtClean="0">
                <a:solidFill>
                  <a:schemeClr val="dk1"/>
                </a:solidFill>
                <a:latin typeface="Arial"/>
                <a:ea typeface="Arial"/>
                <a:cs typeface="Arial"/>
                <a:sym typeface="Arial"/>
              </a:rPr>
              <a:t>A </a:t>
            </a:r>
            <a:r>
              <a:rPr lang="en" sz="1200" dirty="0">
                <a:solidFill>
                  <a:schemeClr val="dk1"/>
                </a:solidFill>
                <a:latin typeface="Arial"/>
                <a:ea typeface="Arial"/>
                <a:cs typeface="Arial"/>
                <a:sym typeface="Arial"/>
              </a:rPr>
              <a:t>simple question usually resolves the issue: “1) Is air, </a:t>
            </a:r>
            <a:r>
              <a:rPr lang="en" sz="1200" dirty="0" smtClean="0">
                <a:solidFill>
                  <a:schemeClr val="dk1"/>
                </a:solidFill>
                <a:latin typeface="Arial"/>
                <a:ea typeface="Arial"/>
                <a:cs typeface="Arial"/>
                <a:sym typeface="Arial"/>
              </a:rPr>
              <a:t>water </a:t>
            </a:r>
            <a:r>
              <a:rPr lang="en" sz="1200" dirty="0">
                <a:solidFill>
                  <a:schemeClr val="dk1"/>
                </a:solidFill>
                <a:latin typeface="Arial"/>
                <a:ea typeface="Arial"/>
                <a:cs typeface="Arial"/>
                <a:sym typeface="Arial"/>
              </a:rPr>
              <a:t>or some other fluid blowing/ moving in the example? 2) Is heat transfer occurring?” If so, it is convection. If </a:t>
            </a:r>
            <a:r>
              <a:rPr lang="en" sz="1200" dirty="0" smtClean="0">
                <a:solidFill>
                  <a:schemeClr val="dk1"/>
                </a:solidFill>
                <a:latin typeface="Arial"/>
                <a:ea typeface="Arial"/>
                <a:cs typeface="Arial"/>
                <a:sym typeface="Arial"/>
              </a:rPr>
              <a:t>only</a:t>
            </a:r>
            <a:r>
              <a:rPr lang="en" sz="1200" baseline="0" dirty="0" smtClean="0">
                <a:solidFill>
                  <a:schemeClr val="dk1"/>
                </a:solidFill>
                <a:latin typeface="Arial"/>
                <a:ea typeface="Arial"/>
                <a:cs typeface="Arial"/>
                <a:sym typeface="Arial"/>
              </a:rPr>
              <a:t> solids are involved</a:t>
            </a:r>
            <a:r>
              <a:rPr lang="en" sz="1200" dirty="0" smtClean="0">
                <a:solidFill>
                  <a:schemeClr val="dk1"/>
                </a:solidFill>
                <a:latin typeface="Arial"/>
                <a:ea typeface="Arial"/>
                <a:cs typeface="Arial"/>
                <a:sym typeface="Arial"/>
              </a:rPr>
              <a:t>, </a:t>
            </a:r>
            <a:r>
              <a:rPr lang="en" sz="1200" dirty="0">
                <a:solidFill>
                  <a:schemeClr val="dk1"/>
                </a:solidFill>
                <a:latin typeface="Arial"/>
                <a:ea typeface="Arial"/>
                <a:cs typeface="Arial"/>
                <a:sym typeface="Arial"/>
              </a:rPr>
              <a:t>then </a:t>
            </a:r>
            <a:r>
              <a:rPr lang="en" sz="1200" dirty="0" smtClean="0">
                <a:solidFill>
                  <a:schemeClr val="dk1"/>
                </a:solidFill>
                <a:latin typeface="Arial"/>
                <a:ea typeface="Arial"/>
                <a:cs typeface="Arial"/>
                <a:sym typeface="Arial"/>
              </a:rPr>
              <a:t>the</a:t>
            </a:r>
            <a:r>
              <a:rPr lang="en" sz="1200" baseline="0" dirty="0" smtClean="0">
                <a:solidFill>
                  <a:schemeClr val="dk1"/>
                </a:solidFill>
                <a:latin typeface="Arial"/>
                <a:ea typeface="Arial"/>
                <a:cs typeface="Arial"/>
                <a:sym typeface="Arial"/>
              </a:rPr>
              <a:t> mode of heat transfer is</a:t>
            </a:r>
            <a:r>
              <a:rPr lang="en" sz="1200" dirty="0" smtClean="0">
                <a:solidFill>
                  <a:schemeClr val="dk1"/>
                </a:solidFill>
                <a:latin typeface="Arial"/>
                <a:ea typeface="Arial"/>
                <a:cs typeface="Arial"/>
                <a:sym typeface="Arial"/>
              </a:rPr>
              <a:t> </a:t>
            </a:r>
            <a:r>
              <a:rPr lang="en" sz="1200" dirty="0">
                <a:solidFill>
                  <a:schemeClr val="dk1"/>
                </a:solidFill>
                <a:latin typeface="Arial"/>
                <a:ea typeface="Arial"/>
                <a:cs typeface="Arial"/>
                <a:sym typeface="Arial"/>
              </a:rPr>
              <a:t>conduction.</a:t>
            </a:r>
          </a:p>
          <a:p>
            <a:r>
              <a:rPr lang="en" sz="1200" dirty="0" smtClean="0">
                <a:solidFill>
                  <a:schemeClr val="dk1"/>
                </a:solidFill>
                <a:latin typeface="Arial"/>
                <a:ea typeface="Arial"/>
                <a:cs typeface="Arial"/>
                <a:sym typeface="Arial"/>
              </a:rPr>
              <a:t>Image sources: (left; fan heater) 2012 Arbitrarily0, Wikimedia Commons </a:t>
            </a:r>
            <a:r>
              <a:rPr lang="en-US" sz="1200" dirty="0" smtClean="0"/>
              <a:t>http</a:t>
            </a:r>
            <a:r>
              <a:rPr lang="en-US" sz="1200" dirty="0"/>
              <a:t>://</a:t>
            </a:r>
            <a:r>
              <a:rPr lang="en-US" sz="1200" dirty="0" smtClean="0"/>
              <a:t>commons.wikimedia.org/wiki/File:Lasko_fan_heater.jpg?uselang=enblowing%20on%20hot%20drink</a:t>
            </a:r>
            <a:r>
              <a:rPr lang="en" sz="1200" dirty="0" smtClean="0">
                <a:solidFill>
                  <a:schemeClr val="dk1"/>
                </a:solidFill>
                <a:latin typeface="Arial"/>
                <a:ea typeface="Arial"/>
                <a:cs typeface="Arial"/>
                <a:sym typeface="Arial"/>
              </a:rPr>
              <a:t>; (right)</a:t>
            </a:r>
            <a:r>
              <a:rPr lang="en" sz="1200" baseline="0" dirty="0" smtClean="0">
                <a:solidFill>
                  <a:schemeClr val="dk1"/>
                </a:solidFill>
                <a:latin typeface="Arial"/>
                <a:ea typeface="Arial"/>
                <a:cs typeface="Arial"/>
                <a:sym typeface="Arial"/>
              </a:rPr>
              <a:t> 1969 NOAA via </a:t>
            </a:r>
            <a:r>
              <a:rPr lang="en" sz="1200" dirty="0" smtClean="0">
                <a:solidFill>
                  <a:schemeClr val="dk1"/>
                </a:solidFill>
                <a:latin typeface="Arial"/>
                <a:ea typeface="Arial"/>
                <a:cs typeface="Arial"/>
                <a:sym typeface="Arial"/>
              </a:rPr>
              <a:t>Wikimedia </a:t>
            </a:r>
            <a:r>
              <a:rPr lang="en" sz="1200" dirty="0">
                <a:solidFill>
                  <a:schemeClr val="dk1"/>
                </a:solidFill>
                <a:latin typeface="Arial"/>
                <a:ea typeface="Arial"/>
                <a:cs typeface="Arial"/>
                <a:sym typeface="Arial"/>
              </a:rPr>
              <a:t>Commons </a:t>
            </a:r>
            <a:r>
              <a:rPr lang="en-US" sz="1200" dirty="0" smtClean="0"/>
              <a:t>http</a:t>
            </a:r>
            <a:r>
              <a:rPr lang="en-US" sz="1200" dirty="0"/>
              <a:t>://</a:t>
            </a:r>
            <a:r>
              <a:rPr lang="en-US" sz="1200" dirty="0" smtClean="0"/>
              <a:t>commons.wikimedia.org/wiki/File:Miniskirts_in_snow_storm.jpg?uselang=enblowing%20on%20hot%20drink</a:t>
            </a:r>
            <a:endParaRPr lang="en"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84954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208088" y="684213"/>
            <a:ext cx="4568825" cy="34258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76" name="Shape 276"/>
          <p:cNvSpPr txBox="1">
            <a:spLocks noGrp="1"/>
          </p:cNvSpPr>
          <p:nvPr>
            <p:ph type="body" idx="1"/>
          </p:nvPr>
        </p:nvSpPr>
        <p:spPr>
          <a:xfrm>
            <a:off x="698501" y="4337466"/>
            <a:ext cx="5587999" cy="4109178"/>
          </a:xfrm>
          <a:prstGeom prst="rect">
            <a:avLst/>
          </a:prstGeom>
          <a:noFill/>
          <a:ln>
            <a:noFill/>
          </a:ln>
        </p:spPr>
        <p:txBody>
          <a:bodyPr lIns="92943" tIns="91418" rIns="92943" bIns="91418" anchor="ctr" anchorCtr="0">
            <a:noAutofit/>
          </a:bodyPr>
          <a:lstStyle/>
          <a:p>
            <a:r>
              <a:rPr lang="en" sz="1200" dirty="0" smtClean="0">
                <a:solidFill>
                  <a:schemeClr val="dk1"/>
                </a:solidFill>
                <a:latin typeface="+mn-lt"/>
                <a:ea typeface="Arial"/>
                <a:cs typeface="Arial"/>
                <a:sym typeface="Arial"/>
              </a:rPr>
              <a:t>H</a:t>
            </a:r>
            <a:r>
              <a:rPr lang="en-US" sz="1200" dirty="0" smtClean="0">
                <a:solidFill>
                  <a:schemeClr val="dk1"/>
                </a:solidFill>
                <a:latin typeface="+mn-lt"/>
                <a:ea typeface="Arial"/>
                <a:cs typeface="Arial"/>
                <a:sym typeface="Arial"/>
              </a:rPr>
              <a:t>a</a:t>
            </a:r>
            <a:r>
              <a:rPr lang="en" sz="1200" dirty="0" smtClean="0">
                <a:solidFill>
                  <a:schemeClr val="dk1"/>
                </a:solidFill>
                <a:latin typeface="+mn-lt"/>
                <a:ea typeface="Arial"/>
                <a:cs typeface="Arial"/>
                <a:sym typeface="Arial"/>
              </a:rPr>
              <a:t>ve students share answers with a p</a:t>
            </a:r>
            <a:r>
              <a:rPr lang="en-US" sz="1200" dirty="0" smtClean="0">
                <a:solidFill>
                  <a:schemeClr val="dk1"/>
                </a:solidFill>
                <a:latin typeface="+mn-lt"/>
                <a:ea typeface="Arial"/>
                <a:cs typeface="Arial"/>
                <a:sym typeface="Arial"/>
              </a:rPr>
              <a:t>a</a:t>
            </a:r>
            <a:r>
              <a:rPr lang="en" sz="1200" dirty="0" smtClean="0">
                <a:solidFill>
                  <a:schemeClr val="dk1"/>
                </a:solidFill>
                <a:latin typeface="+mn-lt"/>
                <a:ea typeface="Arial"/>
                <a:cs typeface="Arial"/>
                <a:sym typeface="Arial"/>
              </a:rPr>
              <a:t>rtner, then with the class.</a:t>
            </a:r>
          </a:p>
          <a:p>
            <a:r>
              <a:rPr lang="en" sz="1200" dirty="0" smtClean="0">
                <a:solidFill>
                  <a:schemeClr val="dk1"/>
                </a:solidFill>
                <a:latin typeface="+mn-lt"/>
                <a:ea typeface="Arial"/>
                <a:cs typeface="Arial"/>
                <a:sym typeface="Arial"/>
              </a:rPr>
              <a:t>The heat transfer mechanism</a:t>
            </a:r>
            <a:r>
              <a:rPr lang="en" sz="1200" baseline="0" dirty="0" smtClean="0">
                <a:solidFill>
                  <a:schemeClr val="dk1"/>
                </a:solidFill>
                <a:latin typeface="+mn-lt"/>
                <a:ea typeface="Arial"/>
                <a:cs typeface="Arial"/>
                <a:sym typeface="Arial"/>
              </a:rPr>
              <a:t> that enables the Sun’s thermal energy to reach the Earth is called radiation (discussed on the next slide).</a:t>
            </a:r>
          </a:p>
          <a:p>
            <a:r>
              <a:rPr lang="en" sz="1200" dirty="0" smtClean="0">
                <a:solidFill>
                  <a:schemeClr val="dk1"/>
                </a:solidFill>
                <a:latin typeface="+mn-lt"/>
                <a:ea typeface="Arial"/>
                <a:cs typeface="Arial"/>
                <a:sym typeface="Arial"/>
              </a:rPr>
              <a:t>Image source: 2010</a:t>
            </a:r>
            <a:r>
              <a:rPr lang="en" sz="1200" baseline="0" dirty="0" smtClean="0">
                <a:solidFill>
                  <a:schemeClr val="dk1"/>
                </a:solidFill>
                <a:latin typeface="+mn-lt"/>
                <a:ea typeface="Arial"/>
                <a:cs typeface="Arial"/>
                <a:sym typeface="Arial"/>
              </a:rPr>
              <a:t> NASA/SDO (AIA), </a:t>
            </a:r>
            <a:r>
              <a:rPr lang="en" sz="1200" dirty="0" smtClean="0">
                <a:solidFill>
                  <a:schemeClr val="dk1"/>
                </a:solidFill>
                <a:latin typeface="+mn-lt"/>
                <a:ea typeface="Arial"/>
                <a:cs typeface="Arial"/>
                <a:sym typeface="Arial"/>
              </a:rPr>
              <a:t>Wikimedia Commons </a:t>
            </a:r>
            <a:r>
              <a:rPr lang="en-US" sz="1200" dirty="0" smtClean="0"/>
              <a:t>http://commons.wikimedia.org/wiki/File:The_Sun_by_the_Atmospheric_Imaging_Assembly_of_NASA%27s_Solar_Dynamics_Observatory_-_20100819.jpg</a:t>
            </a:r>
            <a:endParaRPr lang="en" sz="1200" dirty="0" smtClean="0">
              <a:solidFill>
                <a:schemeClr val="dk1"/>
              </a:solidFill>
              <a:latin typeface="+mn-lt"/>
              <a:ea typeface="Arial"/>
              <a:cs typeface="Arial"/>
              <a:sym typeface="Arial"/>
            </a:endParaRPr>
          </a:p>
        </p:txBody>
      </p:sp>
    </p:spTree>
    <p:extLst>
      <p:ext uri="{BB962C8B-B14F-4D97-AF65-F5344CB8AC3E}">
        <p14:creationId xmlns:p14="http://schemas.microsoft.com/office/powerpoint/2010/main" val="2488537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208088" y="684213"/>
            <a:ext cx="4568825" cy="34258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76" name="Shape 276"/>
          <p:cNvSpPr txBox="1">
            <a:spLocks noGrp="1"/>
          </p:cNvSpPr>
          <p:nvPr>
            <p:ph type="body" idx="1"/>
          </p:nvPr>
        </p:nvSpPr>
        <p:spPr>
          <a:xfrm>
            <a:off x="698501" y="4337466"/>
            <a:ext cx="5587999" cy="4109178"/>
          </a:xfrm>
          <a:prstGeom prst="rect">
            <a:avLst/>
          </a:prstGeom>
          <a:noFill/>
          <a:ln>
            <a:noFill/>
          </a:ln>
        </p:spPr>
        <p:txBody>
          <a:bodyPr lIns="92943" tIns="91418" rIns="92943" bIns="91418" anchor="ctr" anchorCtr="0">
            <a:noAutofit/>
          </a:bodyPr>
          <a:lstStyle/>
          <a:p>
            <a:r>
              <a:rPr lang="en-US" sz="1200" dirty="0" smtClean="0">
                <a:solidFill>
                  <a:schemeClr val="dk1"/>
                </a:solidFill>
                <a:latin typeface="+mn-lt"/>
                <a:ea typeface="Arial"/>
                <a:cs typeface="Arial"/>
                <a:sym typeface="Arial"/>
              </a:rPr>
              <a:t>You may have seen these patio heaters outside of restaurants or</a:t>
            </a:r>
            <a:r>
              <a:rPr lang="en-US" sz="1200" baseline="0" dirty="0" smtClean="0">
                <a:solidFill>
                  <a:schemeClr val="dk1"/>
                </a:solidFill>
                <a:latin typeface="+mn-lt"/>
                <a:ea typeface="Arial"/>
                <a:cs typeface="Arial"/>
                <a:sym typeface="Arial"/>
              </a:rPr>
              <a:t> in backyards. They are tall, so you do not accidentally bump into them and burn your head. Most people know that heat rises, so very little of the heat from the fire can come down to you via convection. Almost all of the heat transfer occurring here is via radiation.</a:t>
            </a:r>
          </a:p>
          <a:p>
            <a:r>
              <a:rPr lang="en-US" sz="1200" baseline="0" dirty="0" smtClean="0">
                <a:solidFill>
                  <a:schemeClr val="dk1"/>
                </a:solidFill>
                <a:latin typeface="+mn-lt"/>
                <a:ea typeface="Arial"/>
                <a:cs typeface="Arial"/>
                <a:sym typeface="Arial"/>
              </a:rPr>
              <a:t>Just like the other forms of heat transfer, anything above absolute zero produces thermal radiation</a:t>
            </a:r>
            <a:r>
              <a:rPr lang="en-US" sz="1100" kern="1200" dirty="0" smtClean="0">
                <a:solidFill>
                  <a:schemeClr val="tx1"/>
                </a:solidFill>
                <a:effectLst/>
                <a:latin typeface="+mn-lt"/>
                <a:ea typeface="+mn-ea"/>
                <a:cs typeface="+mn-cs"/>
              </a:rPr>
              <a:t>—</a:t>
            </a:r>
            <a:r>
              <a:rPr lang="en-US" sz="1200" baseline="0" dirty="0" smtClean="0">
                <a:solidFill>
                  <a:schemeClr val="dk1"/>
                </a:solidFill>
                <a:latin typeface="+mn-lt"/>
                <a:ea typeface="Arial"/>
                <a:cs typeface="Arial"/>
                <a:sym typeface="Arial"/>
              </a:rPr>
              <a:t>typically radiation that is in the IR (infrared) spectrum, meaning its wavelength is longer than red light and human eyes cannot see it, but hot objects like the patio heater flame also emit radiation in the form of visible light as well.  You can definitely feel thermal radiation though, like when you stand under one of these heaters or near a fire. Here on Earth, most objects produce little thermal radiation, because their temperature is too low,  something needs to have quite a high temperature before thermal radiation becomes noticeable.</a:t>
            </a:r>
          </a:p>
          <a:p>
            <a:r>
              <a:rPr lang="en-US" sz="1200" baseline="0" dirty="0" smtClean="0">
                <a:solidFill>
                  <a:schemeClr val="dk1"/>
                </a:solidFill>
                <a:latin typeface="+mn-lt"/>
                <a:ea typeface="Arial"/>
                <a:cs typeface="Arial"/>
                <a:sym typeface="Arial"/>
              </a:rPr>
              <a:t>The cause of thermal radiation comes from the previously discussed thermal jiggling. The hotter something is, the more jiggling, and when an electron is jiggled, it emits radiation.     </a:t>
            </a:r>
            <a:endParaRPr lang="en" sz="1200" dirty="0" smtClean="0">
              <a:solidFill>
                <a:schemeClr val="dk1"/>
              </a:solidFill>
              <a:latin typeface="+mn-lt"/>
              <a:ea typeface="Arial"/>
              <a:cs typeface="Arial"/>
              <a:sym typeface="Arial"/>
            </a:endParaRPr>
          </a:p>
          <a:p>
            <a:r>
              <a:rPr lang="en" sz="1200" dirty="0" smtClean="0">
                <a:solidFill>
                  <a:schemeClr val="dk1"/>
                </a:solidFill>
                <a:latin typeface="+mn-lt"/>
                <a:ea typeface="Arial"/>
                <a:cs typeface="Arial"/>
                <a:sym typeface="Arial"/>
              </a:rPr>
              <a:t>Image source: 2007 Steve Parker on Flickr via Wikimedia Commons </a:t>
            </a:r>
            <a:r>
              <a:rPr lang="en-US" sz="1200" dirty="0" smtClean="0"/>
              <a:t>http://commons.wikimedia.org/wiki/File:Patio_heater.jpg</a:t>
            </a:r>
            <a:endParaRPr lang="en" sz="1200" dirty="0" smtClean="0">
              <a:solidFill>
                <a:schemeClr val="dk1"/>
              </a:solidFill>
              <a:latin typeface="+mn-lt"/>
              <a:ea typeface="Arial"/>
              <a:cs typeface="Arial"/>
              <a:sym typeface="Arial"/>
            </a:endParaRPr>
          </a:p>
        </p:txBody>
      </p:sp>
    </p:spTree>
    <p:extLst>
      <p:ext uri="{BB962C8B-B14F-4D97-AF65-F5344CB8AC3E}">
        <p14:creationId xmlns:p14="http://schemas.microsoft.com/office/powerpoint/2010/main" val="4236346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05" name="Shape 105"/>
          <p:cNvSpPr txBox="1">
            <a:spLocks noGrp="1"/>
          </p:cNvSpPr>
          <p:nvPr>
            <p:ph type="body" idx="1"/>
          </p:nvPr>
        </p:nvSpPr>
        <p:spPr>
          <a:xfrm>
            <a:off x="698501" y="4410392"/>
            <a:ext cx="5587999" cy="4177485"/>
          </a:xfrm>
          <a:prstGeom prst="rect">
            <a:avLst/>
          </a:prstGeom>
          <a:noFill/>
          <a:ln>
            <a:noFill/>
          </a:ln>
        </p:spPr>
        <p:txBody>
          <a:bodyPr lIns="92943" tIns="91418" rIns="92943" bIns="91418" anchor="ctr" anchorCtr="0">
            <a:noAutofit/>
          </a:bodyPr>
          <a:lstStyle/>
          <a:p>
            <a:pPr>
              <a:buSzPct val="25000"/>
            </a:pPr>
            <a:r>
              <a:rPr lang="en" sz="1200" dirty="0" smtClean="0"/>
              <a:t>H</a:t>
            </a:r>
            <a:r>
              <a:rPr lang="en-US" sz="1200" dirty="0" smtClean="0"/>
              <a:t>a</a:t>
            </a:r>
            <a:r>
              <a:rPr lang="en" sz="1200" dirty="0" smtClean="0"/>
              <a:t>ve students share their answers with </a:t>
            </a:r>
            <a:r>
              <a:rPr lang="en" sz="1200" dirty="0"/>
              <a:t>a partner, then with the </a:t>
            </a:r>
            <a:r>
              <a:rPr lang="en" sz="1200" dirty="0" smtClean="0"/>
              <a:t>class.</a:t>
            </a:r>
            <a:endParaRPr lang="en" sz="1200" dirty="0"/>
          </a:p>
          <a:p>
            <a:pPr>
              <a:buSzPct val="25000"/>
            </a:pPr>
            <a:r>
              <a:rPr lang="en" sz="1200" dirty="0" smtClean="0"/>
              <a:t>Ask </a:t>
            </a:r>
            <a:r>
              <a:rPr lang="en" sz="1200" dirty="0"/>
              <a:t>students to think about why some things get warmer while some things get colder when they are left </a:t>
            </a:r>
            <a:r>
              <a:rPr lang="en" sz="1200" dirty="0" smtClean="0"/>
              <a:t>out.</a:t>
            </a:r>
            <a:endParaRPr lang="en" sz="1200" dirty="0"/>
          </a:p>
          <a:p>
            <a:pPr>
              <a:buSzPct val="25000"/>
            </a:pPr>
            <a:r>
              <a:rPr lang="en" sz="1200" dirty="0" smtClean="0"/>
              <a:t>Drinks do not know </a:t>
            </a:r>
            <a:r>
              <a:rPr lang="en" sz="1200" dirty="0"/>
              <a:t>what temperature they should change to</a:t>
            </a:r>
            <a:r>
              <a:rPr lang="en" sz="1200" dirty="0" smtClean="0"/>
              <a:t>. </a:t>
            </a:r>
            <a:r>
              <a:rPr lang="en" sz="1200" dirty="0"/>
              <a:t>Given time, both eventually become room temperature</a:t>
            </a:r>
            <a:r>
              <a:rPr lang="en" sz="1200" dirty="0" smtClean="0"/>
              <a:t>. </a:t>
            </a:r>
            <a:r>
              <a:rPr lang="en" sz="1200" dirty="0"/>
              <a:t>The hot drink by releasing energy, and the cold drink by absorbing it.</a:t>
            </a:r>
          </a:p>
          <a:p>
            <a:pPr defTabSz="464790">
              <a:buSzPct val="25000"/>
              <a:defRPr/>
            </a:pPr>
            <a:r>
              <a:rPr lang="en" sz="1200" dirty="0" smtClean="0"/>
              <a:t>Image sources: (left) 2009 4028mdk09, Wikimedia </a:t>
            </a:r>
            <a:r>
              <a:rPr lang="en" sz="1200" dirty="0"/>
              <a:t>Commons </a:t>
            </a:r>
            <a:r>
              <a:rPr lang="en-US" sz="1200" dirty="0" smtClean="0"/>
              <a:t>http://commons.wikimedia.org/wiki/File:Becher_Kakao_mit_Sahneh%C3%A4ubchen.JPG; (right) 2010 Melissa </a:t>
            </a:r>
            <a:r>
              <a:rPr lang="en-US" sz="1200" dirty="0" err="1" smtClean="0"/>
              <a:t>Doroquez</a:t>
            </a:r>
            <a:r>
              <a:rPr lang="en-US" sz="1200" dirty="0" smtClean="0"/>
              <a:t>, Wikimedia </a:t>
            </a:r>
            <a:r>
              <a:rPr lang="en-US" sz="1200" dirty="0"/>
              <a:t>Commons http://</a:t>
            </a:r>
            <a:r>
              <a:rPr lang="en-US" sz="1200" dirty="0" smtClean="0"/>
              <a:t>en.wikipedia.org/wiki/File:Iced_Tea_from_flickr.jpg </a:t>
            </a:r>
            <a:endParaRPr lang="en" sz="1800" dirty="0"/>
          </a:p>
        </p:txBody>
      </p:sp>
    </p:spTree>
    <p:extLst>
      <p:ext uri="{BB962C8B-B14F-4D97-AF65-F5344CB8AC3E}">
        <p14:creationId xmlns:p14="http://schemas.microsoft.com/office/powerpoint/2010/main" val="1409888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98501" y="4410391"/>
            <a:ext cx="5587999" cy="4177346"/>
          </a:xfrm>
          <a:prstGeom prst="rect">
            <a:avLst/>
          </a:prstGeom>
        </p:spPr>
        <p:txBody>
          <a:bodyPr lIns="92943" tIns="91418" rIns="92943" bIns="91418" anchor="ctr" anchorCtr="0">
            <a:noAutofit/>
          </a:bodyPr>
          <a:lstStyle/>
          <a:p>
            <a:r>
              <a:rPr lang="en-US" sz="1200" dirty="0" smtClean="0"/>
              <a:t>Oven mitts protect your hands from gaining heat when touching </a:t>
            </a:r>
            <a:r>
              <a:rPr lang="en-US" sz="1200" baseline="0" dirty="0" smtClean="0"/>
              <a:t>hot pans. The can cozy protects your hand from losing heat to a cold drink. Both are insulators that slow heat transfer.  </a:t>
            </a:r>
          </a:p>
          <a:p>
            <a:r>
              <a:rPr lang="en-US" sz="1200" baseline="0" dirty="0" smtClean="0"/>
              <a:t>These insulating items work by slowing conduction (such as if you touch a hot pan, the oven mitt slows heat from conducting into your hand) and convection (if you leave a cold soda out on a hot day, the cozy prevents convection from the air to the soda). Some insulators even prevent radiation by blocking the path of photons (the little energy packets).</a:t>
            </a:r>
          </a:p>
          <a:p>
            <a:r>
              <a:rPr lang="en-US" sz="1200" baseline="0" dirty="0" smtClean="0"/>
              <a:t>More insulation examples: the walls and roof of houses, multi-pane windows, beverage thermos, insulation around car engines to keep passengers cool, inside a jet engine, material on the outside of the space shuttle, plastic casing on wires, a sweater or jacket, refrigerator and oven walls, etc.</a:t>
            </a:r>
            <a:endParaRPr lang="en-US" sz="1200" dirty="0" smtClean="0"/>
          </a:p>
          <a:p>
            <a:r>
              <a:rPr lang="en-US" sz="1200" dirty="0" smtClean="0"/>
              <a:t>Image sources: (left) 2009 </a:t>
            </a:r>
            <a:r>
              <a:rPr lang="en-US" sz="1200" dirty="0" err="1" smtClean="0"/>
              <a:t>Lymantria</a:t>
            </a:r>
            <a:r>
              <a:rPr lang="en-US" sz="1200" dirty="0" smtClean="0"/>
              <a:t>, Wikimedia Commons http://commons.wikimedia.org/wiki/File:Baking_glove.jpg; (right)</a:t>
            </a:r>
            <a:r>
              <a:rPr lang="en-US" sz="1200" baseline="0" dirty="0" smtClean="0"/>
              <a:t> 2007 </a:t>
            </a:r>
            <a:r>
              <a:rPr lang="en-US" sz="1200" baseline="0" dirty="0" err="1" smtClean="0"/>
              <a:t>MarshallKe</a:t>
            </a:r>
            <a:r>
              <a:rPr lang="en-US" sz="1200" baseline="0" dirty="0" smtClean="0"/>
              <a:t>, W</a:t>
            </a:r>
            <a:r>
              <a:rPr lang="en-US" sz="1200" dirty="0" smtClean="0"/>
              <a:t>ikimedia Commons </a:t>
            </a:r>
            <a:r>
              <a:rPr lang="en-US" sz="1200" dirty="0"/>
              <a:t>http://commons.wikimedia.org/wiki/File:Coozie1.jpg</a:t>
            </a:r>
            <a:endParaRPr lang="en" sz="1200" dirty="0"/>
          </a:p>
          <a:p>
            <a:endParaRPr dirty="0"/>
          </a:p>
        </p:txBody>
      </p:sp>
      <p:sp>
        <p:nvSpPr>
          <p:cNvPr id="283" name="Shape 28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112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89" name="Shape 289"/>
          <p:cNvSpPr txBox="1">
            <a:spLocks noGrp="1"/>
          </p:cNvSpPr>
          <p:nvPr>
            <p:ph type="body" idx="1"/>
          </p:nvPr>
        </p:nvSpPr>
        <p:spPr>
          <a:xfrm>
            <a:off x="698501" y="4410391"/>
            <a:ext cx="5587999" cy="4177346"/>
          </a:xfrm>
          <a:prstGeom prst="rect">
            <a:avLst/>
          </a:prstGeom>
          <a:noFill/>
          <a:ln>
            <a:noFill/>
          </a:ln>
        </p:spPr>
        <p:txBody>
          <a:bodyPr lIns="92943" tIns="91418" rIns="92943" bIns="91418" anchor="ctr" anchorCtr="0">
            <a:noAutofit/>
          </a:bodyPr>
          <a:lstStyle/>
          <a:p>
            <a:pPr>
              <a:buSzPct val="25000"/>
            </a:pPr>
            <a:r>
              <a:rPr lang="en" sz="1200" dirty="0"/>
              <a:t>These are the key </a:t>
            </a:r>
            <a:r>
              <a:rPr lang="en" sz="1200" dirty="0" smtClean="0"/>
              <a:t>takeaways </a:t>
            </a:r>
            <a:r>
              <a:rPr lang="en" sz="1200" dirty="0"/>
              <a:t>from this portion of the lesson. </a:t>
            </a:r>
            <a:endParaRPr lang="en-US" sz="1200" dirty="0" smtClean="0"/>
          </a:p>
          <a:p>
            <a:pPr>
              <a:buSzPct val="25000"/>
            </a:pPr>
            <a:r>
              <a:rPr lang="en-US" sz="1200" dirty="0" smtClean="0"/>
              <a:t>Heat flows from HOT (or higher temperature) to COLD</a:t>
            </a:r>
            <a:r>
              <a:rPr lang="en-US" sz="1200" baseline="0" dirty="0" smtClean="0"/>
              <a:t> (or lower temperature).</a:t>
            </a:r>
            <a:endParaRPr lang="en" sz="1200" dirty="0"/>
          </a:p>
        </p:txBody>
      </p:sp>
      <p:sp>
        <p:nvSpPr>
          <p:cNvPr id="290" name="Shape 290"/>
          <p:cNvSpPr txBox="1">
            <a:spLocks noGrp="1"/>
          </p:cNvSpPr>
          <p:nvPr>
            <p:ph type="sldNum" idx="12"/>
          </p:nvPr>
        </p:nvSpPr>
        <p:spPr>
          <a:xfrm>
            <a:off x="3956550" y="8817613"/>
            <a:ext cx="3026832" cy="464501"/>
          </a:xfrm>
          <a:prstGeom prst="rect">
            <a:avLst/>
          </a:prstGeom>
          <a:noFill/>
          <a:ln>
            <a:noFill/>
          </a:ln>
        </p:spPr>
        <p:txBody>
          <a:bodyPr lIns="92943" tIns="91418" rIns="92943" bIns="91418" anchor="b" anchorCtr="0">
            <a:noAutofit/>
          </a:bodyPr>
          <a:lstStyle/>
          <a:p>
            <a:endParaRPr/>
          </a:p>
        </p:txBody>
      </p:sp>
    </p:spTree>
    <p:extLst>
      <p:ext uri="{BB962C8B-B14F-4D97-AF65-F5344CB8AC3E}">
        <p14:creationId xmlns:p14="http://schemas.microsoft.com/office/powerpoint/2010/main" val="2034458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p:nvPr/>
        </p:nvSpPr>
        <p:spPr>
          <a:xfrm>
            <a:off x="3956550" y="8817613"/>
            <a:ext cx="3026832" cy="464501"/>
          </a:xfrm>
          <a:prstGeom prst="rect">
            <a:avLst/>
          </a:prstGeom>
          <a:noFill/>
          <a:ln>
            <a:noFill/>
          </a:ln>
        </p:spPr>
        <p:txBody>
          <a:bodyPr lIns="92943" tIns="45696" rIns="92943" bIns="45696" anchor="b" anchorCtr="0">
            <a:noAutofit/>
          </a:bodyPr>
          <a:lstStyle/>
          <a:p>
            <a:pPr algn="r">
              <a:buSzPct val="25000"/>
            </a:pPr>
            <a:r>
              <a:rPr lang="en" sz="1200"/>
              <a:t>*</a:t>
            </a:r>
          </a:p>
        </p:txBody>
      </p:sp>
      <p:sp>
        <p:nvSpPr>
          <p:cNvPr id="158" name="Shape 158"/>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9" name="Shape 159"/>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smtClean="0"/>
              <a:t>The molecules/atoms of all matter are continually moving around; even the atoms of a solid are vibrating at terrifc speed (though they are stuck in one general position). The average measure of this kinetic energy is temperature. For a given substance, the faster the atomic jiggling, the higher its temperature. The well-known phenomenon of “hot” is a way our bodies tell us the amount of thermal energy (the average molecular jiggling kinetic energy) of the object we are touching.</a:t>
            </a:r>
          </a:p>
          <a:p>
            <a:pPr>
              <a:buSzPct val="25000"/>
            </a:pPr>
            <a:r>
              <a:rPr lang="en" sz="1200" dirty="0" smtClean="0"/>
              <a:t>This animation shows what might be air at a molecular level.  The blue dots could be nitrogen and the red dots oxygen.  At any temperature above -459 °F, these molecules bounce around much like in this animation. The real speed of air molecules at room temperature is far greater than shown here.</a:t>
            </a:r>
          </a:p>
          <a:p>
            <a:pPr>
              <a:buSzPct val="25000"/>
            </a:pPr>
            <a:r>
              <a:rPr lang="en" sz="1200" dirty="0" smtClean="0"/>
              <a:t>Animation source: 1995 Greg L at the English language Wikimedia </a:t>
            </a:r>
            <a:r>
              <a:rPr lang="en-US" sz="1200" u="sng" dirty="0" smtClean="0"/>
              <a:t>http://commons.wikimedia.org/wiki/File:Translational_motion.gif</a:t>
            </a:r>
            <a:r>
              <a:rPr lang="en-US" sz="1800" u="none" baseline="0" dirty="0" smtClean="0"/>
              <a:t>; right gif is edited version of original</a:t>
            </a:r>
            <a:endParaRPr lang="en-US" sz="1800" u="sng" dirty="0" smtClean="0"/>
          </a:p>
        </p:txBody>
      </p:sp>
    </p:spTree>
    <p:extLst>
      <p:ext uri="{BB962C8B-B14F-4D97-AF65-F5344CB8AC3E}">
        <p14:creationId xmlns:p14="http://schemas.microsoft.com/office/powerpoint/2010/main" val="840102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09" name="Shape 209"/>
          <p:cNvSpPr txBox="1">
            <a:spLocks noGrp="1"/>
          </p:cNvSpPr>
          <p:nvPr>
            <p:ph type="body" idx="1"/>
          </p:nvPr>
        </p:nvSpPr>
        <p:spPr>
          <a:xfrm>
            <a:off x="698501" y="4410391"/>
            <a:ext cx="5587999" cy="4177346"/>
          </a:xfrm>
          <a:prstGeom prst="rect">
            <a:avLst/>
          </a:prstGeom>
          <a:noFill/>
          <a:ln>
            <a:noFill/>
          </a:ln>
        </p:spPr>
        <p:txBody>
          <a:bodyPr lIns="92943" tIns="91418" rIns="92943" bIns="91418" anchor="ctr" anchorCtr="0">
            <a:noAutofit/>
          </a:bodyPr>
          <a:lstStyle/>
          <a:p>
            <a:pPr>
              <a:buSzPct val="25000"/>
            </a:pPr>
            <a:r>
              <a:rPr lang="en-US" sz="1100" kern="1200" dirty="0" smtClean="0">
                <a:solidFill>
                  <a:schemeClr val="tx1"/>
                </a:solidFill>
                <a:effectLst/>
                <a:latin typeface="+mn-lt"/>
                <a:ea typeface="+mn-ea"/>
                <a:cs typeface="+mn-cs"/>
              </a:rPr>
              <a:t>Prepare separate clear cups of hot and cold water (ice water is best; remove the ice for the demo). Into each cup, place a drop of food coloring and direct students to observe what happens. Expect them to notice that the food coloring in the hot water spreads out more quickly than that in the cold water. </a:t>
            </a:r>
            <a:r>
              <a:rPr lang="en" sz="1200" dirty="0" smtClean="0"/>
              <a:t>After</a:t>
            </a:r>
            <a:r>
              <a:rPr lang="en" sz="1200" baseline="0" dirty="0" smtClean="0"/>
              <a:t> explaining this mechanism, r</a:t>
            </a:r>
            <a:r>
              <a:rPr lang="en" sz="1200" dirty="0" smtClean="0"/>
              <a:t>epeat the experiment so students can watch it again.</a:t>
            </a:r>
            <a:endParaRPr lang="en" sz="1200" dirty="0"/>
          </a:p>
        </p:txBody>
      </p:sp>
      <p:sp>
        <p:nvSpPr>
          <p:cNvPr id="210" name="Shape 210"/>
          <p:cNvSpPr txBox="1">
            <a:spLocks noGrp="1"/>
          </p:cNvSpPr>
          <p:nvPr>
            <p:ph type="sldNum" idx="12"/>
          </p:nvPr>
        </p:nvSpPr>
        <p:spPr>
          <a:xfrm>
            <a:off x="3956550" y="8817613"/>
            <a:ext cx="3026832" cy="464501"/>
          </a:xfrm>
          <a:prstGeom prst="rect">
            <a:avLst/>
          </a:prstGeom>
          <a:noFill/>
          <a:ln>
            <a:noFill/>
          </a:ln>
        </p:spPr>
        <p:txBody>
          <a:bodyPr lIns="92943" tIns="91418" rIns="92943" bIns="91418" anchor="b" anchorCtr="0">
            <a:noAutofit/>
          </a:bodyPr>
          <a:lstStyle/>
          <a:p>
            <a:endParaRPr/>
          </a:p>
        </p:txBody>
      </p:sp>
    </p:spTree>
    <p:extLst>
      <p:ext uri="{BB962C8B-B14F-4D97-AF65-F5344CB8AC3E}">
        <p14:creationId xmlns:p14="http://schemas.microsoft.com/office/powerpoint/2010/main" val="2932619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09" name="Shape 209"/>
          <p:cNvSpPr txBox="1">
            <a:spLocks noGrp="1"/>
          </p:cNvSpPr>
          <p:nvPr>
            <p:ph type="body" idx="1"/>
          </p:nvPr>
        </p:nvSpPr>
        <p:spPr>
          <a:xfrm>
            <a:off x="698501" y="4410391"/>
            <a:ext cx="5587999" cy="4177346"/>
          </a:xfrm>
          <a:prstGeom prst="rect">
            <a:avLst/>
          </a:prstGeom>
          <a:noFill/>
          <a:ln>
            <a:noFill/>
          </a:ln>
        </p:spPr>
        <p:txBody>
          <a:bodyPr lIns="92943" tIns="91418" rIns="92943" bIns="91418" anchor="ctr" anchorCtr="0">
            <a:noAutofit/>
          </a:bodyPr>
          <a:lstStyle/>
          <a:p>
            <a:pPr>
              <a:buSzPct val="25000"/>
            </a:pPr>
            <a:r>
              <a:rPr lang="en" sz="1200" dirty="0" smtClean="0"/>
              <a:t>The faster jiggling hot water dispersed the dye more quickly. We can think of the small dots as water molecules, and the yellow dot as a much larger dye molecule</a:t>
            </a:r>
            <a:r>
              <a:rPr lang="en" sz="1200" baseline="0" dirty="0" smtClean="0"/>
              <a:t> being bounced around by the water molecules’ thermal jiggling.</a:t>
            </a:r>
            <a:endParaRPr lang="en" sz="1200" dirty="0" smtClean="0"/>
          </a:p>
          <a:p>
            <a:pPr>
              <a:buSzPct val="25000"/>
            </a:pPr>
            <a:r>
              <a:rPr lang="en" sz="1200" dirty="0" smtClean="0"/>
              <a:t>This was discovered by </a:t>
            </a:r>
            <a:r>
              <a:rPr lang="en-US" sz="1100" kern="1200" dirty="0" smtClean="0">
                <a:solidFill>
                  <a:schemeClr val="tx1"/>
                </a:solidFill>
                <a:effectLst/>
                <a:latin typeface="+mn-lt"/>
                <a:ea typeface="+mn-ea"/>
                <a:cs typeface="+mn-cs"/>
              </a:rPr>
              <a:t>Scottish </a:t>
            </a:r>
            <a:r>
              <a:rPr lang="en" sz="1200" dirty="0" smtClean="0"/>
              <a:t>botanist Robert Brown, who used a microscope to look at pollen samples</a:t>
            </a:r>
            <a:r>
              <a:rPr lang="en" sz="1200" baseline="0" dirty="0" smtClean="0"/>
              <a:t> in water. He could not see the water molecules, but noticed that pollen in hotter water jiggled around more than colder water. The phenomenon was named in his honor: Brownian Motion.</a:t>
            </a:r>
          </a:p>
          <a:p>
            <a:pPr>
              <a:buSzPct val="25000"/>
            </a:pPr>
            <a:r>
              <a:rPr lang="en" sz="1200" dirty="0" smtClean="0"/>
              <a:t>Animation source: 2012</a:t>
            </a:r>
            <a:r>
              <a:rPr lang="en" sz="1200" baseline="0" dirty="0" smtClean="0"/>
              <a:t> Lookang, </a:t>
            </a:r>
            <a:r>
              <a:rPr lang="en" sz="1200" dirty="0" smtClean="0"/>
              <a:t>Wikimedia Commons </a:t>
            </a:r>
            <a:r>
              <a:rPr lang="en-US" sz="1200" dirty="0" smtClean="0"/>
              <a:t>http://commons.wikimedia.org/wiki/File:Brownian_motion_large.gif </a:t>
            </a:r>
            <a:endParaRPr lang="en" sz="1200" dirty="0"/>
          </a:p>
        </p:txBody>
      </p:sp>
      <p:sp>
        <p:nvSpPr>
          <p:cNvPr id="210" name="Shape 210"/>
          <p:cNvSpPr txBox="1">
            <a:spLocks noGrp="1"/>
          </p:cNvSpPr>
          <p:nvPr>
            <p:ph type="sldNum" idx="12"/>
          </p:nvPr>
        </p:nvSpPr>
        <p:spPr>
          <a:xfrm>
            <a:off x="3956550" y="8817613"/>
            <a:ext cx="3026832" cy="464501"/>
          </a:xfrm>
          <a:prstGeom prst="rect">
            <a:avLst/>
          </a:prstGeom>
          <a:noFill/>
          <a:ln>
            <a:noFill/>
          </a:ln>
        </p:spPr>
        <p:txBody>
          <a:bodyPr lIns="92943" tIns="91418" rIns="92943" bIns="91418" anchor="b" anchorCtr="0">
            <a:noAutofit/>
          </a:bodyPr>
          <a:lstStyle/>
          <a:p>
            <a:endParaRPr/>
          </a:p>
        </p:txBody>
      </p:sp>
    </p:spTree>
    <p:extLst>
      <p:ext uri="{BB962C8B-B14F-4D97-AF65-F5344CB8AC3E}">
        <p14:creationId xmlns:p14="http://schemas.microsoft.com/office/powerpoint/2010/main" val="634554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Everything</a:t>
            </a:r>
            <a:r>
              <a:rPr lang="en-US" baseline="0" dirty="0" smtClean="0"/>
              <a:t> on Earth has some thermal energy, even the coldest iceberg. Even Pluto is warmer than absolute zero, so everything in the universe has some thermal energy. Thermal energy can be detected just like other forms</a:t>
            </a:r>
            <a:r>
              <a:rPr lang="en-US" sz="1100" kern="1200" dirty="0" smtClean="0">
                <a:solidFill>
                  <a:schemeClr val="tx1"/>
                </a:solidFill>
                <a:effectLst/>
                <a:latin typeface="+mn-lt"/>
                <a:ea typeface="+mn-ea"/>
                <a:cs typeface="+mn-cs"/>
              </a:rPr>
              <a:t>—</a:t>
            </a:r>
            <a:r>
              <a:rPr lang="en-US" baseline="0" dirty="0" smtClean="0"/>
              <a:t>thermal energy has the potential to “make stuff happen.” The most obvious (but stupid!) way to tell that energy exists in this crucible of hot metal would be to stick your hand in it. The thermal energy in the metal would cause the temperature in your hand to increase, proving the existence of energy. You could also measure the temperature with a suitable thermometer, or notice strong air currents blowing around, or see the glow of light</a:t>
            </a:r>
            <a:r>
              <a:rPr lang="en-US" sz="1100" kern="1200" dirty="0" smtClean="0">
                <a:solidFill>
                  <a:schemeClr val="tx1"/>
                </a:solidFill>
                <a:effectLst/>
                <a:latin typeface="+mn-lt"/>
                <a:ea typeface="+mn-ea"/>
                <a:cs typeface="+mn-cs"/>
              </a:rPr>
              <a:t>—</a:t>
            </a:r>
            <a:r>
              <a:rPr lang="en-US" baseline="0" dirty="0" smtClean="0"/>
              <a:t>all signs of the energy contained in the molten metal, owing to its temperature.</a:t>
            </a:r>
            <a:endParaRPr lang="en-US" dirty="0" smtClean="0"/>
          </a:p>
          <a:p>
            <a:r>
              <a:rPr lang="en" sz="1100" dirty="0" smtClean="0"/>
              <a:t>Image source: 1976 Deutsche</a:t>
            </a:r>
            <a:r>
              <a:rPr lang="en" sz="1100" baseline="0" dirty="0" smtClean="0"/>
              <a:t> Fotohek,</a:t>
            </a:r>
            <a:r>
              <a:rPr lang="en" sz="1100" dirty="0" smtClean="0"/>
              <a:t> Wikimedia Commons</a:t>
            </a:r>
            <a:r>
              <a:rPr lang="en-US" dirty="0" smtClean="0">
                <a:hlinkClick r:id="rId3"/>
              </a:rPr>
              <a:t> </a:t>
            </a:r>
            <a:r>
              <a:rPr lang="en-US" dirty="0" smtClean="0"/>
              <a:t>http://commons.wikimedia.org/wiki/File:Fotothek_df_n-08_0000320.jpg</a:t>
            </a:r>
            <a:endParaRPr lang="en-US" dirty="0"/>
          </a:p>
        </p:txBody>
      </p:sp>
    </p:spTree>
    <p:extLst>
      <p:ext uri="{BB962C8B-B14F-4D97-AF65-F5344CB8AC3E}">
        <p14:creationId xmlns:p14="http://schemas.microsoft.com/office/powerpoint/2010/main" val="1620161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 sz="1100" dirty="0" smtClean="0"/>
              <a:t>Balls roll down hill,</a:t>
            </a:r>
            <a:r>
              <a:rPr lang="en" sz="1100" baseline="0" dirty="0" smtClean="0"/>
              <a:t> paperclips move toward magnets, ruber bands snap back together when released, energy transfers always occur in this fashion</a:t>
            </a:r>
            <a:r>
              <a:rPr lang="en-US" sz="1100" kern="1200" dirty="0" smtClean="0">
                <a:solidFill>
                  <a:schemeClr val="tx1"/>
                </a:solidFill>
                <a:effectLst/>
                <a:latin typeface="+mn-lt"/>
                <a:ea typeface="+mn-ea"/>
                <a:cs typeface="+mn-cs"/>
              </a:rPr>
              <a:t>—</a:t>
            </a:r>
            <a:r>
              <a:rPr lang="en" sz="1100" baseline="0" dirty="0" smtClean="0"/>
              <a:t>from higher to lower states of energy. We can see that a ball further up a hill has more energy.  When gaguing thermal energy, the object with higher temeparature has higher energy, and it can be imagined as being higher up a hill. When thermal energy is flowing, engineers and scientists call it heat. This transfer of thermal energy always goes from the hotter object, to the cooler object.</a:t>
            </a:r>
            <a:endParaRPr lang="en" sz="1100" dirty="0" smtClean="0"/>
          </a:p>
          <a:p>
            <a:r>
              <a:rPr lang="en" sz="1100" dirty="0" smtClean="0"/>
              <a:t>Image source: 2010 Jon Wick, Wikimedia Commons</a:t>
            </a:r>
            <a:r>
              <a:rPr lang="en-US" dirty="0" smtClean="0"/>
              <a:t> http://commons.wikimedia.org/wiki/File:Andrej_%C5%A0porn_at_the_2010_Winter_Olympic_downhill.jpg</a:t>
            </a:r>
            <a:endParaRPr lang="en-US" dirty="0"/>
          </a:p>
        </p:txBody>
      </p:sp>
    </p:spTree>
    <p:extLst>
      <p:ext uri="{BB962C8B-B14F-4D97-AF65-F5344CB8AC3E}">
        <p14:creationId xmlns:p14="http://schemas.microsoft.com/office/powerpoint/2010/main" val="955047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p:nvPr/>
        </p:nvSpPr>
        <p:spPr>
          <a:xfrm>
            <a:off x="3956550" y="8817613"/>
            <a:ext cx="3026832" cy="464365"/>
          </a:xfrm>
          <a:prstGeom prst="rect">
            <a:avLst/>
          </a:prstGeom>
          <a:noFill/>
          <a:ln>
            <a:noFill/>
          </a:ln>
        </p:spPr>
        <p:txBody>
          <a:bodyPr lIns="92943" tIns="45696" rIns="92943" bIns="45696" anchor="b" anchorCtr="0">
            <a:noAutofit/>
          </a:bodyPr>
          <a:lstStyle/>
          <a:p>
            <a:pPr algn="r">
              <a:buSzPct val="25000"/>
            </a:pPr>
            <a:r>
              <a:rPr lang="en" sz="1200"/>
              <a:t>*</a:t>
            </a:r>
          </a:p>
        </p:txBody>
      </p:sp>
      <p:sp>
        <p:nvSpPr>
          <p:cNvPr id="119" name="Shape 119"/>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0" name="Shape 120"/>
          <p:cNvSpPr txBox="1">
            <a:spLocks noGrp="1"/>
          </p:cNvSpPr>
          <p:nvPr>
            <p:ph type="body" idx="1"/>
          </p:nvPr>
        </p:nvSpPr>
        <p:spPr>
          <a:xfrm>
            <a:off x="698501" y="4410392"/>
            <a:ext cx="5587999" cy="4177485"/>
          </a:xfrm>
          <a:prstGeom prst="rect">
            <a:avLst/>
          </a:prstGeom>
          <a:noFill/>
          <a:ln>
            <a:noFill/>
          </a:ln>
        </p:spPr>
        <p:txBody>
          <a:bodyPr lIns="92943" tIns="45696" rIns="92943" bIns="45696" anchor="t" anchorCtr="0">
            <a:noAutofit/>
          </a:bodyPr>
          <a:lstStyle/>
          <a:p>
            <a:pPr>
              <a:buSzPct val="25000"/>
            </a:pPr>
            <a:r>
              <a:rPr lang="en" sz="1200" dirty="0" smtClean="0"/>
              <a:t>Three takeaway </a:t>
            </a:r>
            <a:r>
              <a:rPr lang="en" sz="1200" dirty="0"/>
              <a:t>points </a:t>
            </a:r>
            <a:r>
              <a:rPr lang="en" sz="1200" dirty="0" smtClean="0"/>
              <a:t>for students to </a:t>
            </a:r>
            <a:r>
              <a:rPr lang="en" sz="1200" dirty="0"/>
              <a:t>know </a:t>
            </a:r>
            <a:r>
              <a:rPr lang="en" sz="1200" dirty="0" smtClean="0"/>
              <a:t>by lesson end:</a:t>
            </a:r>
            <a:endParaRPr lang="en" sz="1200" dirty="0"/>
          </a:p>
          <a:p>
            <a:pPr marL="348592" indent="-348592">
              <a:buClr>
                <a:srgbClr val="000000"/>
              </a:buClr>
              <a:buSzPct val="25000"/>
              <a:buFont typeface="Arial"/>
              <a:buAutoNum type="arabicPeriod"/>
            </a:pPr>
            <a:r>
              <a:rPr lang="en" sz="1200" dirty="0" smtClean="0"/>
              <a:t>Heat </a:t>
            </a:r>
            <a:r>
              <a:rPr lang="en" sz="1200" dirty="0"/>
              <a:t>is a form of energy that is transferred by a difference in </a:t>
            </a:r>
            <a:r>
              <a:rPr lang="en" sz="1200" dirty="0" smtClean="0"/>
              <a:t>temperature;</a:t>
            </a:r>
            <a:r>
              <a:rPr lang="en" sz="1200" baseline="0" dirty="0" smtClean="0"/>
              <a:t> a difference in temperature is needed for </a:t>
            </a:r>
            <a:r>
              <a:rPr lang="en" sz="1200" dirty="0" smtClean="0"/>
              <a:t>heat </a:t>
            </a:r>
            <a:r>
              <a:rPr lang="en" sz="1200" dirty="0"/>
              <a:t>to </a:t>
            </a:r>
            <a:r>
              <a:rPr lang="en" sz="1200" dirty="0" smtClean="0"/>
              <a:t>flow. </a:t>
            </a:r>
            <a:endParaRPr lang="en" sz="1200" dirty="0"/>
          </a:p>
          <a:p>
            <a:pPr marL="348592" indent="-348592">
              <a:buClr>
                <a:srgbClr val="000000"/>
              </a:buClr>
              <a:buSzPct val="25000"/>
              <a:buFont typeface="Arial"/>
              <a:buAutoNum type="arabicPeriod"/>
            </a:pPr>
            <a:r>
              <a:rPr lang="en" sz="1200" dirty="0"/>
              <a:t>Heat always flows </a:t>
            </a:r>
            <a:r>
              <a:rPr lang="en" sz="1200" dirty="0" smtClean="0"/>
              <a:t>from hot </a:t>
            </a:r>
            <a:r>
              <a:rPr lang="en" sz="1200" dirty="0"/>
              <a:t>to </a:t>
            </a:r>
            <a:r>
              <a:rPr lang="en" sz="1200" dirty="0" smtClean="0"/>
              <a:t>cold</a:t>
            </a:r>
            <a:r>
              <a:rPr lang="en-US" sz="1200" dirty="0" smtClean="0"/>
              <a:t>. It</a:t>
            </a:r>
            <a:r>
              <a:rPr lang="en-US" sz="1200" baseline="0" dirty="0" smtClean="0"/>
              <a:t> is more accurate to say that heat flows “</a:t>
            </a:r>
            <a:r>
              <a:rPr lang="en-US" sz="1200" b="0" baseline="0" dirty="0" smtClean="0"/>
              <a:t>from</a:t>
            </a:r>
            <a:r>
              <a:rPr lang="en-US" sz="1200" b="1" baseline="0" dirty="0" smtClean="0"/>
              <a:t> higher temperature </a:t>
            </a:r>
            <a:r>
              <a:rPr lang="en-US" sz="1200" baseline="0" dirty="0" smtClean="0"/>
              <a:t>to </a:t>
            </a:r>
            <a:r>
              <a:rPr lang="en-US" sz="1200" b="1" baseline="0" dirty="0" smtClean="0"/>
              <a:t>lower temperature</a:t>
            </a:r>
            <a:r>
              <a:rPr lang="en-US" sz="1200" b="0" baseline="0" dirty="0" smtClean="0"/>
              <a:t>.</a:t>
            </a:r>
            <a:r>
              <a:rPr lang="en-US" sz="1200" baseline="0" dirty="0" smtClean="0"/>
              <a:t>”</a:t>
            </a:r>
            <a:endParaRPr lang="en" sz="1200" dirty="0"/>
          </a:p>
          <a:p>
            <a:pPr marL="348592" indent="-348592">
              <a:buClr>
                <a:srgbClr val="000000"/>
              </a:buClr>
              <a:buSzPct val="25000"/>
              <a:buFont typeface="Arial"/>
              <a:buAutoNum type="arabicPeriod"/>
            </a:pPr>
            <a:r>
              <a:rPr lang="en" sz="1200" dirty="0"/>
              <a:t>The units of heat are Joules, just like kinetic </a:t>
            </a:r>
            <a:r>
              <a:rPr lang="en" sz="1200" dirty="0" smtClean="0"/>
              <a:t>energy</a:t>
            </a:r>
          </a:p>
          <a:p>
            <a:pPr marL="348592" indent="-348592">
              <a:buClr>
                <a:srgbClr val="000000"/>
              </a:buClr>
              <a:buSzPct val="25000"/>
              <a:buFont typeface="Arial"/>
              <a:buNone/>
            </a:pPr>
            <a:r>
              <a:rPr lang="en" sz="1200" dirty="0" smtClean="0"/>
              <a:t>Note: The arrow is</a:t>
            </a:r>
            <a:r>
              <a:rPr lang="en" sz="1200" baseline="0" dirty="0" smtClean="0"/>
              <a:t> </a:t>
            </a:r>
            <a:r>
              <a:rPr lang="en" sz="1200" dirty="0" smtClean="0"/>
              <a:t>drawn in the up direction, but not because “hot air rises.” Heat flows from hot to cold no matter the direction</a:t>
            </a:r>
            <a:r>
              <a:rPr lang="en" sz="1200" baseline="0" dirty="0" smtClean="0"/>
              <a:t> of gravity.</a:t>
            </a:r>
            <a:endParaRPr lang="en" sz="1200" dirty="0"/>
          </a:p>
          <a:p>
            <a:pPr algn="l">
              <a:buClr>
                <a:srgbClr val="000000"/>
              </a:buClr>
              <a:buSzPct val="25000"/>
            </a:pPr>
            <a:r>
              <a:rPr lang="en" sz="1200" dirty="0" smtClean="0"/>
              <a:t>Image source: 2005 Julius Schorzman, Wikimedia </a:t>
            </a:r>
            <a:r>
              <a:rPr lang="en" sz="1200" dirty="0"/>
              <a:t>Commons </a:t>
            </a:r>
            <a:r>
              <a:rPr lang="en-US" sz="1200" dirty="0" smtClean="0"/>
              <a:t>http://commons.wikimedia.org/wiki/File:A_small_cup_of_coffee.JPG</a:t>
            </a:r>
            <a:endParaRPr lang="en" sz="1800" dirty="0"/>
          </a:p>
        </p:txBody>
      </p:sp>
    </p:spTree>
    <p:extLst>
      <p:ext uri="{BB962C8B-B14F-4D97-AF65-F5344CB8AC3E}">
        <p14:creationId xmlns:p14="http://schemas.microsoft.com/office/powerpoint/2010/main" val="2267983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p:nvPr/>
        </p:nvSpPr>
        <p:spPr>
          <a:xfrm>
            <a:off x="3956550" y="8817613"/>
            <a:ext cx="3026832" cy="464501"/>
          </a:xfrm>
          <a:prstGeom prst="rect">
            <a:avLst/>
          </a:prstGeom>
          <a:noFill/>
          <a:ln>
            <a:noFill/>
          </a:ln>
        </p:spPr>
        <p:txBody>
          <a:bodyPr lIns="92943" tIns="45696" rIns="92943" bIns="45696" anchor="b" anchorCtr="0">
            <a:noAutofit/>
          </a:bodyPr>
          <a:lstStyle/>
          <a:p>
            <a:pPr algn="r">
              <a:buSzPct val="25000"/>
            </a:pPr>
            <a:r>
              <a:rPr lang="en" sz="1200"/>
              <a:t>*</a:t>
            </a:r>
          </a:p>
        </p:txBody>
      </p:sp>
      <p:sp>
        <p:nvSpPr>
          <p:cNvPr id="158" name="Shape 158"/>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9" name="Shape 159"/>
          <p:cNvSpPr txBox="1">
            <a:spLocks noGrp="1"/>
          </p:cNvSpPr>
          <p:nvPr>
            <p:ph type="body" idx="1"/>
          </p:nvPr>
        </p:nvSpPr>
        <p:spPr>
          <a:xfrm>
            <a:off x="698501" y="4410391"/>
            <a:ext cx="5587999" cy="4177346"/>
          </a:xfrm>
          <a:prstGeom prst="rect">
            <a:avLst/>
          </a:prstGeom>
          <a:noFill/>
          <a:ln>
            <a:noFill/>
          </a:ln>
        </p:spPr>
        <p:txBody>
          <a:bodyPr lIns="92943" tIns="45696" rIns="92943" bIns="45696" anchor="t" anchorCtr="0">
            <a:noAutofit/>
          </a:bodyPr>
          <a:lstStyle/>
          <a:p>
            <a:pPr>
              <a:buSzPct val="25000"/>
            </a:pPr>
            <a:r>
              <a:rPr lang="en" sz="1200" dirty="0"/>
              <a:t>Ask </a:t>
            </a:r>
            <a:r>
              <a:rPr lang="en" sz="1200" dirty="0" smtClean="0"/>
              <a:t>students: In</a:t>
            </a:r>
            <a:r>
              <a:rPr lang="en" sz="1200" baseline="0" dirty="0" smtClean="0"/>
              <a:t> this example, w</a:t>
            </a:r>
            <a:r>
              <a:rPr lang="en" sz="1200" dirty="0" smtClean="0"/>
              <a:t>hich </a:t>
            </a:r>
            <a:r>
              <a:rPr lang="en" sz="1200" dirty="0"/>
              <a:t>way </a:t>
            </a:r>
            <a:r>
              <a:rPr lang="en" sz="1200" dirty="0" smtClean="0"/>
              <a:t>should arrows be </a:t>
            </a:r>
            <a:r>
              <a:rPr lang="en" sz="1200" dirty="0"/>
              <a:t>drawn to show heat </a:t>
            </a:r>
            <a:r>
              <a:rPr lang="en" sz="1200" dirty="0" smtClean="0"/>
              <a:t>transfer, </a:t>
            </a:r>
            <a:r>
              <a:rPr lang="en" sz="1200" dirty="0"/>
              <a:t>considering the air, ice </a:t>
            </a:r>
            <a:r>
              <a:rPr lang="en" sz="1200" dirty="0" smtClean="0"/>
              <a:t>cream </a:t>
            </a:r>
            <a:r>
              <a:rPr lang="en" sz="1200" dirty="0"/>
              <a:t>and the hand. </a:t>
            </a:r>
            <a:r>
              <a:rPr lang="en" sz="1200" baseline="0" dirty="0" smtClean="0"/>
              <a:t> </a:t>
            </a:r>
            <a:r>
              <a:rPr lang="en" sz="1200" dirty="0" smtClean="0"/>
              <a:t>The </a:t>
            </a:r>
            <a:r>
              <a:rPr lang="en" sz="1200" dirty="0"/>
              <a:t>human body is </a:t>
            </a:r>
            <a:r>
              <a:rPr lang="en" sz="1200" dirty="0" smtClean="0"/>
              <a:t>about 98.6 </a:t>
            </a:r>
            <a:r>
              <a:rPr lang="en" sz="1200" dirty="0"/>
              <a:t>°F. We assume the hand is somewhat close to this temperature.</a:t>
            </a:r>
          </a:p>
          <a:p>
            <a:pPr>
              <a:buSzPct val="25000"/>
            </a:pPr>
            <a:r>
              <a:rPr lang="en" sz="1200" dirty="0" smtClean="0"/>
              <a:t>Answer: Heat flow</a:t>
            </a:r>
            <a:r>
              <a:rPr lang="en" sz="1200" baseline="0" dirty="0" smtClean="0"/>
              <a:t> is from the </a:t>
            </a:r>
            <a:r>
              <a:rPr lang="en" sz="1200" dirty="0" smtClean="0"/>
              <a:t>hand </a:t>
            </a:r>
            <a:r>
              <a:rPr lang="en" sz="1200" dirty="0"/>
              <a:t>to air, from hand to ice cream, from air to ice cream.  </a:t>
            </a:r>
            <a:r>
              <a:rPr lang="en" sz="1200" dirty="0" smtClean="0"/>
              <a:t>Clicking</a:t>
            </a:r>
            <a:r>
              <a:rPr lang="en" sz="1200" baseline="0" dirty="0" smtClean="0"/>
              <a:t> the slide displays </a:t>
            </a:r>
            <a:r>
              <a:rPr lang="en" sz="1200" dirty="0" smtClean="0"/>
              <a:t>the arrows that show the heat flow.</a:t>
            </a:r>
            <a:endParaRPr lang="en" sz="1200" dirty="0"/>
          </a:p>
          <a:p>
            <a:pPr>
              <a:buSzPct val="25000"/>
            </a:pPr>
            <a:r>
              <a:rPr lang="en" sz="1200" dirty="0" smtClean="0"/>
              <a:t>Imagine </a:t>
            </a:r>
            <a:r>
              <a:rPr lang="en" sz="1200" dirty="0"/>
              <a:t>temperature like a hill and heat like a ball</a:t>
            </a:r>
            <a:r>
              <a:rPr lang="en" sz="1200" dirty="0" smtClean="0"/>
              <a:t>. </a:t>
            </a:r>
            <a:r>
              <a:rPr lang="en" sz="1200" dirty="0"/>
              <a:t>If a ball is in a valley (low temperature) it will never roll up the side</a:t>
            </a:r>
            <a:r>
              <a:rPr lang="en" sz="1200" dirty="0" smtClean="0"/>
              <a:t>. </a:t>
            </a:r>
            <a:r>
              <a:rPr lang="en" sz="1200" dirty="0"/>
              <a:t>If the ball starts on a hill (high temperature), it will roll down the side</a:t>
            </a:r>
            <a:r>
              <a:rPr lang="en" sz="1200" dirty="0" smtClean="0"/>
              <a:t>. </a:t>
            </a:r>
            <a:r>
              <a:rPr lang="en" sz="1200" dirty="0"/>
              <a:t>Heat always flows “downhill” from higher temperatures, to lower temperatures</a:t>
            </a:r>
            <a:r>
              <a:rPr lang="en" sz="1200" dirty="0" smtClean="0"/>
              <a:t>.</a:t>
            </a:r>
          </a:p>
          <a:p>
            <a:pPr>
              <a:buSzPct val="25000"/>
            </a:pPr>
            <a:r>
              <a:rPr lang="en" sz="1200" dirty="0" smtClean="0"/>
              <a:t>Ask this question again with a</a:t>
            </a:r>
            <a:r>
              <a:rPr lang="en" sz="1200" baseline="0" dirty="0" smtClean="0"/>
              <a:t> slightly different scenario: Now, you are holding an ice cream cone in </a:t>
            </a:r>
            <a:r>
              <a:rPr lang="en" sz="1200" dirty="0" smtClean="0"/>
              <a:t>Antartica where the air is -90 °C.  What is the heat flow in this case?</a:t>
            </a:r>
          </a:p>
          <a:p>
            <a:pPr>
              <a:buSzPct val="25000"/>
            </a:pPr>
            <a:r>
              <a:rPr lang="en" sz="1200" dirty="0" smtClean="0"/>
              <a:t>Answer: In this case, the ice cream is actually heating the air! At °C,</a:t>
            </a:r>
            <a:r>
              <a:rPr lang="en" sz="1200" baseline="0" dirty="0" smtClean="0"/>
              <a:t> the </a:t>
            </a:r>
            <a:r>
              <a:rPr lang="en" sz="1200" dirty="0" smtClean="0"/>
              <a:t>ice cream has </a:t>
            </a:r>
            <a:r>
              <a:rPr lang="en" sz="1200" baseline="0" dirty="0" smtClean="0"/>
              <a:t>a higher temperature than the air, so heat flows from the hotter ice cream, to the colder air.</a:t>
            </a:r>
            <a:endParaRPr lang="en" sz="1200" dirty="0"/>
          </a:p>
          <a:p>
            <a:pPr>
              <a:buSzPct val="25000"/>
            </a:pPr>
            <a:r>
              <a:rPr lang="en" sz="1200" dirty="0" smtClean="0"/>
              <a:t>Image sources: (left) 2007 ElinorD, Wikimedia </a:t>
            </a:r>
            <a:r>
              <a:rPr lang="en" sz="1200" dirty="0"/>
              <a:t>Commons </a:t>
            </a:r>
            <a:r>
              <a:rPr lang="en-US" sz="1200" dirty="0" smtClean="0"/>
              <a:t>http://commons.wikimedia.org/wiki/File:StrawberryIce.jpg; (right) </a:t>
            </a:r>
            <a:r>
              <a:rPr lang="en" sz="1200" baseline="0" dirty="0" smtClean="0"/>
              <a:t>2010 Gringer, </a:t>
            </a:r>
            <a:r>
              <a:rPr lang="en" sz="1200" dirty="0" smtClean="0"/>
              <a:t>Wikimedia Commons </a:t>
            </a:r>
            <a:r>
              <a:rPr lang="en-US" sz="1200" dirty="0" smtClean="0"/>
              <a:t>https://commons.wikimedia.org/wiki/File:Thermometer_CF.svg</a:t>
            </a:r>
            <a:r>
              <a:rPr lang="en" sz="1200" dirty="0" smtClean="0"/>
              <a:t>; </a:t>
            </a:r>
            <a:endParaRPr lang="en" sz="1200" dirty="0"/>
          </a:p>
        </p:txBody>
      </p:sp>
    </p:spTree>
    <p:extLst>
      <p:ext uri="{BB962C8B-B14F-4D97-AF65-F5344CB8AC3E}">
        <p14:creationId xmlns:p14="http://schemas.microsoft.com/office/powerpoint/2010/main" val="2387180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0" name="Shape 40"/>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41" name="Shape 4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7" name="Shape 4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48" name="Shape 48"/>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49" name="Shape 49"/>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50" name="Shape 50"/>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53" name="Shape 53"/>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54" name="Shape 54"/>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7" name="Shape 57"/>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Font typeface="Arial"/>
              <a:buNone/>
              <a:defRPr sz="2000"/>
            </a:lvl1pPr>
            <a:lvl2pPr marL="457200" indent="0" rtl="0">
              <a:buFont typeface="Arial"/>
              <a:buNone/>
              <a:defRPr sz="1800"/>
            </a:lvl2pPr>
            <a:lvl3pPr marL="914400" indent="0" rtl="0">
              <a:buFont typeface="Arial"/>
              <a:buNone/>
              <a:defRPr sz="1600"/>
            </a:lvl3pPr>
            <a:lvl4pPr marL="1371600" indent="0" rtl="0">
              <a:buFont typeface="Arial"/>
              <a:buNone/>
              <a:defRPr sz="1400"/>
            </a:lvl4pPr>
            <a:lvl5pPr marL="1828800" indent="0" rtl="0">
              <a:buFont typeface="Arial"/>
              <a:buNone/>
              <a:defRPr sz="1400"/>
            </a:lvl5pPr>
            <a:lvl6pPr marL="2286000" indent="0" rtl="0">
              <a:buFont typeface="Arial"/>
              <a:buNone/>
              <a:defRPr sz="1400"/>
            </a:lvl6pPr>
            <a:lvl7pPr marL="2743200" indent="0" rtl="0">
              <a:buFont typeface="Arial"/>
              <a:buNone/>
              <a:defRPr sz="1400"/>
            </a:lvl7pPr>
            <a:lvl8pPr marL="3200400" indent="0" rtl="0">
              <a:buFont typeface="Arial"/>
              <a:buNone/>
              <a:defRPr sz="1400"/>
            </a:lvl8pPr>
            <a:lvl9pPr marL="3657600" indent="0" rtl="0">
              <a:buFont typeface="Arial"/>
              <a:buNone/>
              <a:defRPr sz="1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60" name="Shape 60"/>
          <p:cNvSpPr txBox="1">
            <a:spLocks noGrp="1"/>
          </p:cNvSpPr>
          <p:nvPr>
            <p:ph type="body" idx="1"/>
          </p:nvPr>
        </p:nvSpPr>
        <p:spPr>
          <a:xfrm>
            <a:off x="457200" y="1600200"/>
            <a:ext cx="8229600" cy="4525960"/>
          </a:xfrm>
          <a:prstGeom prst="rect">
            <a:avLst/>
          </a:prstGeom>
          <a:noFill/>
          <a:ln>
            <a:noFill/>
          </a:ln>
        </p:spPr>
        <p:txBody>
          <a:bodyPr lIns="91425" tIns="91425" rIns="91425" bIns="91425" anchor="t" anchorCtr="0"/>
          <a:lstStyle>
            <a:lvl1pPr marL="342900" indent="-1079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762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476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685800" y="2130425"/>
            <a:ext cx="7772400" cy="1470023"/>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2"/>
              </a:buClr>
              <a:buFont typeface="Arial"/>
              <a:buNone/>
              <a:defRPr sz="4400" b="0" i="0" u="none" strike="noStrike" cap="none" baseline="0">
                <a:solidFill>
                  <a:schemeClr val="dk2"/>
                </a:solidFill>
                <a:latin typeface="Arial"/>
                <a:ea typeface="Arial"/>
                <a:cs typeface="Arial"/>
                <a:sym typeface="Arial"/>
              </a:defRPr>
            </a:lvl1pPr>
            <a:lvl2pPr marL="0" marR="0" indent="0" algn="ctr" rtl="0">
              <a:lnSpc>
                <a:spcPct val="100000"/>
              </a:lnSpc>
              <a:spcBef>
                <a:spcPts val="0"/>
              </a:spcBef>
              <a:spcAft>
                <a:spcPts val="0"/>
              </a:spcAft>
              <a:buClr>
                <a:schemeClr val="dk2"/>
              </a:buClr>
              <a:buFont typeface="Arial"/>
              <a:buNone/>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63" name="Shape 6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lnSpc>
                <a:spcPct val="100000"/>
              </a:lnSpc>
              <a:spcBef>
                <a:spcPts val="64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ctr" rtl="0">
              <a:lnSpc>
                <a:spcPct val="100000"/>
              </a:lnSpc>
              <a:spcBef>
                <a:spcPts val="56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ctr" rtl="0">
              <a:lnSpc>
                <a:spcPct val="100000"/>
              </a:lnSpc>
              <a:spcBef>
                <a:spcPts val="48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ctr" rtl="0">
              <a:lnSpc>
                <a:spcPct val="100000"/>
              </a:lnSpc>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ctr" rtl="0">
              <a:lnSpc>
                <a:spcPct val="100000"/>
              </a:lnSpc>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ctr" rtl="0">
              <a:lnSpc>
                <a:spcPct val="100000"/>
              </a:lnSpc>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ctr" rtl="0">
              <a:lnSpc>
                <a:spcPct val="100000"/>
              </a:lnSpc>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ctr" rtl="0">
              <a:lnSpc>
                <a:spcPct val="100000"/>
              </a:lnSpc>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ctr" rtl="0">
              <a:lnSpc>
                <a:spcPct val="100000"/>
              </a:lnSpc>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67"/>
        <p:cNvGrpSpPr/>
        <p:nvPr/>
      </p:nvGrpSpPr>
      <p:grpSpPr>
        <a:xfrm>
          <a:off x="0" y="0"/>
          <a:ext cx="0" cy="0"/>
          <a:chOff x="0" y="0"/>
          <a:chExt cx="0" cy="0"/>
        </a:xfrm>
      </p:grpSpPr>
      <p:sp>
        <p:nvSpPr>
          <p:cNvPr id="68" name="Shape 68"/>
          <p:cNvSpPr txBox="1">
            <a:spLocks noGrp="1"/>
          </p:cNvSpPr>
          <p:nvPr>
            <p:ph type="ctrTitle"/>
          </p:nvPr>
        </p:nvSpPr>
        <p:spPr>
          <a:xfrm>
            <a:off x="685800" y="2111123"/>
            <a:ext cx="7772400" cy="1546473"/>
          </a:xfrm>
          <a:prstGeom prst="rect">
            <a:avLst/>
          </a:prstGeom>
          <a:noFill/>
          <a:ln>
            <a:noFill/>
          </a:ln>
        </p:spPr>
        <p:txBody>
          <a:bodyPr lIns="91425" tIns="91425" rIns="91425" bIns="91425" anchor="b" anchorCtr="0"/>
          <a:lstStyle>
            <a:lvl1pPr marL="0" marR="0" indent="304800" algn="ctr" rtl="0">
              <a:lnSpc>
                <a:spcPct val="100000"/>
              </a:lnSpc>
              <a:spcBef>
                <a:spcPts val="0"/>
              </a:spcBef>
              <a:spcAft>
                <a:spcPts val="0"/>
              </a:spcAft>
              <a:buClr>
                <a:schemeClr val="dk1"/>
              </a:buClr>
              <a:buFont typeface="Arial"/>
              <a:buNone/>
              <a:defRPr sz="4800" b="1" i="0" u="none" strike="noStrike" cap="none" baseline="0">
                <a:solidFill>
                  <a:schemeClr val="dk1"/>
                </a:solidFill>
                <a:latin typeface="Arial"/>
                <a:ea typeface="Arial"/>
                <a:cs typeface="Arial"/>
                <a:sym typeface="Arial"/>
              </a:defRPr>
            </a:lvl1pPr>
            <a:lvl2pPr marL="0" marR="0" indent="304800" algn="ctr" rtl="0">
              <a:lnSpc>
                <a:spcPct val="100000"/>
              </a:lnSpc>
              <a:spcBef>
                <a:spcPts val="0"/>
              </a:spcBef>
              <a:spcAft>
                <a:spcPts val="0"/>
              </a:spcAft>
              <a:buClr>
                <a:schemeClr val="dk1"/>
              </a:buClr>
              <a:buFont typeface="Arial"/>
              <a:buNone/>
              <a:defRPr sz="4800" b="1" i="0" u="none" strike="noStrike" cap="none" baseline="0">
                <a:solidFill>
                  <a:schemeClr val="dk1"/>
                </a:solidFill>
                <a:latin typeface="Arial"/>
                <a:ea typeface="Arial"/>
                <a:cs typeface="Arial"/>
                <a:sym typeface="Arial"/>
              </a:defRPr>
            </a:lvl2pPr>
            <a:lvl3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3pPr>
            <a:lvl4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4pPr>
            <a:lvl5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5pPr>
            <a:lvl6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6pPr>
            <a:lvl7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7pPr>
            <a:lvl8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8pPr>
            <a:lvl9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69" name="Shape 6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Clr>
                <a:schemeClr val="dk1"/>
              </a:buClr>
              <a:buFont typeface="Arial"/>
              <a:buNone/>
              <a:defRPr sz="3600" b="1">
                <a:solidFill>
                  <a:schemeClr val="dk1"/>
                </a:solidFill>
                <a:latin typeface="Arial"/>
                <a:ea typeface="Arial"/>
                <a:cs typeface="Arial"/>
                <a:sym typeface="Arial"/>
              </a:defRPr>
            </a:lvl1pPr>
            <a:lvl2pPr algn="l" rtl="0">
              <a:spcBef>
                <a:spcPts val="0"/>
              </a:spcBef>
              <a:buClr>
                <a:schemeClr val="dk1"/>
              </a:buClr>
              <a:buFont typeface="Arial"/>
              <a:buNone/>
              <a:defRPr sz="3600" b="1">
                <a:solidFill>
                  <a:schemeClr val="dk1"/>
                </a:solidFill>
                <a:latin typeface="Arial"/>
                <a:ea typeface="Arial"/>
                <a:cs typeface="Arial"/>
                <a:sym typeface="Arial"/>
              </a:defRPr>
            </a:lvl2pPr>
            <a:lvl3pPr algn="l" rtl="0">
              <a:spcBef>
                <a:spcPts val="0"/>
              </a:spcBef>
              <a:buClr>
                <a:schemeClr val="dk1"/>
              </a:buClr>
              <a:buFont typeface="Arial"/>
              <a:buNone/>
              <a:defRPr sz="3600" b="1">
                <a:solidFill>
                  <a:schemeClr val="dk1"/>
                </a:solidFill>
                <a:latin typeface="Arial"/>
                <a:ea typeface="Arial"/>
                <a:cs typeface="Arial"/>
                <a:sym typeface="Arial"/>
              </a:defRPr>
            </a:lvl3pPr>
            <a:lvl4pPr algn="l" rtl="0">
              <a:spcBef>
                <a:spcPts val="0"/>
              </a:spcBef>
              <a:buClr>
                <a:schemeClr val="dk1"/>
              </a:buClr>
              <a:buFont typeface="Arial"/>
              <a:buNone/>
              <a:defRPr sz="3600" b="1">
                <a:solidFill>
                  <a:schemeClr val="dk1"/>
                </a:solidFill>
                <a:latin typeface="Arial"/>
                <a:ea typeface="Arial"/>
                <a:cs typeface="Arial"/>
                <a:sym typeface="Arial"/>
              </a:defRPr>
            </a:lvl4pPr>
            <a:lvl5pPr algn="l" rtl="0">
              <a:spcBef>
                <a:spcPts val="0"/>
              </a:spcBef>
              <a:buClr>
                <a:schemeClr val="dk1"/>
              </a:buClr>
              <a:buFont typeface="Arial"/>
              <a:buNone/>
              <a:defRPr sz="3600" b="1">
                <a:solidFill>
                  <a:schemeClr val="dk1"/>
                </a:solidFill>
                <a:latin typeface="Arial"/>
                <a:ea typeface="Arial"/>
                <a:cs typeface="Arial"/>
                <a:sym typeface="Arial"/>
              </a:defRPr>
            </a:lvl5pPr>
            <a:lvl6pPr algn="l" rtl="0">
              <a:spcBef>
                <a:spcPts val="0"/>
              </a:spcBef>
              <a:buClr>
                <a:schemeClr val="dk1"/>
              </a:buClr>
              <a:buFont typeface="Arial"/>
              <a:buNone/>
              <a:defRPr sz="3600" b="1">
                <a:solidFill>
                  <a:schemeClr val="dk1"/>
                </a:solidFill>
                <a:latin typeface="Arial"/>
                <a:ea typeface="Arial"/>
                <a:cs typeface="Arial"/>
                <a:sym typeface="Arial"/>
              </a:defRPr>
            </a:lvl6pPr>
            <a:lvl7pPr algn="l" rtl="0">
              <a:spcBef>
                <a:spcPts val="0"/>
              </a:spcBef>
              <a:buClr>
                <a:schemeClr val="dk1"/>
              </a:buClr>
              <a:buFont typeface="Arial"/>
              <a:buNone/>
              <a:defRPr sz="3600" b="1">
                <a:solidFill>
                  <a:schemeClr val="dk1"/>
                </a:solidFill>
                <a:latin typeface="Arial"/>
                <a:ea typeface="Arial"/>
                <a:cs typeface="Arial"/>
                <a:sym typeface="Arial"/>
              </a:defRPr>
            </a:lvl7pPr>
            <a:lvl8pPr algn="l" rtl="0">
              <a:spcBef>
                <a:spcPts val="0"/>
              </a:spcBef>
              <a:buClr>
                <a:schemeClr val="dk1"/>
              </a:buClr>
              <a:buFont typeface="Arial"/>
              <a:buNone/>
              <a:defRPr sz="3600" b="1">
                <a:solidFill>
                  <a:schemeClr val="dk1"/>
                </a:solidFill>
                <a:latin typeface="Arial"/>
                <a:ea typeface="Arial"/>
                <a:cs typeface="Arial"/>
                <a:sym typeface="Arial"/>
              </a:defRPr>
            </a:lvl8pPr>
            <a:lvl9pPr algn="l" rtl="0">
              <a:spcBef>
                <a:spcPts val="0"/>
              </a:spcBef>
              <a:buClr>
                <a:schemeClr val="dk1"/>
              </a:buClr>
              <a:buFont typeface="Arial"/>
              <a:buNone/>
              <a:defRPr sz="3600" b="1">
                <a:solidFill>
                  <a:schemeClr val="dk1"/>
                </a:solidFill>
                <a:latin typeface="Arial"/>
                <a:ea typeface="Arial"/>
                <a:cs typeface="Arial"/>
                <a:sym typeface="Arial"/>
              </a:defRPr>
            </a:lvl9pPr>
          </a:lstStyle>
          <a:p>
            <a:endParaRPr/>
          </a:p>
        </p:txBody>
      </p:sp>
      <p:sp>
        <p:nvSpPr>
          <p:cNvPr id="72" name="Shape 7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Clr>
                <a:schemeClr val="dk1"/>
              </a:buClr>
              <a:buFont typeface="Arial"/>
              <a:buNone/>
              <a:defRPr sz="3600" b="1">
                <a:solidFill>
                  <a:schemeClr val="dk1"/>
                </a:solidFill>
                <a:latin typeface="Arial"/>
                <a:ea typeface="Arial"/>
                <a:cs typeface="Arial"/>
                <a:sym typeface="Arial"/>
              </a:defRPr>
            </a:lvl1pPr>
            <a:lvl2pPr algn="l" rtl="0">
              <a:spcBef>
                <a:spcPts val="0"/>
              </a:spcBef>
              <a:buClr>
                <a:schemeClr val="dk1"/>
              </a:buClr>
              <a:buFont typeface="Arial"/>
              <a:buNone/>
              <a:defRPr sz="3600" b="1">
                <a:solidFill>
                  <a:schemeClr val="dk1"/>
                </a:solidFill>
                <a:latin typeface="Arial"/>
                <a:ea typeface="Arial"/>
                <a:cs typeface="Arial"/>
                <a:sym typeface="Arial"/>
              </a:defRPr>
            </a:lvl2pPr>
            <a:lvl3pPr algn="l" rtl="0">
              <a:spcBef>
                <a:spcPts val="0"/>
              </a:spcBef>
              <a:buClr>
                <a:schemeClr val="dk1"/>
              </a:buClr>
              <a:buFont typeface="Arial"/>
              <a:buNone/>
              <a:defRPr sz="3600" b="1">
                <a:solidFill>
                  <a:schemeClr val="dk1"/>
                </a:solidFill>
                <a:latin typeface="Arial"/>
                <a:ea typeface="Arial"/>
                <a:cs typeface="Arial"/>
                <a:sym typeface="Arial"/>
              </a:defRPr>
            </a:lvl3pPr>
            <a:lvl4pPr algn="l" rtl="0">
              <a:spcBef>
                <a:spcPts val="0"/>
              </a:spcBef>
              <a:buClr>
                <a:schemeClr val="dk1"/>
              </a:buClr>
              <a:buFont typeface="Arial"/>
              <a:buNone/>
              <a:defRPr sz="3600" b="1">
                <a:solidFill>
                  <a:schemeClr val="dk1"/>
                </a:solidFill>
                <a:latin typeface="Arial"/>
                <a:ea typeface="Arial"/>
                <a:cs typeface="Arial"/>
                <a:sym typeface="Arial"/>
              </a:defRPr>
            </a:lvl4pPr>
            <a:lvl5pPr algn="l" rtl="0">
              <a:spcBef>
                <a:spcPts val="0"/>
              </a:spcBef>
              <a:buClr>
                <a:schemeClr val="dk1"/>
              </a:buClr>
              <a:buFont typeface="Arial"/>
              <a:buNone/>
              <a:defRPr sz="3600" b="1">
                <a:solidFill>
                  <a:schemeClr val="dk1"/>
                </a:solidFill>
                <a:latin typeface="Arial"/>
                <a:ea typeface="Arial"/>
                <a:cs typeface="Arial"/>
                <a:sym typeface="Arial"/>
              </a:defRPr>
            </a:lvl5pPr>
            <a:lvl6pPr algn="l" rtl="0">
              <a:spcBef>
                <a:spcPts val="0"/>
              </a:spcBef>
              <a:buClr>
                <a:schemeClr val="dk1"/>
              </a:buClr>
              <a:buFont typeface="Arial"/>
              <a:buNone/>
              <a:defRPr sz="3600" b="1">
                <a:solidFill>
                  <a:schemeClr val="dk1"/>
                </a:solidFill>
                <a:latin typeface="Arial"/>
                <a:ea typeface="Arial"/>
                <a:cs typeface="Arial"/>
                <a:sym typeface="Arial"/>
              </a:defRPr>
            </a:lvl6pPr>
            <a:lvl7pPr algn="l" rtl="0">
              <a:spcBef>
                <a:spcPts val="0"/>
              </a:spcBef>
              <a:buClr>
                <a:schemeClr val="dk1"/>
              </a:buClr>
              <a:buFont typeface="Arial"/>
              <a:buNone/>
              <a:defRPr sz="3600" b="1">
                <a:solidFill>
                  <a:schemeClr val="dk1"/>
                </a:solidFill>
                <a:latin typeface="Arial"/>
                <a:ea typeface="Arial"/>
                <a:cs typeface="Arial"/>
                <a:sym typeface="Arial"/>
              </a:defRPr>
            </a:lvl7pPr>
            <a:lvl8pPr algn="l" rtl="0">
              <a:spcBef>
                <a:spcPts val="0"/>
              </a:spcBef>
              <a:buClr>
                <a:schemeClr val="dk1"/>
              </a:buClr>
              <a:buFont typeface="Arial"/>
              <a:buNone/>
              <a:defRPr sz="3600" b="1">
                <a:solidFill>
                  <a:schemeClr val="dk1"/>
                </a:solidFill>
                <a:latin typeface="Arial"/>
                <a:ea typeface="Arial"/>
                <a:cs typeface="Arial"/>
                <a:sym typeface="Arial"/>
              </a:defRPr>
            </a:lvl8pPr>
            <a:lvl9pPr algn="l" rtl="0">
              <a:spcBef>
                <a:spcPts val="0"/>
              </a:spcBef>
              <a:buClr>
                <a:schemeClr val="dk1"/>
              </a:buClr>
              <a:buFont typeface="Arial"/>
              <a:buNone/>
              <a:defRPr sz="3600" b="1">
                <a:solidFill>
                  <a:schemeClr val="dk1"/>
                </a:solidFill>
                <a:latin typeface="Arial"/>
                <a:ea typeface="Arial"/>
                <a:cs typeface="Arial"/>
                <a:sym typeface="Arial"/>
              </a:defRPr>
            </a:lvl9pPr>
          </a:lstStyle>
          <a:p>
            <a:endParaRPr/>
          </a:p>
        </p:txBody>
      </p:sp>
      <p:sp>
        <p:nvSpPr>
          <p:cNvPr id="75" name="Shape 75"/>
          <p:cNvSpPr txBox="1">
            <a:spLocks noGrp="1"/>
          </p:cNvSpPr>
          <p:nvPr>
            <p:ph type="body" idx="1"/>
          </p:nvPr>
        </p:nvSpPr>
        <p:spPr>
          <a:xfrm>
            <a:off x="457200" y="1600200"/>
            <a:ext cx="3994524"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76" name="Shape 76"/>
          <p:cNvSpPr txBox="1">
            <a:spLocks noGrp="1"/>
          </p:cNvSpPr>
          <p:nvPr>
            <p:ph type="body" idx="2"/>
          </p:nvPr>
        </p:nvSpPr>
        <p:spPr>
          <a:xfrm>
            <a:off x="4692273" y="1600200"/>
            <a:ext cx="3994524"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Clr>
                <a:schemeClr val="dk1"/>
              </a:buClr>
              <a:buFont typeface="Arial"/>
              <a:buNone/>
              <a:defRPr sz="3600" b="1">
                <a:solidFill>
                  <a:schemeClr val="dk1"/>
                </a:solidFill>
                <a:latin typeface="Arial"/>
                <a:ea typeface="Arial"/>
                <a:cs typeface="Arial"/>
                <a:sym typeface="Arial"/>
              </a:defRPr>
            </a:lvl1pPr>
            <a:lvl2pPr algn="l" rtl="0">
              <a:spcBef>
                <a:spcPts val="0"/>
              </a:spcBef>
              <a:buClr>
                <a:schemeClr val="dk1"/>
              </a:buClr>
              <a:buFont typeface="Arial"/>
              <a:buNone/>
              <a:defRPr sz="3600" b="1">
                <a:solidFill>
                  <a:schemeClr val="dk1"/>
                </a:solidFill>
                <a:latin typeface="Arial"/>
                <a:ea typeface="Arial"/>
                <a:cs typeface="Arial"/>
                <a:sym typeface="Arial"/>
              </a:defRPr>
            </a:lvl2pPr>
            <a:lvl3pPr algn="l" rtl="0">
              <a:spcBef>
                <a:spcPts val="0"/>
              </a:spcBef>
              <a:buClr>
                <a:schemeClr val="dk1"/>
              </a:buClr>
              <a:buFont typeface="Arial"/>
              <a:buNone/>
              <a:defRPr sz="3600" b="1">
                <a:solidFill>
                  <a:schemeClr val="dk1"/>
                </a:solidFill>
                <a:latin typeface="Arial"/>
                <a:ea typeface="Arial"/>
                <a:cs typeface="Arial"/>
                <a:sym typeface="Arial"/>
              </a:defRPr>
            </a:lvl3pPr>
            <a:lvl4pPr algn="l" rtl="0">
              <a:spcBef>
                <a:spcPts val="0"/>
              </a:spcBef>
              <a:buClr>
                <a:schemeClr val="dk1"/>
              </a:buClr>
              <a:buFont typeface="Arial"/>
              <a:buNone/>
              <a:defRPr sz="3600" b="1">
                <a:solidFill>
                  <a:schemeClr val="dk1"/>
                </a:solidFill>
                <a:latin typeface="Arial"/>
                <a:ea typeface="Arial"/>
                <a:cs typeface="Arial"/>
                <a:sym typeface="Arial"/>
              </a:defRPr>
            </a:lvl4pPr>
            <a:lvl5pPr algn="l" rtl="0">
              <a:spcBef>
                <a:spcPts val="0"/>
              </a:spcBef>
              <a:buClr>
                <a:schemeClr val="dk1"/>
              </a:buClr>
              <a:buFont typeface="Arial"/>
              <a:buNone/>
              <a:defRPr sz="3600" b="1">
                <a:solidFill>
                  <a:schemeClr val="dk1"/>
                </a:solidFill>
                <a:latin typeface="Arial"/>
                <a:ea typeface="Arial"/>
                <a:cs typeface="Arial"/>
                <a:sym typeface="Arial"/>
              </a:defRPr>
            </a:lvl5pPr>
            <a:lvl6pPr algn="l" rtl="0">
              <a:spcBef>
                <a:spcPts val="0"/>
              </a:spcBef>
              <a:buClr>
                <a:schemeClr val="dk1"/>
              </a:buClr>
              <a:buFont typeface="Arial"/>
              <a:buNone/>
              <a:defRPr sz="3600" b="1">
                <a:solidFill>
                  <a:schemeClr val="dk1"/>
                </a:solidFill>
                <a:latin typeface="Arial"/>
                <a:ea typeface="Arial"/>
                <a:cs typeface="Arial"/>
                <a:sym typeface="Arial"/>
              </a:defRPr>
            </a:lvl6pPr>
            <a:lvl7pPr algn="l" rtl="0">
              <a:spcBef>
                <a:spcPts val="0"/>
              </a:spcBef>
              <a:buClr>
                <a:schemeClr val="dk1"/>
              </a:buClr>
              <a:buFont typeface="Arial"/>
              <a:buNone/>
              <a:defRPr sz="3600" b="1">
                <a:solidFill>
                  <a:schemeClr val="dk1"/>
                </a:solidFill>
                <a:latin typeface="Arial"/>
                <a:ea typeface="Arial"/>
                <a:cs typeface="Arial"/>
                <a:sym typeface="Arial"/>
              </a:defRPr>
            </a:lvl7pPr>
            <a:lvl8pPr algn="l" rtl="0">
              <a:spcBef>
                <a:spcPts val="0"/>
              </a:spcBef>
              <a:buClr>
                <a:schemeClr val="dk1"/>
              </a:buClr>
              <a:buFont typeface="Arial"/>
              <a:buNone/>
              <a:defRPr sz="3600" b="1">
                <a:solidFill>
                  <a:schemeClr val="dk1"/>
                </a:solidFill>
                <a:latin typeface="Arial"/>
                <a:ea typeface="Arial"/>
                <a:cs typeface="Arial"/>
                <a:sym typeface="Arial"/>
              </a:defRPr>
            </a:lvl8pPr>
            <a:lvl9pPr algn="l" rtl="0">
              <a:spcBef>
                <a:spcPts val="0"/>
              </a:spcBef>
              <a:buClr>
                <a:schemeClr val="dk1"/>
              </a:buClr>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457200" y="5875078"/>
            <a:ext cx="8229600" cy="692692"/>
          </a:xfrm>
          <a:prstGeom prst="rect">
            <a:avLst/>
          </a:prstGeom>
          <a:noFill/>
          <a:ln>
            <a:noFill/>
          </a:ln>
        </p:spPr>
        <p:txBody>
          <a:bodyPr lIns="91425" tIns="91425" rIns="91425" bIns="91425" anchor="t" anchorCtr="0"/>
          <a:lstStyle>
            <a:lvl1pPr marL="285750" indent="-171450" algn="ctr" rtl="0">
              <a:lnSpc>
                <a:spcPct val="100000"/>
              </a:lnSpc>
              <a:spcBef>
                <a:spcPts val="360"/>
              </a:spcBef>
              <a:spcAft>
                <a:spcPts val="0"/>
              </a:spcAft>
              <a:buClr>
                <a:schemeClr val="dk1"/>
              </a:buClr>
              <a:buFont typeface="Arial"/>
              <a:buChar char="•"/>
              <a:defRPr sz="1800">
                <a:solidFill>
                  <a:schemeClr val="dk1"/>
                </a:solidFill>
              </a:defRPr>
            </a:lvl1pPr>
            <a:lvl2pPr marL="285750" indent="-171450" algn="ctr" rtl="0">
              <a:lnSpc>
                <a:spcPct val="100000"/>
              </a:lnSpc>
              <a:spcBef>
                <a:spcPts val="360"/>
              </a:spcBef>
              <a:spcAft>
                <a:spcPts val="0"/>
              </a:spcAft>
              <a:buClr>
                <a:schemeClr val="dk1"/>
              </a:buClr>
              <a:buFont typeface="Courier New"/>
              <a:buChar char="o"/>
              <a:defRPr sz="1800">
                <a:solidFill>
                  <a:schemeClr val="dk1"/>
                </a:solidFill>
              </a:defRPr>
            </a:lvl2pPr>
            <a:lvl3pPr marL="285750" indent="-171450" algn="ctr" rtl="0">
              <a:lnSpc>
                <a:spcPct val="100000"/>
              </a:lnSpc>
              <a:spcBef>
                <a:spcPts val="360"/>
              </a:spcBef>
              <a:spcAft>
                <a:spcPts val="0"/>
              </a:spcAft>
              <a:buClr>
                <a:schemeClr val="dk1"/>
              </a:buClr>
              <a:buFont typeface="Wingdings"/>
              <a:buChar char="§"/>
              <a:defRPr sz="1800">
                <a:solidFill>
                  <a:schemeClr val="dk1"/>
                </a:solidFill>
              </a:defRPr>
            </a:lvl3pPr>
            <a:lvl4pPr marL="285750" indent="-171450" algn="ctr" rtl="0">
              <a:lnSpc>
                <a:spcPct val="100000"/>
              </a:lnSpc>
              <a:spcBef>
                <a:spcPts val="360"/>
              </a:spcBef>
              <a:spcAft>
                <a:spcPts val="0"/>
              </a:spcAft>
              <a:buClr>
                <a:schemeClr val="dk1"/>
              </a:buClr>
              <a:buFont typeface="Arial"/>
              <a:buChar char="•"/>
              <a:defRPr sz="1800">
                <a:solidFill>
                  <a:schemeClr val="dk1"/>
                </a:solidFill>
              </a:defRPr>
            </a:lvl4pPr>
            <a:lvl5pPr marL="285750" indent="-171450" algn="ctr" rtl="0">
              <a:lnSpc>
                <a:spcPct val="100000"/>
              </a:lnSpc>
              <a:spcBef>
                <a:spcPts val="360"/>
              </a:spcBef>
              <a:spcAft>
                <a:spcPts val="0"/>
              </a:spcAft>
              <a:buClr>
                <a:schemeClr val="dk1"/>
              </a:buClr>
              <a:buFont typeface="Courier New"/>
              <a:buChar char="o"/>
              <a:defRPr sz="1800">
                <a:solidFill>
                  <a:schemeClr val="dk1"/>
                </a:solidFill>
              </a:defRPr>
            </a:lvl5pPr>
            <a:lvl6pPr marL="285750" indent="-171450" algn="ctr" rtl="0">
              <a:lnSpc>
                <a:spcPct val="100000"/>
              </a:lnSpc>
              <a:spcBef>
                <a:spcPts val="360"/>
              </a:spcBef>
              <a:spcAft>
                <a:spcPts val="0"/>
              </a:spcAft>
              <a:buClr>
                <a:schemeClr val="dk1"/>
              </a:buClr>
              <a:buFont typeface="Wingdings"/>
              <a:buChar char="§"/>
              <a:defRPr sz="1800">
                <a:solidFill>
                  <a:schemeClr val="dk1"/>
                </a:solidFill>
              </a:defRPr>
            </a:lvl6pPr>
            <a:lvl7pPr marL="285750" indent="-171450" algn="ctr" rtl="0">
              <a:lnSpc>
                <a:spcPct val="100000"/>
              </a:lnSpc>
              <a:spcBef>
                <a:spcPts val="360"/>
              </a:spcBef>
              <a:spcAft>
                <a:spcPts val="0"/>
              </a:spcAft>
              <a:buClr>
                <a:schemeClr val="dk1"/>
              </a:buClr>
              <a:buFont typeface="Arial"/>
              <a:buChar char="•"/>
              <a:defRPr sz="1800">
                <a:solidFill>
                  <a:schemeClr val="dk1"/>
                </a:solidFill>
              </a:defRPr>
            </a:lvl7pPr>
            <a:lvl8pPr marL="285750" indent="-171450" algn="ctr" rtl="0">
              <a:lnSpc>
                <a:spcPct val="100000"/>
              </a:lnSpc>
              <a:spcBef>
                <a:spcPts val="360"/>
              </a:spcBef>
              <a:spcAft>
                <a:spcPts val="0"/>
              </a:spcAft>
              <a:buClr>
                <a:schemeClr val="dk1"/>
              </a:buClr>
              <a:buFont typeface="Courier New"/>
              <a:buChar char="o"/>
              <a:defRPr sz="1800">
                <a:solidFill>
                  <a:schemeClr val="dk1"/>
                </a:solidFill>
              </a:defRPr>
            </a:lvl8pPr>
            <a:lvl9pPr marL="285750" indent="-171450" algn="ctr" rtl="0">
              <a:lnSpc>
                <a:spcPct val="100000"/>
              </a:lnSpc>
              <a:spcBef>
                <a:spcPts val="360"/>
              </a:spcBef>
              <a:spcAft>
                <a:spcPts val="0"/>
              </a:spcAft>
              <a:buClr>
                <a:schemeClr val="dk1"/>
              </a:buClr>
              <a:buFont typeface="Wingdings"/>
              <a:buChar char="§"/>
              <a:defRPr sz="1800">
                <a:solidFill>
                  <a:schemeClr val="dk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28"/>
        <p:cNvGrpSpPr/>
        <p:nvPr/>
      </p:nvGrpSpPr>
      <p:grpSpPr>
        <a:xfrm>
          <a:off x="0" y="0"/>
          <a:ext cx="0" cy="0"/>
          <a:chOff x="0" y="0"/>
          <a:chExt cx="0" cy="0"/>
        </a:xfrm>
      </p:grpSpPr>
      <p:sp>
        <p:nvSpPr>
          <p:cNvPr id="29" name="Shape 29"/>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0" name="Shape 30"/>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indent="-1079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762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476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3" name="Shape 33"/>
          <p:cNvSpPr txBox="1">
            <a:spLocks noGrp="1"/>
          </p:cNvSpPr>
          <p:nvPr>
            <p:ph type="body" idx="1"/>
          </p:nvPr>
        </p:nvSpPr>
        <p:spPr>
          <a:xfrm rot="5400000">
            <a:off x="2309017" y="-251619"/>
            <a:ext cx="4525960" cy="8229600"/>
          </a:xfrm>
          <a:prstGeom prst="rect">
            <a:avLst/>
          </a:prstGeom>
          <a:noFill/>
          <a:ln>
            <a:noFill/>
          </a:ln>
        </p:spPr>
        <p:txBody>
          <a:bodyPr lIns="91425" tIns="91425" rIns="91425" bIns="91425" anchor="t" anchorCtr="0"/>
          <a:lstStyle>
            <a:lvl1pPr marL="342900" indent="-1079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762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476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6" name="Shape 36"/>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37" name="Shape 3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2"/>
              </a:buClr>
              <a:buFont typeface="Arial"/>
              <a:buNone/>
              <a:defRPr sz="4400" b="0" i="0" u="none" strike="noStrike" cap="none" baseline="0">
                <a:solidFill>
                  <a:schemeClr val="dk2"/>
                </a:solidFill>
                <a:latin typeface="Arial"/>
                <a:ea typeface="Arial"/>
                <a:cs typeface="Arial"/>
                <a:sym typeface="Arial"/>
              </a:defRPr>
            </a:lvl1pPr>
            <a:lvl2pPr marL="0" marR="0" indent="0" algn="ctr" rtl="0">
              <a:lnSpc>
                <a:spcPct val="100000"/>
              </a:lnSpc>
              <a:spcBef>
                <a:spcPts val="0"/>
              </a:spcBef>
              <a:spcAft>
                <a:spcPts val="0"/>
              </a:spcAft>
              <a:buClr>
                <a:schemeClr val="dk2"/>
              </a:buClr>
              <a:buFont typeface="Arial"/>
              <a:buNone/>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24" name="Shape 24"/>
          <p:cNvSpPr txBox="1">
            <a:spLocks noGrp="1"/>
          </p:cNvSpPr>
          <p:nvPr>
            <p:ph type="body" idx="1"/>
          </p:nvPr>
        </p:nvSpPr>
        <p:spPr>
          <a:xfrm>
            <a:off x="457200" y="1600200"/>
            <a:ext cx="8229600" cy="4525960"/>
          </a:xfrm>
          <a:prstGeom prst="rect">
            <a:avLst/>
          </a:prstGeom>
          <a:noFill/>
          <a:ln>
            <a:noFill/>
          </a:ln>
        </p:spPr>
        <p:txBody>
          <a:bodyPr lIns="91425" tIns="91425" rIns="91425" bIns="91425" anchor="t" anchorCtr="0"/>
          <a:lstStyle>
            <a:lvl1pPr marL="342900" marR="0" indent="-10795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76200" algn="l" rtl="0">
              <a:lnSpc>
                <a:spcPct val="100000"/>
              </a:lnSpc>
              <a:spcBef>
                <a:spcPts val="56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47625" algn="l" rtl="0">
              <a:lnSpc>
                <a:spcPct val="100000"/>
              </a:lnSpc>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25" name="Shape 25"/>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9pPr>
          </a:lstStyle>
          <a:p>
            <a:endParaRPr/>
          </a:p>
        </p:txBody>
      </p:sp>
      <p:sp>
        <p:nvSpPr>
          <p:cNvPr id="26" name="Shape 2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marR="0" indent="228600" algn="l" rtl="0">
              <a:lnSpc>
                <a:spcPct val="100000"/>
              </a:lnSpc>
              <a:spcBef>
                <a:spcPts val="0"/>
              </a:spcBef>
              <a:spcAft>
                <a:spcPts val="0"/>
              </a:spcAft>
              <a:buClr>
                <a:schemeClr val="dk1"/>
              </a:buClr>
              <a:buFont typeface="Arial"/>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Font typeface="Arial"/>
              <a:buNone/>
              <a:defRPr sz="3600" b="1" i="0" u="none" strike="noStrike" cap="none" baseline="0">
                <a:solidFill>
                  <a:schemeClr val="dk1"/>
                </a:solidFill>
                <a:latin typeface="Arial"/>
                <a:ea typeface="Arial"/>
                <a:cs typeface="Arial"/>
                <a:sym typeface="Arial"/>
              </a:defRPr>
            </a:lvl2pPr>
            <a:lvl3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3pPr>
            <a:lvl4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4pPr>
            <a:lvl5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5pPr>
            <a:lvl6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6pPr>
            <a:lvl7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7pPr>
            <a:lvl8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8pPr>
            <a:lvl9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6" name="Shape 6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marR="0" indent="-152400" algn="l" rtl="0">
              <a:lnSpc>
                <a:spcPct val="100000"/>
              </a:lnSpc>
              <a:spcBef>
                <a:spcPts val="600"/>
              </a:spcBef>
              <a:spcAft>
                <a:spcPts val="0"/>
              </a:spcAft>
              <a:buClr>
                <a:schemeClr val="dk1"/>
              </a:buClr>
              <a:buFont typeface="Arial"/>
              <a:buChar char="•"/>
              <a:defRPr sz="3000" b="0" i="0" u="none" strike="noStrike" cap="none" baseline="0">
                <a:solidFill>
                  <a:schemeClr val="dk1"/>
                </a:solidFill>
                <a:latin typeface="Arial"/>
                <a:ea typeface="Arial"/>
                <a:cs typeface="Arial"/>
                <a:sym typeface="Arial"/>
              </a:defRPr>
            </a:lvl1pPr>
            <a:lvl2pPr marL="742950" marR="0" indent="-133350" algn="l" rtl="0">
              <a:lnSpc>
                <a:spcPct val="100000"/>
              </a:lnSpc>
              <a:spcBef>
                <a:spcPts val="480"/>
              </a:spcBef>
              <a:spcAft>
                <a:spcPts val="0"/>
              </a:spcAft>
              <a:buClr>
                <a:schemeClr val="dk1"/>
              </a:buClr>
              <a:buFont typeface="Courier New"/>
              <a:buChar char="o"/>
              <a:defRPr sz="2400" b="0" i="0" u="none" strike="noStrike" cap="none" baseline="0">
                <a:solidFill>
                  <a:schemeClr val="dk1"/>
                </a:solidFill>
                <a:latin typeface="Arial"/>
                <a:ea typeface="Arial"/>
                <a:cs typeface="Arial"/>
                <a:sym typeface="Arial"/>
              </a:defRPr>
            </a:lvl2pPr>
            <a:lvl3pPr marL="1143000" marR="0" indent="-76200" algn="l" rtl="0">
              <a:lnSpc>
                <a:spcPct val="100000"/>
              </a:lnSpc>
              <a:spcBef>
                <a:spcPts val="480"/>
              </a:spcBef>
              <a:spcAft>
                <a:spcPts val="0"/>
              </a:spcAft>
              <a:buClr>
                <a:schemeClr val="dk1"/>
              </a:buClr>
              <a:buFont typeface="Wingdings"/>
              <a:buChar char="§"/>
              <a:defRPr sz="2400" b="0" i="0" u="none" strike="noStrike" cap="none" baseline="0">
                <a:solidFill>
                  <a:schemeClr val="dk1"/>
                </a:solidFill>
                <a:latin typeface="Arial"/>
                <a:ea typeface="Arial"/>
                <a:cs typeface="Arial"/>
                <a:sym typeface="Arial"/>
              </a:defRPr>
            </a:lvl3pPr>
            <a:lvl4pPr marL="1600200" marR="0" indent="-11430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4pPr>
            <a:lvl5pPr marL="2057400" marR="0" indent="-114300" algn="l" rtl="0">
              <a:lnSpc>
                <a:spcPct val="100000"/>
              </a:lnSpc>
              <a:spcBef>
                <a:spcPts val="360"/>
              </a:spcBef>
              <a:spcAft>
                <a:spcPts val="0"/>
              </a:spcAft>
              <a:buClr>
                <a:schemeClr val="dk1"/>
              </a:buClr>
              <a:buFont typeface="Courier New"/>
              <a:buChar char="o"/>
              <a:defRPr sz="1800" b="0" i="0" u="none" strike="noStrike" cap="none" baseline="0">
                <a:solidFill>
                  <a:schemeClr val="dk1"/>
                </a:solidFill>
                <a:latin typeface="Arial"/>
                <a:ea typeface="Arial"/>
                <a:cs typeface="Arial"/>
                <a:sym typeface="Arial"/>
              </a:defRPr>
            </a:lvl5pPr>
            <a:lvl6pPr marL="2514600" marR="0" indent="-114300" algn="l" rtl="0">
              <a:lnSpc>
                <a:spcPct val="100000"/>
              </a:lnSpc>
              <a:spcBef>
                <a:spcPts val="360"/>
              </a:spcBef>
              <a:spcAft>
                <a:spcPts val="0"/>
              </a:spcAft>
              <a:buClr>
                <a:schemeClr val="dk1"/>
              </a:buClr>
              <a:buFont typeface="Wingdings"/>
              <a:buChar char="§"/>
              <a:defRPr sz="1800" b="0" i="0" u="none" strike="noStrike" cap="none" baseline="0">
                <a:solidFill>
                  <a:schemeClr val="dk1"/>
                </a:solidFill>
                <a:latin typeface="Arial"/>
                <a:ea typeface="Arial"/>
                <a:cs typeface="Arial"/>
                <a:sym typeface="Arial"/>
              </a:defRPr>
            </a:lvl6pPr>
            <a:lvl7pPr marL="2971800" marR="0" indent="-11430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defRPr>
            </a:lvl7pPr>
            <a:lvl8pPr marL="3429000" marR="0" indent="-114300" algn="l" rtl="0">
              <a:lnSpc>
                <a:spcPct val="100000"/>
              </a:lnSpc>
              <a:spcBef>
                <a:spcPts val="360"/>
              </a:spcBef>
              <a:spcAft>
                <a:spcPts val="0"/>
              </a:spcAft>
              <a:buClr>
                <a:schemeClr val="dk1"/>
              </a:buClr>
              <a:buFont typeface="Courier New"/>
              <a:buChar char="o"/>
              <a:defRPr sz="1800" b="0" i="0" u="none" strike="noStrike" cap="none" baseline="0">
                <a:solidFill>
                  <a:schemeClr val="dk1"/>
                </a:solidFill>
                <a:latin typeface="Arial"/>
                <a:ea typeface="Arial"/>
                <a:cs typeface="Arial"/>
                <a:sym typeface="Arial"/>
              </a:defRPr>
            </a:lvl8pPr>
            <a:lvl9pPr marL="3886200" marR="0" indent="-114300" algn="l" rtl="0">
              <a:lnSpc>
                <a:spcPct val="100000"/>
              </a:lnSpc>
              <a:spcBef>
                <a:spcPts val="360"/>
              </a:spcBef>
              <a:spcAft>
                <a:spcPts val="0"/>
              </a:spcAft>
              <a:buClr>
                <a:schemeClr val="dk1"/>
              </a:buClr>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1028" name="Picture 4" descr="File:Thermometer CF.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03" y="1891772"/>
            <a:ext cx="2517636" cy="43784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336795"/>
            <a:ext cx="7772400" cy="1470023"/>
          </a:xfrm>
        </p:spPr>
        <p:txBody>
          <a:bodyPr/>
          <a:lstStyle/>
          <a:p>
            <a:r>
              <a:rPr lang="en-US" sz="8000" b="1" i="1" dirty="0" smtClean="0">
                <a:solidFill>
                  <a:srgbClr val="C00000"/>
                </a:solidFill>
              </a:rPr>
              <a:t>What Is Heat?</a:t>
            </a:r>
            <a:endParaRPr lang="en-US" sz="8000" b="1" i="1" dirty="0">
              <a:solidFill>
                <a:srgbClr val="C00000"/>
              </a:solidFill>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3750" t="21908" r="25329" b="21250"/>
          <a:stretch/>
        </p:blipFill>
        <p:spPr>
          <a:xfrm>
            <a:off x="3368842" y="1906816"/>
            <a:ext cx="5211900" cy="4363453"/>
          </a:xfrm>
          <a:prstGeom prst="rect">
            <a:avLst/>
          </a:prstGeom>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43148" y="91061"/>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i="0" u="none" strike="noStrike" cap="none" baseline="0" dirty="0">
                <a:solidFill>
                  <a:schemeClr val="dk2"/>
                </a:solidFill>
                <a:latin typeface="Arial"/>
                <a:ea typeface="Arial"/>
                <a:cs typeface="Arial"/>
                <a:sym typeface="Arial"/>
              </a:rPr>
              <a:t>Heat </a:t>
            </a:r>
            <a:r>
              <a:rPr lang="en" sz="5400" b="1" i="0" u="none" strike="noStrike" cap="none" baseline="0" dirty="0" smtClean="0">
                <a:solidFill>
                  <a:schemeClr val="dk2"/>
                </a:solidFill>
                <a:latin typeface="Arial"/>
                <a:ea typeface="Arial"/>
                <a:cs typeface="Arial"/>
                <a:sym typeface="Arial"/>
              </a:rPr>
              <a:t>Example</a:t>
            </a:r>
            <a:endParaRPr lang="en" sz="5400" b="1" i="0" u="none" strike="noStrike" cap="none" baseline="0" dirty="0">
              <a:solidFill>
                <a:schemeClr val="dk2"/>
              </a:solidFill>
              <a:latin typeface="Arial"/>
              <a:ea typeface="Arial"/>
              <a:cs typeface="Arial"/>
              <a:sym typeface="Arial"/>
            </a:endParaRPr>
          </a:p>
        </p:txBody>
      </p:sp>
      <p:sp>
        <p:nvSpPr>
          <p:cNvPr id="162" name="Shape 162"/>
          <p:cNvSpPr txBox="1"/>
          <p:nvPr/>
        </p:nvSpPr>
        <p:spPr>
          <a:xfrm>
            <a:off x="171450" y="1197153"/>
            <a:ext cx="8783606" cy="1342781"/>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r>
              <a:rPr lang="en" sz="2400" b="1" dirty="0">
                <a:solidFill>
                  <a:schemeClr val="dk1"/>
                </a:solidFill>
              </a:rPr>
              <a:t>Water is boiled on the stove in a </a:t>
            </a:r>
            <a:r>
              <a:rPr lang="en" sz="2400" b="1" dirty="0" smtClean="0">
                <a:solidFill>
                  <a:schemeClr val="dk1"/>
                </a:solidFill>
              </a:rPr>
              <a:t>teapot. </a:t>
            </a:r>
            <a:br>
              <a:rPr lang="en" sz="2400" b="1" dirty="0" smtClean="0">
                <a:solidFill>
                  <a:schemeClr val="dk1"/>
                </a:solidFill>
              </a:rPr>
            </a:br>
            <a:endParaRPr lang="en" sz="2400" b="1" dirty="0" smtClean="0">
              <a:solidFill>
                <a:schemeClr val="dk1"/>
              </a:solidFill>
            </a:endParaRPr>
          </a:p>
          <a:p>
            <a:pPr marL="0" marR="0" lvl="0" indent="0" algn="l" rtl="0">
              <a:lnSpc>
                <a:spcPct val="100000"/>
              </a:lnSpc>
              <a:spcBef>
                <a:spcPts val="1000"/>
              </a:spcBef>
              <a:spcAft>
                <a:spcPts val="0"/>
              </a:spcAft>
              <a:buClr>
                <a:schemeClr val="dk1"/>
              </a:buClr>
              <a:buSzPct val="25000"/>
              <a:buFont typeface="Arial"/>
              <a:buNone/>
            </a:pPr>
            <a:r>
              <a:rPr lang="en" sz="2400" b="1" i="1" dirty="0" smtClean="0">
                <a:solidFill>
                  <a:schemeClr val="dk1"/>
                </a:solidFill>
              </a:rPr>
              <a:t>How does heat flow in this picture?</a:t>
            </a:r>
            <a:endParaRPr lang="en" sz="2400" b="1" i="1" dirty="0">
              <a:solidFill>
                <a:schemeClr val="dk1"/>
              </a:solidFill>
            </a:endParaRPr>
          </a:p>
        </p:txBody>
      </p:sp>
      <p:grpSp>
        <p:nvGrpSpPr>
          <p:cNvPr id="163" name="Shape 163"/>
          <p:cNvGrpSpPr/>
          <p:nvPr/>
        </p:nvGrpSpPr>
        <p:grpSpPr>
          <a:xfrm>
            <a:off x="4630573" y="2416194"/>
            <a:ext cx="4509715" cy="3865470"/>
            <a:chOff x="0" y="0"/>
            <a:chExt cx="2147483624" cy="2147483498"/>
          </a:xfrm>
        </p:grpSpPr>
        <p:sp>
          <p:nvSpPr>
            <p:cNvPr id="164" name="Shape 164"/>
            <p:cNvSpPr txBox="1"/>
            <p:nvPr/>
          </p:nvSpPr>
          <p:spPr>
            <a:xfrm>
              <a:off x="1295214937" y="1305236767"/>
              <a:ext cx="852268687" cy="17126168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b="1" dirty="0">
                  <a:solidFill>
                    <a:srgbClr val="7030A0"/>
                  </a:solidFill>
                </a:rPr>
                <a:t>r</a:t>
              </a:r>
              <a:r>
                <a:rPr lang="en" sz="1400" b="1" i="0" u="none" strike="noStrike" cap="none" baseline="0" dirty="0" smtClean="0">
                  <a:solidFill>
                    <a:srgbClr val="7030A0"/>
                  </a:solidFill>
                  <a:sym typeface="Arial"/>
                </a:rPr>
                <a:t>oom </a:t>
              </a:r>
              <a:r>
                <a:rPr lang="en" sz="1400" b="1" i="0" u="none" strike="noStrike" cap="none" baseline="0" dirty="0">
                  <a:solidFill>
                    <a:srgbClr val="7030A0"/>
                  </a:solidFill>
                  <a:sym typeface="Arial"/>
                </a:rPr>
                <a:t>temperature</a:t>
              </a:r>
            </a:p>
          </p:txBody>
        </p:sp>
        <p:grpSp>
          <p:nvGrpSpPr>
            <p:cNvPr id="165" name="Shape 165"/>
            <p:cNvGrpSpPr/>
            <p:nvPr/>
          </p:nvGrpSpPr>
          <p:grpSpPr>
            <a:xfrm>
              <a:off x="0" y="0"/>
              <a:ext cx="1875826914" cy="2147483498"/>
              <a:chOff x="0" y="0"/>
              <a:chExt cx="2147483614" cy="2147483498"/>
            </a:xfrm>
          </p:grpSpPr>
          <p:sp>
            <p:nvSpPr>
              <p:cNvPr id="166" name="Shape 166"/>
              <p:cNvSpPr txBox="1"/>
              <p:nvPr/>
            </p:nvSpPr>
            <p:spPr>
              <a:xfrm>
                <a:off x="391671766" y="1943427371"/>
                <a:ext cx="358431103" cy="20405612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800" b="1" i="0" u="none" strike="noStrike" cap="none" baseline="0" dirty="0" smtClean="0">
                    <a:solidFill>
                      <a:schemeClr val="dk1"/>
                    </a:solidFill>
                    <a:latin typeface="Arial"/>
                    <a:ea typeface="Arial"/>
                    <a:cs typeface="Arial"/>
                    <a:sym typeface="Arial"/>
                  </a:rPr>
                  <a:t>ºC</a:t>
                </a:r>
                <a:endParaRPr lang="en" sz="1800" b="1" i="0" u="none" strike="noStrike" cap="none" baseline="0" dirty="0">
                  <a:solidFill>
                    <a:schemeClr val="dk1"/>
                  </a:solidFill>
                  <a:latin typeface="Arial"/>
                  <a:ea typeface="Arial"/>
                  <a:cs typeface="Arial"/>
                  <a:sym typeface="Arial"/>
                </a:endParaRPr>
              </a:p>
            </p:txBody>
          </p:sp>
          <p:sp>
            <p:nvSpPr>
              <p:cNvPr id="167" name="Shape 167"/>
              <p:cNvSpPr txBox="1"/>
              <p:nvPr/>
            </p:nvSpPr>
            <p:spPr>
              <a:xfrm>
                <a:off x="1125737344" y="1943427371"/>
                <a:ext cx="284953839" cy="20405612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800" b="1" i="0" u="none" strike="noStrike" cap="none" baseline="0" dirty="0">
                    <a:solidFill>
                      <a:schemeClr val="dk1"/>
                    </a:solidFill>
                    <a:latin typeface="Arial"/>
                    <a:ea typeface="Arial"/>
                    <a:cs typeface="Arial"/>
                    <a:sym typeface="Arial"/>
                  </a:rPr>
                  <a:t>ºF</a:t>
                </a:r>
              </a:p>
            </p:txBody>
          </p:sp>
          <p:sp>
            <p:nvSpPr>
              <p:cNvPr id="168" name="Shape 168"/>
              <p:cNvSpPr/>
              <p:nvPr/>
            </p:nvSpPr>
            <p:spPr>
              <a:xfrm>
                <a:off x="380205275" y="0"/>
                <a:ext cx="1055220261" cy="1998158317"/>
              </a:xfrm>
              <a:prstGeom prst="rect">
                <a:avLst/>
              </a:prstGeom>
              <a:blipFill>
                <a:blip r:embed="rId3"/>
                <a:stretch>
                  <a:fillRect/>
                </a:stretch>
              </a:blipFill>
            </p:spPr>
          </p:sp>
          <p:sp>
            <p:nvSpPr>
              <p:cNvPr id="169" name="Shape 169"/>
              <p:cNvSpPr txBox="1"/>
              <p:nvPr/>
            </p:nvSpPr>
            <p:spPr>
              <a:xfrm>
                <a:off x="0" y="152858337"/>
                <a:ext cx="407814605" cy="169604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baseline="0">
                    <a:solidFill>
                      <a:schemeClr val="dk1"/>
                    </a:solidFill>
                    <a:latin typeface="Arial"/>
                    <a:ea typeface="Arial"/>
                    <a:cs typeface="Arial"/>
                    <a:sym typeface="Arial"/>
                  </a:rPr>
                  <a:t> </a:t>
                </a:r>
              </a:p>
            </p:txBody>
          </p:sp>
          <p:sp>
            <p:nvSpPr>
              <p:cNvPr id="170" name="Shape 170"/>
              <p:cNvSpPr txBox="1"/>
              <p:nvPr/>
            </p:nvSpPr>
            <p:spPr>
              <a:xfrm>
                <a:off x="717923300" y="162656425"/>
                <a:ext cx="407814605" cy="169604999"/>
              </a:xfrm>
              <a:prstGeom prst="rect">
                <a:avLst/>
              </a:prstGeom>
              <a:noFill/>
              <a:ln>
                <a:noFill/>
              </a:ln>
            </p:spPr>
            <p:txBody>
              <a:bodyPr lIns="91425" tIns="45700" rIns="91425" bIns="45700" anchor="t" anchorCtr="0">
                <a:noAutofit/>
              </a:bodyPr>
              <a:lstStyle/>
              <a:p>
                <a:endParaRPr/>
              </a:p>
            </p:txBody>
          </p:sp>
          <p:sp>
            <p:nvSpPr>
              <p:cNvPr id="171" name="Shape 171"/>
              <p:cNvSpPr txBox="1"/>
              <p:nvPr/>
            </p:nvSpPr>
            <p:spPr>
              <a:xfrm>
                <a:off x="1421913500" y="154438612"/>
                <a:ext cx="725570114" cy="171261600"/>
              </a:xfrm>
              <a:prstGeom prst="rect">
                <a:avLst/>
              </a:prstGeom>
              <a:noFill/>
              <a:ln>
                <a:noFill/>
              </a:ln>
            </p:spPr>
            <p:txBody>
              <a:bodyPr lIns="91425" tIns="45700" rIns="91425" bIns="45700" anchor="t" anchorCtr="0">
                <a:noAutofit/>
              </a:bodyPr>
              <a:lstStyle/>
              <a:p>
                <a:endParaRPr/>
              </a:p>
            </p:txBody>
          </p:sp>
          <p:sp>
            <p:nvSpPr>
              <p:cNvPr id="172" name="Shape 172"/>
              <p:cNvSpPr txBox="1"/>
              <p:nvPr/>
            </p:nvSpPr>
            <p:spPr>
              <a:xfrm>
                <a:off x="29736253" y="916760400"/>
                <a:ext cx="407814605" cy="169604999"/>
              </a:xfrm>
              <a:prstGeom prst="rect">
                <a:avLst/>
              </a:prstGeom>
              <a:noFill/>
              <a:ln>
                <a:noFill/>
              </a:ln>
            </p:spPr>
            <p:txBody>
              <a:bodyPr lIns="91425" tIns="45700" rIns="91425" bIns="45700" anchor="t" anchorCtr="0">
                <a:noAutofit/>
              </a:bodyPr>
              <a:lstStyle/>
              <a:p>
                <a:endParaRPr/>
              </a:p>
            </p:txBody>
          </p:sp>
          <p:sp>
            <p:nvSpPr>
              <p:cNvPr id="173" name="Shape 173"/>
              <p:cNvSpPr txBox="1"/>
              <p:nvPr/>
            </p:nvSpPr>
            <p:spPr>
              <a:xfrm>
                <a:off x="717753650" y="791167300"/>
                <a:ext cx="407814605" cy="171261600"/>
              </a:xfrm>
              <a:prstGeom prst="rect">
                <a:avLst/>
              </a:prstGeom>
              <a:noFill/>
              <a:ln>
                <a:noFill/>
              </a:ln>
            </p:spPr>
            <p:txBody>
              <a:bodyPr lIns="91425" tIns="45700" rIns="91425" bIns="45700" anchor="t" anchorCtr="0">
                <a:noAutofit/>
              </a:bodyPr>
              <a:lstStyle/>
              <a:p>
                <a:endParaRPr/>
              </a:p>
            </p:txBody>
          </p:sp>
          <p:sp>
            <p:nvSpPr>
              <p:cNvPr id="174" name="Shape 174"/>
              <p:cNvSpPr txBox="1"/>
              <p:nvPr/>
            </p:nvSpPr>
            <p:spPr>
              <a:xfrm>
                <a:off x="65419975" y="1201405800"/>
                <a:ext cx="407814605" cy="169604999"/>
              </a:xfrm>
              <a:prstGeom prst="rect">
                <a:avLst/>
              </a:prstGeom>
              <a:noFill/>
              <a:ln>
                <a:noFill/>
              </a:ln>
            </p:spPr>
            <p:txBody>
              <a:bodyPr lIns="91425" tIns="45700" rIns="91425" bIns="45700" anchor="t" anchorCtr="0">
                <a:noAutofit/>
              </a:bodyPr>
              <a:lstStyle/>
              <a:p>
                <a:endParaRPr/>
              </a:p>
            </p:txBody>
          </p:sp>
          <p:sp>
            <p:nvSpPr>
              <p:cNvPr id="175" name="Shape 175"/>
              <p:cNvSpPr txBox="1"/>
              <p:nvPr/>
            </p:nvSpPr>
            <p:spPr>
              <a:xfrm>
                <a:off x="1413417400" y="1199945700"/>
                <a:ext cx="727392883" cy="171261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a:solidFill>
                      <a:schemeClr val="dk1"/>
                    </a:solidFill>
                  </a:rPr>
                  <a:t>
</a:t>
                </a:r>
              </a:p>
            </p:txBody>
          </p:sp>
          <p:sp>
            <p:nvSpPr>
              <p:cNvPr id="176" name="Shape 176"/>
              <p:cNvSpPr txBox="1"/>
              <p:nvPr/>
            </p:nvSpPr>
            <p:spPr>
              <a:xfrm>
                <a:off x="19759440" y="1289110000"/>
                <a:ext cx="407814605" cy="171261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baseline="0">
                    <a:solidFill>
                      <a:schemeClr val="dk1"/>
                    </a:solidFill>
                    <a:latin typeface="Arial"/>
                    <a:ea typeface="Arial"/>
                    <a:cs typeface="Arial"/>
                    <a:sym typeface="Arial"/>
                  </a:rPr>
                  <a:t>25ºC</a:t>
                </a:r>
              </a:p>
            </p:txBody>
          </p:sp>
          <p:sp>
            <p:nvSpPr>
              <p:cNvPr id="177" name="Shape 177"/>
              <p:cNvSpPr txBox="1"/>
              <p:nvPr/>
            </p:nvSpPr>
            <p:spPr>
              <a:xfrm>
                <a:off x="732808700" y="1289110000"/>
                <a:ext cx="407814605" cy="171261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baseline="0">
                    <a:solidFill>
                      <a:schemeClr val="dk1"/>
                    </a:solidFill>
                    <a:latin typeface="Arial"/>
                    <a:ea typeface="Arial"/>
                    <a:cs typeface="Arial"/>
                    <a:sym typeface="Arial"/>
                  </a:rPr>
                  <a:t>77ºF</a:t>
                </a:r>
              </a:p>
            </p:txBody>
          </p:sp>
          <p:cxnSp>
            <p:nvCxnSpPr>
              <p:cNvPr id="178" name="Shape 178"/>
              <p:cNvCxnSpPr/>
              <p:nvPr/>
            </p:nvCxnSpPr>
            <p:spPr>
              <a:xfrm>
                <a:off x="587000000" y="1384746300"/>
                <a:ext cx="163102798" cy="0"/>
              </a:xfrm>
              <a:prstGeom prst="straightConnector1">
                <a:avLst/>
              </a:prstGeom>
              <a:noFill/>
              <a:ln w="9525" cap="rnd">
                <a:solidFill>
                  <a:schemeClr val="dk1"/>
                </a:solidFill>
                <a:prstDash val="solid"/>
                <a:miter/>
                <a:headEnd type="none" w="med" len="med"/>
                <a:tailEnd type="none" w="med" len="med"/>
              </a:ln>
            </p:spPr>
          </p:cxnSp>
          <p:cxnSp>
            <p:nvCxnSpPr>
              <p:cNvPr id="179" name="Shape 179"/>
              <p:cNvCxnSpPr/>
              <p:nvPr/>
            </p:nvCxnSpPr>
            <p:spPr>
              <a:xfrm>
                <a:off x="1049973300" y="1391530100"/>
                <a:ext cx="122327396" cy="0"/>
              </a:xfrm>
              <a:prstGeom prst="straightConnector1">
                <a:avLst/>
              </a:prstGeom>
              <a:noFill/>
              <a:ln w="9525" cap="rnd">
                <a:solidFill>
                  <a:schemeClr val="dk1"/>
                </a:solidFill>
                <a:prstDash val="solid"/>
                <a:miter/>
                <a:headEnd type="none" w="med" len="med"/>
                <a:tailEnd type="none" w="med" len="med"/>
              </a:ln>
            </p:spPr>
          </p:cxnSp>
          <p:cxnSp>
            <p:nvCxnSpPr>
              <p:cNvPr id="180" name="Shape 180"/>
              <p:cNvCxnSpPr/>
              <p:nvPr/>
            </p:nvCxnSpPr>
            <p:spPr>
              <a:xfrm>
                <a:off x="351656250" y="1373777500"/>
                <a:ext cx="81551101" cy="0"/>
              </a:xfrm>
              <a:prstGeom prst="straightConnector1">
                <a:avLst/>
              </a:prstGeom>
              <a:noFill/>
              <a:ln w="9525" cap="rnd">
                <a:solidFill>
                  <a:schemeClr val="dk1"/>
                </a:solidFill>
                <a:prstDash val="solid"/>
                <a:miter/>
                <a:headEnd type="none" w="med" len="med"/>
                <a:tailEnd type="none" w="med" len="med"/>
              </a:ln>
            </p:spPr>
          </p:cxnSp>
          <p:cxnSp>
            <p:nvCxnSpPr>
              <p:cNvPr id="181" name="Shape 181"/>
              <p:cNvCxnSpPr/>
              <p:nvPr/>
            </p:nvCxnSpPr>
            <p:spPr>
              <a:xfrm>
                <a:off x="1359977100" y="1394781200"/>
                <a:ext cx="122327396" cy="0"/>
              </a:xfrm>
              <a:prstGeom prst="straightConnector1">
                <a:avLst/>
              </a:prstGeom>
              <a:noFill/>
              <a:ln w="9525" cap="rnd">
                <a:solidFill>
                  <a:schemeClr val="dk1"/>
                </a:solidFill>
                <a:prstDash val="solid"/>
                <a:miter/>
                <a:headEnd type="none" w="med" len="med"/>
                <a:tailEnd type="none" w="med" len="med"/>
              </a:ln>
            </p:spPr>
          </p:cxnSp>
        </p:grpSp>
        <p:sp>
          <p:nvSpPr>
            <p:cNvPr id="182" name="Shape 182"/>
            <p:cNvSpPr txBox="1"/>
            <p:nvPr/>
          </p:nvSpPr>
          <p:spPr>
            <a:xfrm>
              <a:off x="23745021" y="1370127900"/>
              <a:ext cx="356174697" cy="169604999"/>
            </a:xfrm>
            <a:prstGeom prst="rect">
              <a:avLst/>
            </a:prstGeom>
            <a:noFill/>
            <a:ln>
              <a:noFill/>
            </a:ln>
          </p:spPr>
          <p:txBody>
            <a:bodyPr lIns="91425" tIns="45700" rIns="91425" bIns="45700" anchor="t" anchorCtr="0">
              <a:noAutofit/>
            </a:bodyPr>
            <a:lstStyle/>
            <a:p>
              <a:endParaRPr/>
            </a:p>
          </p:txBody>
        </p:sp>
        <p:sp>
          <p:nvSpPr>
            <p:cNvPr id="183" name="Shape 183"/>
            <p:cNvSpPr txBox="1"/>
            <p:nvPr/>
          </p:nvSpPr>
          <p:spPr>
            <a:xfrm>
              <a:off x="724488850" y="1107925816"/>
              <a:ext cx="483921684" cy="251874926"/>
            </a:xfrm>
            <a:prstGeom prst="rect">
              <a:avLst/>
            </a:prstGeom>
            <a:noFill/>
            <a:ln>
              <a:noFill/>
            </a:ln>
          </p:spPr>
          <p:txBody>
            <a:bodyPr lIns="91425" tIns="45700" rIns="91425" bIns="45700" anchor="t" anchorCtr="0">
              <a:noAutofit/>
            </a:bodyPr>
            <a:lstStyle/>
            <a:p>
              <a:endParaRPr/>
            </a:p>
          </p:txBody>
        </p:sp>
      </p:grpSp>
      <p:sp>
        <p:nvSpPr>
          <p:cNvPr id="187" name="Shape 187"/>
          <p:cNvSpPr txBox="1"/>
          <p:nvPr/>
        </p:nvSpPr>
        <p:spPr>
          <a:xfrm>
            <a:off x="4528038" y="3282225"/>
            <a:ext cx="747900" cy="305400"/>
          </a:xfrm>
          <a:prstGeom prst="rect">
            <a:avLst/>
          </a:prstGeom>
          <a:noFill/>
          <a:ln>
            <a:noFill/>
          </a:ln>
        </p:spPr>
        <p:txBody>
          <a:bodyPr lIns="91425" tIns="45700" rIns="91425" bIns="45700" anchor="t" anchorCtr="0">
            <a:noAutofit/>
          </a:bodyPr>
          <a:lstStyle/>
          <a:p>
            <a:pPr>
              <a:buNone/>
            </a:pPr>
            <a:r>
              <a:rPr lang="en"/>
              <a:t>100</a:t>
            </a:r>
            <a:r>
              <a:rPr lang="en">
                <a:solidFill>
                  <a:schemeClr val="dk1"/>
                </a:solidFill>
              </a:rPr>
              <a:t>ºC</a:t>
            </a:r>
          </a:p>
        </p:txBody>
      </p:sp>
      <p:grpSp>
        <p:nvGrpSpPr>
          <p:cNvPr id="59" name="Group 58"/>
          <p:cNvGrpSpPr/>
          <p:nvPr/>
        </p:nvGrpSpPr>
        <p:grpSpPr>
          <a:xfrm>
            <a:off x="5261192" y="3184055"/>
            <a:ext cx="3680354" cy="431256"/>
            <a:chOff x="5261192" y="3184055"/>
            <a:chExt cx="3680354" cy="431256"/>
          </a:xfrm>
        </p:grpSpPr>
        <p:sp>
          <p:nvSpPr>
            <p:cNvPr id="184" name="Shape 184"/>
            <p:cNvSpPr txBox="1"/>
            <p:nvPr/>
          </p:nvSpPr>
          <p:spPr>
            <a:xfrm>
              <a:off x="5974801" y="3288792"/>
              <a:ext cx="748200" cy="308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a:solidFill>
                    <a:schemeClr val="dk1"/>
                  </a:solidFill>
                </a:rPr>
                <a:t>212</a:t>
              </a:r>
              <a:r>
                <a:rPr lang="en" sz="1400" b="0" i="0" u="none" strike="noStrike" cap="none" baseline="0">
                  <a:solidFill>
                    <a:schemeClr val="dk1"/>
                  </a:solidFill>
                  <a:latin typeface="Arial"/>
                  <a:ea typeface="Arial"/>
                  <a:cs typeface="Arial"/>
                  <a:sym typeface="Arial"/>
                </a:rPr>
                <a:t>ºF</a:t>
              </a:r>
            </a:p>
          </p:txBody>
        </p:sp>
        <p:cxnSp>
          <p:nvCxnSpPr>
            <p:cNvPr id="185" name="Shape 185"/>
            <p:cNvCxnSpPr/>
            <p:nvPr/>
          </p:nvCxnSpPr>
          <p:spPr>
            <a:xfrm>
              <a:off x="6684875" y="3426050"/>
              <a:ext cx="192299" cy="2099"/>
            </a:xfrm>
            <a:prstGeom prst="straightConnector1">
              <a:avLst/>
            </a:prstGeom>
            <a:noFill/>
            <a:ln w="19050" cap="flat">
              <a:solidFill>
                <a:schemeClr val="dk2"/>
              </a:solidFill>
              <a:prstDash val="solid"/>
              <a:round/>
              <a:headEnd type="none" w="lg" len="lg"/>
              <a:tailEnd type="none" w="lg" len="lg"/>
            </a:ln>
          </p:spPr>
        </p:cxnSp>
        <p:sp>
          <p:nvSpPr>
            <p:cNvPr id="186" name="Shape 186"/>
            <p:cNvSpPr txBox="1"/>
            <p:nvPr/>
          </p:nvSpPr>
          <p:spPr>
            <a:xfrm>
              <a:off x="7413600" y="3184055"/>
              <a:ext cx="1527946" cy="431256"/>
            </a:xfrm>
            <a:prstGeom prst="rect">
              <a:avLst/>
            </a:prstGeom>
            <a:noFill/>
          </p:spPr>
          <p:txBody>
            <a:bodyPr lIns="91425" tIns="91425" rIns="91425" bIns="91425" anchor="t" anchorCtr="0">
              <a:noAutofit/>
            </a:bodyPr>
            <a:lstStyle/>
            <a:p>
              <a:pPr>
                <a:buNone/>
              </a:pPr>
              <a:r>
                <a:rPr lang="en" sz="1600" b="1" dirty="0" smtClean="0">
                  <a:solidFill>
                    <a:srgbClr val="7030A0"/>
                  </a:solidFill>
                </a:rPr>
                <a:t>water boils</a:t>
              </a:r>
              <a:endParaRPr lang="en" sz="1600" b="1" dirty="0">
                <a:solidFill>
                  <a:srgbClr val="7030A0"/>
                </a:solidFill>
              </a:endParaRPr>
            </a:p>
          </p:txBody>
        </p:sp>
        <p:cxnSp>
          <p:nvCxnSpPr>
            <p:cNvPr id="188" name="Shape 188"/>
            <p:cNvCxnSpPr/>
            <p:nvPr/>
          </p:nvCxnSpPr>
          <p:spPr>
            <a:xfrm>
              <a:off x="5261192" y="3473149"/>
              <a:ext cx="224399" cy="0"/>
            </a:xfrm>
            <a:prstGeom prst="straightConnector1">
              <a:avLst/>
            </a:prstGeom>
            <a:noFill/>
            <a:ln w="9525" cap="rnd">
              <a:solidFill>
                <a:schemeClr val="dk1"/>
              </a:solidFill>
              <a:prstDash val="solid"/>
              <a:miter/>
              <a:headEnd type="none" w="med" len="med"/>
              <a:tailEnd type="none" w="med" len="med"/>
            </a:ln>
          </p:spPr>
        </p:cxnSp>
        <p:cxnSp>
          <p:nvCxnSpPr>
            <p:cNvPr id="189" name="Shape 189"/>
            <p:cNvCxnSpPr/>
            <p:nvPr/>
          </p:nvCxnSpPr>
          <p:spPr>
            <a:xfrm>
              <a:off x="7218275" y="3426050"/>
              <a:ext cx="192299" cy="2099"/>
            </a:xfrm>
            <a:prstGeom prst="straightConnector1">
              <a:avLst/>
            </a:prstGeom>
            <a:noFill/>
            <a:ln w="19050" cap="flat">
              <a:solidFill>
                <a:schemeClr val="dk2"/>
              </a:solidFill>
              <a:prstDash val="solid"/>
              <a:round/>
              <a:headEnd type="none" w="lg" len="lg"/>
              <a:tailEnd type="none" w="lg" len="lg"/>
            </a:ln>
          </p:spPr>
        </p:cxnSp>
      </p:grpSp>
      <p:sp>
        <p:nvSpPr>
          <p:cNvPr id="190" name="Shape 190"/>
          <p:cNvSpPr/>
          <p:nvPr/>
        </p:nvSpPr>
        <p:spPr>
          <a:xfrm>
            <a:off x="480549" y="3543098"/>
            <a:ext cx="3523124" cy="2641100"/>
          </a:xfrm>
          <a:prstGeom prst="rect">
            <a:avLst/>
          </a:prstGeom>
          <a:blipFill>
            <a:blip r:embed="rId4"/>
            <a:stretch>
              <a:fillRect/>
            </a:stretch>
          </a:blipFill>
          <a:ln>
            <a:noFill/>
          </a:ln>
        </p:spPr>
      </p:sp>
      <p:sp>
        <p:nvSpPr>
          <p:cNvPr id="33" name="Shape 113"/>
          <p:cNvSpPr txBox="1"/>
          <p:nvPr/>
        </p:nvSpPr>
        <p:spPr>
          <a:xfrm>
            <a:off x="2706877" y="2712204"/>
            <a:ext cx="1739905" cy="492757"/>
          </a:xfrm>
          <a:prstGeom prst="rect">
            <a:avLst/>
          </a:prstGeom>
          <a:noFill/>
          <a:ln>
            <a:solidFill>
              <a:schemeClr val="tx1"/>
            </a:solidFill>
            <a:prstDash val="lgDash"/>
          </a:ln>
        </p:spPr>
        <p:txBody>
          <a:bodyPr lIns="91425" tIns="45700" rIns="91425" bIns="45700" anchor="t" anchorCtr="0">
            <a:noAutofit/>
          </a:bodyPr>
          <a:lstStyle/>
          <a:p>
            <a:pPr marL="0" marR="0" lvl="0" indent="0" algn="ctr" rtl="0">
              <a:lnSpc>
                <a:spcPct val="100000"/>
              </a:lnSpc>
              <a:spcBef>
                <a:spcPts val="900"/>
              </a:spcBef>
              <a:spcAft>
                <a:spcPts val="0"/>
              </a:spcAft>
              <a:buClr>
                <a:schemeClr val="dk1"/>
              </a:buClr>
              <a:buSzPct val="25000"/>
              <a:buFont typeface="Arial"/>
              <a:buNone/>
            </a:pPr>
            <a:r>
              <a:rPr lang="en" sz="2400" b="1" i="0" u="none" strike="noStrike" cap="none" baseline="0" dirty="0" smtClean="0">
                <a:solidFill>
                  <a:srgbClr val="7030A0"/>
                </a:solidFill>
                <a:latin typeface="Arial"/>
                <a:ea typeface="Arial"/>
                <a:cs typeface="Arial"/>
                <a:sym typeface="Arial"/>
              </a:rPr>
              <a:t>room air</a:t>
            </a:r>
            <a:endParaRPr lang="en" sz="2400" b="1" i="0" u="none" strike="noStrike" cap="none" baseline="0" dirty="0">
              <a:solidFill>
                <a:srgbClr val="7030A0"/>
              </a:solidFill>
              <a:latin typeface="Arial"/>
              <a:ea typeface="Arial"/>
              <a:cs typeface="Arial"/>
              <a:sym typeface="Arial"/>
            </a:endParaRPr>
          </a:p>
        </p:txBody>
      </p:sp>
      <p:grpSp>
        <p:nvGrpSpPr>
          <p:cNvPr id="9" name="Group 8"/>
          <p:cNvGrpSpPr/>
          <p:nvPr/>
        </p:nvGrpSpPr>
        <p:grpSpPr>
          <a:xfrm>
            <a:off x="2197320" y="3080153"/>
            <a:ext cx="1672036" cy="2609351"/>
            <a:chOff x="2197320" y="2435512"/>
            <a:chExt cx="1672036" cy="2609351"/>
          </a:xfrm>
        </p:grpSpPr>
        <p:cxnSp>
          <p:nvCxnSpPr>
            <p:cNvPr id="35" name="Shape 115"/>
            <p:cNvCxnSpPr/>
            <p:nvPr/>
          </p:nvCxnSpPr>
          <p:spPr>
            <a:xfrm flipV="1">
              <a:off x="2197320" y="4292867"/>
              <a:ext cx="0" cy="751996"/>
            </a:xfrm>
            <a:prstGeom prst="straightConnector1">
              <a:avLst/>
            </a:prstGeom>
            <a:noFill/>
            <a:ln w="101600" cap="flat">
              <a:solidFill>
                <a:srgbClr val="FF0000"/>
              </a:solidFill>
              <a:prstDash val="solid"/>
              <a:round/>
              <a:headEnd type="none" w="lg" len="lg"/>
              <a:tailEnd type="triangle" w="lg" len="lg"/>
            </a:ln>
          </p:spPr>
        </p:cxnSp>
        <p:cxnSp>
          <p:nvCxnSpPr>
            <p:cNvPr id="36" name="Shape 115"/>
            <p:cNvCxnSpPr/>
            <p:nvPr/>
          </p:nvCxnSpPr>
          <p:spPr>
            <a:xfrm flipV="1">
              <a:off x="2415941" y="2560320"/>
              <a:ext cx="1453415" cy="2484543"/>
            </a:xfrm>
            <a:prstGeom prst="straightConnector1">
              <a:avLst/>
            </a:prstGeom>
            <a:noFill/>
            <a:ln w="101600" cap="flat">
              <a:solidFill>
                <a:srgbClr val="FF0000"/>
              </a:solidFill>
              <a:prstDash val="solid"/>
              <a:round/>
              <a:headEnd type="none" w="lg" len="lg"/>
              <a:tailEnd type="triangle" w="lg" len="lg"/>
            </a:ln>
          </p:spPr>
        </p:cxnSp>
        <p:cxnSp>
          <p:nvCxnSpPr>
            <p:cNvPr id="37" name="Shape 115"/>
            <p:cNvCxnSpPr/>
            <p:nvPr/>
          </p:nvCxnSpPr>
          <p:spPr>
            <a:xfrm flipV="1">
              <a:off x="2197320" y="2435512"/>
              <a:ext cx="815387" cy="1713054"/>
            </a:xfrm>
            <a:prstGeom prst="straightConnector1">
              <a:avLst/>
            </a:prstGeom>
            <a:noFill/>
            <a:ln w="101600" cap="flat">
              <a:solidFill>
                <a:srgbClr val="FF0000"/>
              </a:solidFill>
              <a:prstDash val="solid"/>
              <a:round/>
              <a:headEnd type="none" w="lg" len="lg"/>
              <a:tailEnd type="triangle" w="lg" len="lg"/>
            </a:ln>
          </p:spPr>
        </p:cxnSp>
      </p:grpSp>
      <p:sp>
        <p:nvSpPr>
          <p:cNvPr id="60" name="TextBox 59"/>
          <p:cNvSpPr txBox="1"/>
          <p:nvPr/>
        </p:nvSpPr>
        <p:spPr>
          <a:xfrm>
            <a:off x="5283527" y="1728019"/>
            <a:ext cx="3658019" cy="646331"/>
          </a:xfrm>
          <a:prstGeom prst="rect">
            <a:avLst/>
          </a:prstGeom>
          <a:noFill/>
        </p:spPr>
        <p:txBody>
          <a:bodyPr wrap="square" rtlCol="0">
            <a:spAutoFit/>
          </a:bodyPr>
          <a:lstStyle/>
          <a:p>
            <a:pPr algn="ctr"/>
            <a:r>
              <a:rPr lang="en-US" sz="1800" b="1" dirty="0" smtClean="0">
                <a:solidFill>
                  <a:srgbClr val="7030A0"/>
                </a:solidFill>
              </a:rPr>
              <a:t>A methane flame is off the charts at 1,000 °C</a:t>
            </a:r>
            <a:endParaRPr lang="en-US" sz="1800" b="1" dirty="0">
              <a:solidFill>
                <a:srgbClr val="7030A0"/>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80998" y="131585"/>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i="0" u="none" strike="noStrike" cap="none" baseline="0" dirty="0">
                <a:solidFill>
                  <a:schemeClr val="dk2"/>
                </a:solidFill>
                <a:sym typeface="Arial"/>
              </a:rPr>
              <a:t>Heat </a:t>
            </a:r>
            <a:r>
              <a:rPr lang="en" sz="5400" b="1" dirty="0" smtClean="0"/>
              <a:t>Example</a:t>
            </a:r>
            <a:endParaRPr lang="en" sz="5400" b="1" i="0" u="none" strike="noStrike" cap="none" baseline="0" dirty="0">
              <a:solidFill>
                <a:schemeClr val="dk2"/>
              </a:solidFill>
              <a:sym typeface="Arial"/>
            </a:endParaRPr>
          </a:p>
        </p:txBody>
      </p:sp>
      <p:sp>
        <p:nvSpPr>
          <p:cNvPr id="123" name="Shape 123"/>
          <p:cNvSpPr txBox="1"/>
          <p:nvPr/>
        </p:nvSpPr>
        <p:spPr>
          <a:xfrm>
            <a:off x="685800" y="1200150"/>
            <a:ext cx="7772400" cy="400049"/>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endParaRPr lang="en" sz="2000" b="0" i="0" u="none" strike="noStrike" cap="none" baseline="0" dirty="0">
              <a:solidFill>
                <a:schemeClr val="dk1"/>
              </a:solidFill>
              <a:latin typeface="Arial"/>
              <a:ea typeface="Arial"/>
              <a:cs typeface="Arial"/>
              <a:sym typeface="Arial"/>
            </a:endParaRPr>
          </a:p>
        </p:txBody>
      </p:sp>
      <p:sp>
        <p:nvSpPr>
          <p:cNvPr id="124" name="Shape 124"/>
          <p:cNvSpPr txBox="1"/>
          <p:nvPr/>
        </p:nvSpPr>
        <p:spPr>
          <a:xfrm>
            <a:off x="200025" y="1301531"/>
            <a:ext cx="8686799" cy="386402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1200"/>
              </a:spcAft>
              <a:buClr>
                <a:schemeClr val="dk1"/>
              </a:buClr>
              <a:buSzPct val="25000"/>
              <a:buFont typeface="Arial"/>
              <a:buNone/>
            </a:pPr>
            <a:r>
              <a:rPr lang="en" sz="2400" b="1" dirty="0" smtClean="0">
                <a:solidFill>
                  <a:schemeClr val="dk1"/>
                </a:solidFill>
              </a:rPr>
              <a:t>You are holding two ice cream cones together. They are both at exactly 0 °C. </a:t>
            </a:r>
          </a:p>
          <a:p>
            <a:pPr marL="0" marR="0" lvl="0" indent="0" algn="l" rtl="0">
              <a:lnSpc>
                <a:spcPct val="100000"/>
              </a:lnSpc>
              <a:spcBef>
                <a:spcPts val="0"/>
              </a:spcBef>
              <a:spcAft>
                <a:spcPts val="1200"/>
              </a:spcAft>
              <a:buClr>
                <a:schemeClr val="dk1"/>
              </a:buClr>
              <a:buSzPct val="25000"/>
              <a:buFont typeface="Arial"/>
              <a:buNone/>
            </a:pPr>
            <a:endParaRPr lang="en" sz="2400" b="1" dirty="0">
              <a:solidFill>
                <a:schemeClr val="dk1"/>
              </a:solidFill>
            </a:endParaRPr>
          </a:p>
          <a:p>
            <a:pPr marL="0" marR="0" lvl="0" indent="0" algn="l" rtl="0">
              <a:lnSpc>
                <a:spcPct val="100000"/>
              </a:lnSpc>
              <a:spcBef>
                <a:spcPts val="0"/>
              </a:spcBef>
              <a:spcAft>
                <a:spcPts val="1200"/>
              </a:spcAft>
              <a:buClr>
                <a:schemeClr val="dk1"/>
              </a:buClr>
              <a:buSzPct val="25000"/>
              <a:buFont typeface="Arial"/>
              <a:buNone/>
            </a:pPr>
            <a:r>
              <a:rPr lang="en-US" sz="2400" b="1" i="1" dirty="0" smtClean="0">
                <a:solidFill>
                  <a:schemeClr val="dk1"/>
                </a:solidFill>
              </a:rPr>
              <a:t>Do</a:t>
            </a:r>
            <a:r>
              <a:rPr lang="en" sz="2400" b="1" i="1" dirty="0" smtClean="0">
                <a:solidFill>
                  <a:schemeClr val="dk1"/>
                </a:solidFill>
              </a:rPr>
              <a:t>es any thermal </a:t>
            </a:r>
            <a:br>
              <a:rPr lang="en" sz="2400" b="1" i="1" dirty="0" smtClean="0">
                <a:solidFill>
                  <a:schemeClr val="dk1"/>
                </a:solidFill>
              </a:rPr>
            </a:br>
            <a:r>
              <a:rPr lang="en" sz="2400" b="1" i="1" dirty="0" smtClean="0">
                <a:solidFill>
                  <a:schemeClr val="dk1"/>
                </a:solidFill>
              </a:rPr>
              <a:t>energy flow </a:t>
            </a:r>
            <a:br>
              <a:rPr lang="en" sz="2400" b="1" i="1" dirty="0" smtClean="0">
                <a:solidFill>
                  <a:schemeClr val="dk1"/>
                </a:solidFill>
              </a:rPr>
            </a:br>
            <a:r>
              <a:rPr lang="en" sz="2400" b="1" i="1" dirty="0" smtClean="0">
                <a:solidFill>
                  <a:schemeClr val="dk1"/>
                </a:solidFill>
              </a:rPr>
              <a:t>between the </a:t>
            </a:r>
            <a:br>
              <a:rPr lang="en" sz="2400" b="1" i="1" dirty="0" smtClean="0">
                <a:solidFill>
                  <a:schemeClr val="dk1"/>
                </a:solidFill>
              </a:rPr>
            </a:br>
            <a:r>
              <a:rPr lang="en" sz="2400" b="1" i="1" dirty="0" smtClean="0">
                <a:solidFill>
                  <a:schemeClr val="dk1"/>
                </a:solidFill>
              </a:rPr>
              <a:t>two ice cream </a:t>
            </a:r>
            <a:br>
              <a:rPr lang="en" sz="2400" b="1" i="1" dirty="0" smtClean="0">
                <a:solidFill>
                  <a:schemeClr val="dk1"/>
                </a:solidFill>
              </a:rPr>
            </a:br>
            <a:r>
              <a:rPr lang="en" sz="2400" b="1" i="1" dirty="0" smtClean="0">
                <a:solidFill>
                  <a:schemeClr val="dk1"/>
                </a:solidFill>
              </a:rPr>
              <a:t>scoops? </a:t>
            </a:r>
            <a:endParaRPr lang="en" sz="2400" b="1" i="1" u="none" strike="noStrike" cap="none" baseline="0" dirty="0">
              <a:solidFill>
                <a:schemeClr val="dk1"/>
              </a:solidFill>
              <a:sym typeface="Arial"/>
            </a:endParaRPr>
          </a:p>
        </p:txBody>
      </p:sp>
      <p:grpSp>
        <p:nvGrpSpPr>
          <p:cNvPr id="16" name="Group 15"/>
          <p:cNvGrpSpPr/>
          <p:nvPr/>
        </p:nvGrpSpPr>
        <p:grpSpPr>
          <a:xfrm>
            <a:off x="3136220" y="2256065"/>
            <a:ext cx="5094740" cy="4021213"/>
            <a:chOff x="1935163" y="2220990"/>
            <a:chExt cx="5094740" cy="4021213"/>
          </a:xfrm>
        </p:grpSpPr>
        <p:pic>
          <p:nvPicPr>
            <p:cNvPr id="2051" name="Picture 3"/>
            <p:cNvPicPr>
              <a:picLocks noChangeAspect="1" noChangeArrowheads="1"/>
            </p:cNvPicPr>
            <p:nvPr/>
          </p:nvPicPr>
          <p:blipFill>
            <a:blip r:embed="rId3"/>
            <a:srcRect/>
            <a:stretch>
              <a:fillRect/>
            </a:stretch>
          </p:blipFill>
          <p:spPr bwMode="auto">
            <a:xfrm rot="19943682">
              <a:off x="4610553" y="2220990"/>
              <a:ext cx="2419350" cy="4000500"/>
            </a:xfrm>
            <a:prstGeom prst="rect">
              <a:avLst/>
            </a:prstGeom>
            <a:noFill/>
            <a:ln w="9525">
              <a:noFill/>
              <a:miter lim="800000"/>
              <a:headEnd/>
              <a:tailEnd/>
            </a:ln>
          </p:spPr>
        </p:pic>
        <p:pic>
          <p:nvPicPr>
            <p:cNvPr id="2050"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1510395">
              <a:off x="1935163" y="2241703"/>
              <a:ext cx="2428875" cy="4000500"/>
            </a:xfrm>
            <a:prstGeom prst="rect">
              <a:avLst/>
            </a:prstGeom>
            <a:noFill/>
            <a:ln w="9525">
              <a:noFill/>
              <a:miter lim="800000"/>
              <a:headEnd/>
              <a:tailEnd/>
            </a:ln>
          </p:spPr>
        </p:pic>
      </p:gr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381000" y="265202"/>
            <a:ext cx="8229600" cy="923700"/>
          </a:xfrm>
          <a:prstGeom prst="rect">
            <a:avLst/>
          </a:prstGeom>
          <a:noFill/>
          <a:ln>
            <a:noFill/>
          </a:ln>
        </p:spPr>
        <p:txBody>
          <a:bodyPr lIns="91425" tIns="91425" rIns="91425" bIns="91425" anchor="b" anchorCtr="0">
            <a:noAutofit/>
          </a:bodyPr>
          <a:lstStyle/>
          <a:p>
            <a:pPr marL="0" marR="0" lvl="0" indent="228600" algn="ctr" rtl="0">
              <a:lnSpc>
                <a:spcPct val="100000"/>
              </a:lnSpc>
              <a:spcBef>
                <a:spcPts val="0"/>
              </a:spcBef>
              <a:spcAft>
                <a:spcPts val="0"/>
              </a:spcAft>
              <a:buClr>
                <a:schemeClr val="dk1"/>
              </a:buClr>
              <a:buSzPct val="25000"/>
              <a:buFont typeface="Arial"/>
              <a:buNone/>
            </a:pPr>
            <a:r>
              <a:rPr lang="en" sz="5400" b="1" i="0" u="none" strike="noStrike" cap="none" baseline="0" dirty="0">
                <a:solidFill>
                  <a:schemeClr val="dk1"/>
                </a:solidFill>
                <a:latin typeface="Arial"/>
                <a:ea typeface="Arial"/>
                <a:cs typeface="Arial"/>
                <a:sym typeface="Arial"/>
              </a:rPr>
              <a:t>Heat </a:t>
            </a:r>
            <a:r>
              <a:rPr lang="en" sz="5400" b="1" i="0" u="none" strike="noStrike" cap="none" baseline="0" dirty="0" smtClean="0">
                <a:solidFill>
                  <a:schemeClr val="dk1"/>
                </a:solidFill>
                <a:latin typeface="Arial"/>
                <a:ea typeface="Arial"/>
                <a:cs typeface="Arial"/>
                <a:sym typeface="Arial"/>
              </a:rPr>
              <a:t>Transfer</a:t>
            </a:r>
            <a:endParaRPr lang="en" sz="5400" b="1" i="0" u="none" strike="noStrike" cap="none" baseline="0" dirty="0">
              <a:solidFill>
                <a:schemeClr val="dk1"/>
              </a:solidFill>
              <a:latin typeface="Arial"/>
              <a:ea typeface="Arial"/>
              <a:cs typeface="Arial"/>
              <a:sym typeface="Arial"/>
            </a:endParaRPr>
          </a:p>
        </p:txBody>
      </p:sp>
      <p:grpSp>
        <p:nvGrpSpPr>
          <p:cNvPr id="2" name="Group 1"/>
          <p:cNvGrpSpPr/>
          <p:nvPr/>
        </p:nvGrpSpPr>
        <p:grpSpPr>
          <a:xfrm>
            <a:off x="257175" y="1422076"/>
            <a:ext cx="8772525" cy="4978725"/>
            <a:chOff x="685800" y="1581100"/>
            <a:chExt cx="7924800" cy="4499801"/>
          </a:xfrm>
        </p:grpSpPr>
        <p:sp>
          <p:nvSpPr>
            <p:cNvPr id="213" name="Shape 213"/>
            <p:cNvSpPr txBox="1"/>
            <p:nvPr/>
          </p:nvSpPr>
          <p:spPr>
            <a:xfrm>
              <a:off x="685800" y="1581100"/>
              <a:ext cx="6980999" cy="400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800" b="1" i="1" u="none" strike="noStrike" cap="none" baseline="0" dirty="0">
                  <a:solidFill>
                    <a:srgbClr val="000000"/>
                  </a:solidFill>
                  <a:latin typeface="Arial"/>
                  <a:ea typeface="Arial"/>
                  <a:cs typeface="Arial"/>
                  <a:sym typeface="Arial"/>
                </a:rPr>
                <a:t>What does it mean to “transfer</a:t>
              </a:r>
              <a:r>
                <a:rPr lang="en" sz="2800" b="1" i="1" u="none" strike="noStrike" cap="none" baseline="0" dirty="0" smtClean="0">
                  <a:solidFill>
                    <a:srgbClr val="000000"/>
                  </a:solidFill>
                  <a:latin typeface="Arial"/>
                  <a:ea typeface="Arial"/>
                  <a:cs typeface="Arial"/>
                  <a:sym typeface="Arial"/>
                </a:rPr>
                <a:t>” something</a:t>
              </a:r>
              <a:r>
                <a:rPr lang="en" sz="2800" b="1" i="1" u="none" strike="noStrike" cap="none" baseline="0" dirty="0">
                  <a:solidFill>
                    <a:srgbClr val="000000"/>
                  </a:solidFill>
                  <a:latin typeface="Arial"/>
                  <a:ea typeface="Arial"/>
                  <a:cs typeface="Arial"/>
                  <a:sym typeface="Arial"/>
                </a:rPr>
                <a:t>?</a:t>
              </a:r>
            </a:p>
          </p:txBody>
        </p:sp>
        <p:sp>
          <p:nvSpPr>
            <p:cNvPr id="214" name="Shape 214"/>
            <p:cNvSpPr txBox="1"/>
            <p:nvPr/>
          </p:nvSpPr>
          <p:spPr>
            <a:xfrm>
              <a:off x="685800" y="2187713"/>
              <a:ext cx="7772400" cy="88704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800" b="1" i="0" u="none" strike="noStrike" cap="none" baseline="0" dirty="0">
                  <a:solidFill>
                    <a:srgbClr val="000000"/>
                  </a:solidFill>
                  <a:sym typeface="Arial"/>
                </a:rPr>
                <a:t>In this case, we are talking about movement of </a:t>
              </a:r>
              <a:r>
                <a:rPr lang="en" sz="2800" b="1" dirty="0" smtClean="0"/>
                <a:t>thermal energy</a:t>
              </a:r>
              <a:r>
                <a:rPr lang="en" sz="2800" b="1" i="0" u="none" strike="noStrike" cap="none" baseline="0" dirty="0" smtClean="0">
                  <a:solidFill>
                    <a:srgbClr val="000000"/>
                  </a:solidFill>
                  <a:sym typeface="Arial"/>
                </a:rPr>
                <a:t>. </a:t>
              </a:r>
              <a:endParaRPr lang="en" sz="2800" b="1" i="0" u="none" strike="noStrike" cap="none" baseline="0" dirty="0">
                <a:solidFill>
                  <a:srgbClr val="000000"/>
                </a:solidFill>
                <a:sym typeface="Arial"/>
              </a:endParaRPr>
            </a:p>
          </p:txBody>
        </p:sp>
        <p:sp>
          <p:nvSpPr>
            <p:cNvPr id="215" name="Shape 215"/>
            <p:cNvSpPr txBox="1"/>
            <p:nvPr/>
          </p:nvSpPr>
          <p:spPr>
            <a:xfrm>
              <a:off x="733928" y="3270872"/>
              <a:ext cx="7724271" cy="163121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800" b="1" i="0" u="none" strike="noStrike" cap="none" baseline="0" dirty="0" smtClean="0">
                  <a:solidFill>
                    <a:srgbClr val="000000"/>
                  </a:solidFill>
                  <a:sym typeface="Arial"/>
                </a:rPr>
                <a:t>Th</a:t>
              </a:r>
              <a:r>
                <a:rPr lang="en" sz="2800" b="1" dirty="0" smtClean="0"/>
                <a:t>ree</a:t>
              </a:r>
              <a:r>
                <a:rPr lang="en" sz="2800" b="1" i="0" u="none" strike="noStrike" cap="none" baseline="0" dirty="0" smtClean="0">
                  <a:solidFill>
                    <a:srgbClr val="000000"/>
                  </a:solidFill>
                  <a:sym typeface="Arial"/>
                </a:rPr>
                <a:t> </a:t>
              </a:r>
              <a:r>
                <a:rPr lang="en" sz="2800" b="1" i="0" u="none" strike="noStrike" cap="none" baseline="0" dirty="0">
                  <a:solidFill>
                    <a:srgbClr val="000000"/>
                  </a:solidFill>
                  <a:sym typeface="Arial"/>
                </a:rPr>
                <a:t>types of heat </a:t>
              </a:r>
              <a:r>
                <a:rPr lang="en" sz="2800" b="1" i="0" u="none" strike="noStrike" cap="none" baseline="0" dirty="0" smtClean="0">
                  <a:solidFill>
                    <a:srgbClr val="000000"/>
                  </a:solidFill>
                  <a:sym typeface="Arial"/>
                </a:rPr>
                <a:t>transfer:</a:t>
              </a:r>
            </a:p>
            <a:p>
              <a:pPr marL="342900" lvl="1" indent="-342900">
                <a:buClr>
                  <a:srgbClr val="000000"/>
                </a:buClr>
                <a:buSzPct val="100000"/>
                <a:buFont typeface="Arial" panose="020B0604020202020204" pitchFamily="34" charset="0"/>
                <a:buChar char="•"/>
              </a:pPr>
              <a:r>
                <a:rPr lang="en-US" sz="2800" b="1" i="0" u="none" strike="noStrike" cap="none" baseline="0" dirty="0" smtClean="0">
                  <a:solidFill>
                    <a:srgbClr val="000000"/>
                  </a:solidFill>
                  <a:sym typeface="Arial"/>
                </a:rPr>
                <a:t>conduction</a:t>
              </a:r>
              <a:endParaRPr lang="en" sz="2800" b="1" i="0" u="none" strike="noStrike" cap="none" baseline="0" dirty="0" smtClean="0">
                <a:solidFill>
                  <a:srgbClr val="000000"/>
                </a:solidFill>
                <a:sym typeface="Arial"/>
              </a:endParaRPr>
            </a:p>
            <a:p>
              <a:pPr marL="342900" lvl="1" indent="-342900">
                <a:buClr>
                  <a:srgbClr val="000000"/>
                </a:buClr>
                <a:buSzPct val="100000"/>
                <a:buFont typeface="Arial" panose="020B0604020202020204" pitchFamily="34" charset="0"/>
                <a:buChar char="•"/>
              </a:pPr>
              <a:r>
                <a:rPr lang="en-US" sz="2800" b="1" i="0" u="none" strike="noStrike" cap="none" baseline="0" dirty="0" smtClean="0">
                  <a:solidFill>
                    <a:srgbClr val="000000"/>
                  </a:solidFill>
                  <a:sym typeface="Arial"/>
                </a:rPr>
                <a:t>convection</a:t>
              </a:r>
              <a:endParaRPr lang="en" sz="2800" b="1" i="0" u="none" strike="noStrike" cap="none" baseline="0" dirty="0" smtClean="0">
                <a:solidFill>
                  <a:srgbClr val="000000"/>
                </a:solidFill>
                <a:sym typeface="Arial"/>
              </a:endParaRPr>
            </a:p>
            <a:p>
              <a:pPr marL="342900" lvl="1" indent="-342900">
                <a:buClr>
                  <a:srgbClr val="000000"/>
                </a:buClr>
                <a:buSzPct val="100000"/>
                <a:buFont typeface="Arial" panose="020B0604020202020204" pitchFamily="34" charset="0"/>
                <a:buChar char="•"/>
              </a:pPr>
              <a:r>
                <a:rPr lang="en-US" sz="2800" b="1" dirty="0" smtClean="0"/>
                <a:t>radiation</a:t>
              </a:r>
              <a:endParaRPr lang="en" sz="2800" b="1" i="0" u="none" strike="noStrike" cap="none" baseline="0" dirty="0">
                <a:solidFill>
                  <a:srgbClr val="000000"/>
                </a:solidFill>
                <a:sym typeface="Arial"/>
              </a:endParaRPr>
            </a:p>
          </p:txBody>
        </p:sp>
        <p:sp>
          <p:nvSpPr>
            <p:cNvPr id="216" name="Shape 216"/>
            <p:cNvSpPr txBox="1"/>
            <p:nvPr/>
          </p:nvSpPr>
          <p:spPr>
            <a:xfrm>
              <a:off x="685800" y="5047851"/>
              <a:ext cx="7924800" cy="10330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sym typeface="Arial"/>
                </a:rPr>
                <a:t>No matter what </a:t>
              </a:r>
              <a:r>
                <a:rPr lang="en" sz="2400" b="1" i="0" u="none" strike="noStrike" cap="none" baseline="0" dirty="0" smtClean="0">
                  <a:solidFill>
                    <a:srgbClr val="000000"/>
                  </a:solidFill>
                  <a:sym typeface="Arial"/>
                </a:rPr>
                <a:t>type of heat transfer, </a:t>
              </a:r>
              <a:r>
                <a:rPr lang="en" sz="2400" b="1" i="0" u="none" strike="noStrike" cap="none" baseline="0" dirty="0">
                  <a:solidFill>
                    <a:srgbClr val="000000"/>
                  </a:solidFill>
                  <a:sym typeface="Arial"/>
                </a:rPr>
                <a:t>it always </a:t>
              </a:r>
              <a:r>
                <a:rPr lang="en" sz="2400" b="1" i="0" u="none" strike="noStrike" cap="none" baseline="0" dirty="0" smtClean="0">
                  <a:solidFill>
                    <a:srgbClr val="000000"/>
                  </a:solidFill>
                  <a:sym typeface="Arial"/>
                </a:rPr>
                <a:t>flows </a:t>
              </a:r>
              <a:r>
                <a:rPr lang="en" sz="2400" b="1" i="0" u="none" strike="noStrike" cap="none" baseline="0" dirty="0">
                  <a:solidFill>
                    <a:srgbClr val="000000"/>
                  </a:solidFill>
                  <a:sym typeface="Arial"/>
                </a:rPr>
                <a:t>from </a:t>
              </a:r>
              <a:r>
                <a:rPr lang="en" sz="2400" b="1" i="0" u="none" strike="noStrike" cap="none" baseline="0" dirty="0" smtClean="0">
                  <a:solidFill>
                    <a:srgbClr val="000000"/>
                  </a:solidFill>
                  <a:sym typeface="Arial"/>
                </a:rPr>
                <a:t>      </a:t>
              </a:r>
            </a:p>
            <a:p>
              <a:pPr marL="0" marR="0" lvl="0" indent="0" algn="l" rtl="0">
                <a:lnSpc>
                  <a:spcPct val="100000"/>
                </a:lnSpc>
                <a:spcBef>
                  <a:spcPts val="0"/>
                </a:spcBef>
                <a:spcAft>
                  <a:spcPts val="0"/>
                </a:spcAft>
                <a:buClr>
                  <a:srgbClr val="000000"/>
                </a:buClr>
                <a:buSzPct val="25000"/>
                <a:buFont typeface="Arial"/>
                <a:buNone/>
              </a:pPr>
              <a:r>
                <a:rPr lang="en" sz="3600" b="1" dirty="0"/>
                <a:t> </a:t>
              </a:r>
              <a:r>
                <a:rPr lang="en" sz="3600" b="1" dirty="0" smtClean="0"/>
                <a:t>                   </a:t>
              </a:r>
              <a:r>
                <a:rPr lang="en" sz="3600" b="1" i="0" u="none" strike="noStrike" cap="none" baseline="0" dirty="0" smtClean="0">
                  <a:solidFill>
                    <a:srgbClr val="FF0000"/>
                  </a:solidFill>
                  <a:sym typeface="Arial"/>
                </a:rPr>
                <a:t>HOT</a:t>
              </a:r>
              <a:r>
                <a:rPr lang="en" sz="3600" b="1" i="0" u="none" strike="noStrike" cap="none" baseline="0" dirty="0" smtClean="0">
                  <a:solidFill>
                    <a:srgbClr val="000000"/>
                  </a:solidFill>
                  <a:sym typeface="Arial"/>
                </a:rPr>
                <a:t> </a:t>
              </a:r>
              <a:r>
                <a:rPr lang="en" sz="3600" b="1" i="0" u="none" strike="noStrike" cap="none" baseline="0" dirty="0">
                  <a:solidFill>
                    <a:srgbClr val="000000"/>
                  </a:solidFill>
                  <a:sym typeface="Arial"/>
                </a:rPr>
                <a:t>to </a:t>
              </a:r>
              <a:r>
                <a:rPr lang="en" sz="3600" b="1" i="0" u="none" strike="noStrike" cap="none" baseline="0" dirty="0">
                  <a:solidFill>
                    <a:srgbClr val="0000FF"/>
                  </a:solidFill>
                  <a:sym typeface="Arial"/>
                </a:rPr>
                <a:t>COLD</a:t>
              </a:r>
            </a:p>
          </p:txBody>
        </p:sp>
      </p:gr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128865"/>
            <a:ext cx="8229600" cy="109696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i="0" u="none" strike="noStrike" cap="none" baseline="0" dirty="0" smtClean="0">
                <a:solidFill>
                  <a:schemeClr val="dk2"/>
                </a:solidFill>
                <a:latin typeface="Arial"/>
                <a:ea typeface="Arial"/>
                <a:cs typeface="Arial"/>
                <a:sym typeface="Arial"/>
              </a:rPr>
              <a:t>Thought</a:t>
            </a:r>
            <a:r>
              <a:rPr lang="en" sz="5400" b="1" i="0" u="none" strike="noStrike" cap="none" dirty="0" smtClean="0">
                <a:solidFill>
                  <a:schemeClr val="dk2"/>
                </a:solidFill>
                <a:latin typeface="Arial"/>
                <a:ea typeface="Arial"/>
                <a:cs typeface="Arial"/>
                <a:sym typeface="Arial"/>
              </a:rPr>
              <a:t> Experiments</a:t>
            </a:r>
            <a:endParaRPr lang="en" sz="5400" b="1" i="0" u="none" strike="noStrike" cap="none" baseline="0" dirty="0">
              <a:solidFill>
                <a:schemeClr val="dk2"/>
              </a:solidFill>
              <a:latin typeface="Arial"/>
              <a:ea typeface="Arial"/>
              <a:cs typeface="Arial"/>
              <a:sym typeface="Arial"/>
            </a:endParaRPr>
          </a:p>
        </p:txBody>
      </p:sp>
      <p:sp>
        <p:nvSpPr>
          <p:cNvPr id="222" name="Shape 222"/>
          <p:cNvSpPr txBox="1"/>
          <p:nvPr/>
        </p:nvSpPr>
        <p:spPr>
          <a:xfrm>
            <a:off x="142874" y="1225825"/>
            <a:ext cx="8886825" cy="591190"/>
          </a:xfrm>
          <a:prstGeom prst="rect">
            <a:avLst/>
          </a:prstGeom>
          <a:noFill/>
          <a:ln>
            <a:noFill/>
          </a:ln>
        </p:spPr>
        <p:txBody>
          <a:bodyPr lIns="91425" tIns="45700" rIns="91425" bIns="45700" anchor="t" anchorCtr="0">
            <a:noAutofit/>
          </a:bodyPr>
          <a:lstStyle/>
          <a:p>
            <a:pPr marL="0" marR="0" lvl="0" indent="0" algn="l" rtl="0">
              <a:lnSpc>
                <a:spcPct val="100000"/>
              </a:lnSpc>
              <a:spcBef>
                <a:spcPts val="480"/>
              </a:spcBef>
              <a:spcAft>
                <a:spcPts val="0"/>
              </a:spcAft>
              <a:buClr>
                <a:schemeClr val="dk1"/>
              </a:buClr>
              <a:buSzPct val="25000"/>
              <a:buFont typeface="Arial"/>
              <a:buNone/>
            </a:pPr>
            <a:r>
              <a:rPr lang="en" sz="2400" b="1" i="1" u="none" strike="noStrike" cap="none" baseline="0" dirty="0">
                <a:solidFill>
                  <a:schemeClr val="dk1"/>
                </a:solidFill>
                <a:sym typeface="Arial"/>
              </a:rPr>
              <a:t>How would your hands feel if you </a:t>
            </a:r>
            <a:r>
              <a:rPr lang="en" sz="2400" b="1" i="1" u="none" strike="noStrike" cap="none" baseline="0" dirty="0" smtClean="0">
                <a:solidFill>
                  <a:schemeClr val="dk1"/>
                </a:solidFill>
                <a:sym typeface="Arial"/>
              </a:rPr>
              <a:t>held a </a:t>
            </a:r>
            <a:r>
              <a:rPr lang="en" sz="2400" b="1" i="1" dirty="0" smtClean="0">
                <a:solidFill>
                  <a:schemeClr val="dk1"/>
                </a:solidFill>
              </a:rPr>
              <a:t>bowl of hot soup</a:t>
            </a:r>
            <a:r>
              <a:rPr lang="en" sz="2400" b="1" i="1" u="none" strike="noStrike" cap="none" baseline="0" dirty="0" smtClean="0">
                <a:solidFill>
                  <a:schemeClr val="dk1"/>
                </a:solidFill>
                <a:sym typeface="Arial"/>
              </a:rPr>
              <a:t>? </a:t>
            </a:r>
            <a:endParaRPr lang="en" sz="2400" b="1" i="1" u="none" strike="noStrike" cap="none" baseline="0" dirty="0">
              <a:solidFill>
                <a:schemeClr val="dk1"/>
              </a:solidFill>
              <a:sym typeface="Arial"/>
            </a:endParaRPr>
          </a:p>
        </p:txBody>
      </p:sp>
      <p:sp>
        <p:nvSpPr>
          <p:cNvPr id="223" name="Shape 223"/>
          <p:cNvSpPr txBox="1"/>
          <p:nvPr/>
        </p:nvSpPr>
        <p:spPr>
          <a:xfrm>
            <a:off x="142874" y="1863240"/>
            <a:ext cx="8886825" cy="400199"/>
          </a:xfrm>
          <a:prstGeom prst="rect">
            <a:avLst/>
          </a:prstGeom>
          <a:noFill/>
          <a:ln>
            <a:noFill/>
          </a:ln>
        </p:spPr>
        <p:txBody>
          <a:bodyPr lIns="91425" tIns="45700" rIns="91425" bIns="45700" anchor="t" anchorCtr="0">
            <a:noAutofit/>
          </a:bodyPr>
          <a:lstStyle/>
          <a:p>
            <a:pPr marL="0" marR="0" lvl="0" indent="0" algn="l" rtl="0">
              <a:lnSpc>
                <a:spcPct val="100000"/>
              </a:lnSpc>
              <a:spcBef>
                <a:spcPts val="480"/>
              </a:spcBef>
              <a:spcAft>
                <a:spcPts val="0"/>
              </a:spcAft>
              <a:buClr>
                <a:schemeClr val="dk1"/>
              </a:buClr>
              <a:buSzPct val="25000"/>
              <a:buFont typeface="Arial"/>
              <a:buNone/>
            </a:pPr>
            <a:r>
              <a:rPr lang="en" sz="2400" b="1" i="1" u="none" strike="noStrike" cap="none" baseline="0" dirty="0">
                <a:solidFill>
                  <a:schemeClr val="dk1"/>
                </a:solidFill>
                <a:sym typeface="Arial"/>
              </a:rPr>
              <a:t>How would your hands feel if you were holding </a:t>
            </a:r>
            <a:r>
              <a:rPr lang="en" sz="2400" b="1" i="1" dirty="0" smtClean="0">
                <a:solidFill>
                  <a:schemeClr val="dk1"/>
                </a:solidFill>
              </a:rPr>
              <a:t>a snowball</a:t>
            </a:r>
            <a:r>
              <a:rPr lang="en" sz="2400" b="1" i="1" u="none" strike="noStrike" cap="none" baseline="0" dirty="0" smtClean="0">
                <a:solidFill>
                  <a:schemeClr val="dk1"/>
                </a:solidFill>
                <a:sym typeface="Arial"/>
              </a:rPr>
              <a:t>? </a:t>
            </a:r>
            <a:endParaRPr lang="en" sz="2400" b="1" i="1" u="none" strike="noStrike" cap="none" baseline="0" dirty="0">
              <a:solidFill>
                <a:schemeClr val="dk1"/>
              </a:solidFill>
              <a:sym typeface="Arial"/>
            </a:endParaRPr>
          </a:p>
        </p:txBody>
      </p:sp>
      <p:sp>
        <p:nvSpPr>
          <p:cNvPr id="224" name="Shape 224"/>
          <p:cNvSpPr txBox="1"/>
          <p:nvPr/>
        </p:nvSpPr>
        <p:spPr>
          <a:xfrm>
            <a:off x="259499" y="5421639"/>
            <a:ext cx="8653573" cy="131298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1" u="none" strike="noStrike" cap="none" baseline="0" dirty="0">
                <a:solidFill>
                  <a:srgbClr val="000000"/>
                </a:solidFill>
                <a:latin typeface="Arial"/>
                <a:ea typeface="Arial"/>
                <a:cs typeface="Arial"/>
                <a:sym typeface="Arial"/>
              </a:rPr>
              <a:t>What would happen if you </a:t>
            </a:r>
            <a:r>
              <a:rPr lang="en" sz="2400" b="1" i="1" u="none" strike="noStrike" cap="none" baseline="0" dirty="0" smtClean="0">
                <a:solidFill>
                  <a:srgbClr val="000000"/>
                </a:solidFill>
                <a:latin typeface="Arial"/>
                <a:ea typeface="Arial"/>
                <a:cs typeface="Arial"/>
                <a:sym typeface="Arial"/>
              </a:rPr>
              <a:t>touched </a:t>
            </a:r>
            <a:r>
              <a:rPr lang="en" sz="2400" b="1" i="1" u="none" strike="noStrike" cap="none" baseline="0" dirty="0">
                <a:solidFill>
                  <a:srgbClr val="000000"/>
                </a:solidFill>
                <a:latin typeface="Arial"/>
                <a:ea typeface="Arial"/>
                <a:cs typeface="Arial"/>
                <a:sym typeface="Arial"/>
              </a:rPr>
              <a:t>an object that is the same temperature as your hand? </a:t>
            </a:r>
            <a:r>
              <a:rPr lang="en" sz="2400" b="1" i="1" u="none" strike="noStrike" cap="none" baseline="0" dirty="0" smtClean="0">
                <a:solidFill>
                  <a:srgbClr val="000000"/>
                </a:solidFill>
                <a:latin typeface="Arial"/>
                <a:ea typeface="Arial"/>
                <a:cs typeface="Arial"/>
                <a:sym typeface="Arial"/>
              </a:rPr>
              <a:t>Would any heat transfer happen?</a:t>
            </a:r>
            <a:r>
              <a:rPr lang="en" sz="2400" b="1" i="1" u="none" strike="noStrike" cap="none" baseline="0" dirty="0" smtClean="0">
                <a:solidFill>
                  <a:schemeClr val="bg1">
                    <a:lumMod val="50000"/>
                  </a:schemeClr>
                </a:solidFill>
                <a:latin typeface="Arial"/>
                <a:ea typeface="Arial"/>
                <a:cs typeface="Arial"/>
                <a:sym typeface="Arial"/>
              </a:rPr>
              <a:t> </a:t>
            </a:r>
            <a:r>
              <a:rPr lang="en" sz="2000" b="1" u="none" strike="noStrike" cap="none" baseline="0" dirty="0" smtClean="0">
                <a:solidFill>
                  <a:schemeClr val="bg1">
                    <a:lumMod val="50000"/>
                  </a:schemeClr>
                </a:solidFill>
                <a:latin typeface="Arial"/>
                <a:ea typeface="Arial"/>
                <a:cs typeface="Arial"/>
                <a:sym typeface="Arial"/>
              </a:rPr>
              <a:t>(…reme</a:t>
            </a:r>
            <a:r>
              <a:rPr lang="en-US" sz="2000" b="1" u="none" strike="noStrike" cap="none" baseline="0" dirty="0" smtClean="0">
                <a:solidFill>
                  <a:schemeClr val="bg1">
                    <a:lumMod val="50000"/>
                  </a:schemeClr>
                </a:solidFill>
                <a:latin typeface="Arial"/>
                <a:ea typeface="Arial"/>
                <a:cs typeface="Arial"/>
                <a:sym typeface="Arial"/>
              </a:rPr>
              <a:t>m</a:t>
            </a:r>
            <a:r>
              <a:rPr lang="en" sz="2000" b="1" u="none" strike="noStrike" cap="none" baseline="0" dirty="0" smtClean="0">
                <a:solidFill>
                  <a:schemeClr val="bg1">
                    <a:lumMod val="50000"/>
                  </a:schemeClr>
                </a:solidFill>
                <a:latin typeface="Arial"/>
                <a:ea typeface="Arial"/>
                <a:cs typeface="Arial"/>
                <a:sym typeface="Arial"/>
              </a:rPr>
              <a:t>ber the ice cream)</a:t>
            </a:r>
            <a:endParaRPr lang="en" sz="2000" b="1" u="none" strike="noStrike" cap="none" baseline="0" dirty="0">
              <a:solidFill>
                <a:schemeClr val="bg1">
                  <a:lumMod val="50000"/>
                </a:schemeClr>
              </a:solidFill>
              <a:latin typeface="Arial"/>
              <a:ea typeface="Arial"/>
              <a:cs typeface="Arial"/>
              <a:sym typeface="Arial"/>
            </a:endParaRPr>
          </a:p>
        </p:txBody>
      </p:sp>
      <p:pic>
        <p:nvPicPr>
          <p:cNvPr id="2050" name="Picture 2" descr="File:Giant snowball Oxfo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698" y="2544058"/>
            <a:ext cx="412304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62034" t="31977" r="18305" b="46919"/>
          <a:stretch/>
        </p:blipFill>
        <p:spPr>
          <a:xfrm>
            <a:off x="568827" y="2544057"/>
            <a:ext cx="3407599" cy="274320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gtEl>
                                        <p:attrNameLst>
                                          <p:attrName>style.visibility</p:attrName>
                                        </p:attrNameLst>
                                      </p:cBhvr>
                                      <p:to>
                                        <p:strVal val="visible"/>
                                      </p:to>
                                    </p:set>
                                    <p:animEffect transition="in" filter="fade">
                                      <p:cBhvr>
                                        <p:cTn id="12" dur="500"/>
                                        <p:tgtEl>
                                          <p:spTgt spid="2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fade">
                                      <p:cBhvr>
                                        <p:cTn id="1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57199" y="283525"/>
            <a:ext cx="8229600" cy="80615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i="0" u="none" strike="noStrike" cap="none" baseline="0" dirty="0">
                <a:solidFill>
                  <a:schemeClr val="dk2"/>
                </a:solidFill>
                <a:latin typeface="Arial"/>
                <a:ea typeface="Arial"/>
                <a:cs typeface="Arial"/>
                <a:sym typeface="Arial"/>
              </a:rPr>
              <a:t>Conduction</a:t>
            </a:r>
          </a:p>
        </p:txBody>
      </p:sp>
      <p:sp>
        <p:nvSpPr>
          <p:cNvPr id="232" name="Shape 232"/>
          <p:cNvSpPr txBox="1">
            <a:spLocks noGrp="1"/>
          </p:cNvSpPr>
          <p:nvPr>
            <p:ph type="body" idx="1"/>
          </p:nvPr>
        </p:nvSpPr>
        <p:spPr>
          <a:xfrm>
            <a:off x="132734" y="1203264"/>
            <a:ext cx="8878529" cy="461623"/>
          </a:xfrm>
          <a:prstGeom prst="rect">
            <a:avLst/>
          </a:prstGeom>
          <a:noFill/>
          <a:ln>
            <a:noFill/>
          </a:ln>
        </p:spPr>
        <p:txBody>
          <a:bodyPr lIns="91425" tIns="45700" rIns="91425" bIns="45700" anchor="t" anchorCtr="0">
            <a:noAutofit/>
          </a:bodyPr>
          <a:lstStyle/>
          <a:p>
            <a:pPr marL="0" marR="0" lvl="0" indent="0" algn="l" rtl="0">
              <a:lnSpc>
                <a:spcPct val="100000"/>
              </a:lnSpc>
              <a:spcBef>
                <a:spcPts val="480"/>
              </a:spcBef>
              <a:spcAft>
                <a:spcPts val="0"/>
              </a:spcAft>
              <a:buClr>
                <a:schemeClr val="dk1"/>
              </a:buClr>
              <a:buSzPct val="25000"/>
              <a:buFont typeface="Arial"/>
              <a:buNone/>
            </a:pPr>
            <a:r>
              <a:rPr lang="en" sz="2400" b="1" i="0" u="none" strike="noStrike" cap="none" baseline="0" dirty="0">
                <a:solidFill>
                  <a:schemeClr val="dk1"/>
                </a:solidFill>
                <a:latin typeface="Arial"/>
                <a:ea typeface="Arial"/>
                <a:cs typeface="Arial"/>
                <a:sym typeface="Arial"/>
              </a:rPr>
              <a:t>Conduction is </a:t>
            </a:r>
            <a:r>
              <a:rPr lang="en" sz="2400" b="1" i="0" u="none" strike="noStrike" cap="none" baseline="0" dirty="0">
                <a:solidFill>
                  <a:srgbClr val="7030A0"/>
                </a:solidFill>
                <a:latin typeface="Arial"/>
                <a:ea typeface="Arial"/>
                <a:cs typeface="Arial"/>
                <a:sym typeface="Arial"/>
              </a:rPr>
              <a:t>heat transfer within or between solid </a:t>
            </a:r>
            <a:r>
              <a:rPr lang="en" sz="2400" b="1" i="0" u="none" strike="noStrike" cap="none" baseline="0" dirty="0" smtClean="0">
                <a:solidFill>
                  <a:srgbClr val="7030A0"/>
                </a:solidFill>
                <a:latin typeface="Arial"/>
                <a:ea typeface="Arial"/>
                <a:cs typeface="Arial"/>
                <a:sym typeface="Arial"/>
              </a:rPr>
              <a:t>objects</a:t>
            </a:r>
            <a:r>
              <a:rPr lang="en" sz="2400" b="1" i="0" u="none" strike="noStrike" cap="none" baseline="0" dirty="0" smtClean="0">
                <a:solidFill>
                  <a:schemeClr val="dk1"/>
                </a:solidFill>
                <a:latin typeface="Arial"/>
                <a:ea typeface="Arial"/>
                <a:cs typeface="Arial"/>
                <a:sym typeface="Arial"/>
              </a:rPr>
              <a:t>.</a:t>
            </a:r>
            <a:endParaRPr lang="en" sz="2400" b="1" i="0" u="none" strike="noStrike" cap="none" baseline="0" dirty="0">
              <a:solidFill>
                <a:schemeClr val="dk1"/>
              </a:solidFill>
              <a:latin typeface="Arial"/>
              <a:ea typeface="Arial"/>
              <a:cs typeface="Arial"/>
              <a:sym typeface="Arial"/>
            </a:endParaRPr>
          </a:p>
        </p:txBody>
      </p:sp>
      <p:sp>
        <p:nvSpPr>
          <p:cNvPr id="233" name="Shape 233"/>
          <p:cNvSpPr txBox="1"/>
          <p:nvPr/>
        </p:nvSpPr>
        <p:spPr>
          <a:xfrm>
            <a:off x="6019800" y="6588125"/>
            <a:ext cx="4038598" cy="244474"/>
          </a:xfrm>
          <a:prstGeom prst="rect">
            <a:avLst/>
          </a:prstGeom>
          <a:noFill/>
          <a:ln>
            <a:noFill/>
          </a:ln>
        </p:spPr>
        <p:txBody>
          <a:bodyPr lIns="91425" tIns="45700" rIns="91425" bIns="45700" anchor="t" anchorCtr="0">
            <a:noAutofit/>
          </a:bodyPr>
          <a:lstStyle/>
          <a:p>
            <a:pPr marL="0" marR="0" lvl="0" indent="0" algn="l" rtl="0">
              <a:lnSpc>
                <a:spcPct val="100000"/>
              </a:lnSpc>
              <a:spcBef>
                <a:spcPts val="500"/>
              </a:spcBef>
              <a:spcAft>
                <a:spcPts val="0"/>
              </a:spcAft>
              <a:buClr>
                <a:schemeClr val="dk1"/>
              </a:buClr>
              <a:buSzPct val="25000"/>
              <a:buFont typeface="Arial"/>
              <a:buNone/>
            </a:pPr>
            <a:r>
              <a:rPr lang="en" sz="1000" b="0" i="0" u="none" strike="noStrike" cap="none" baseline="0">
                <a:solidFill>
                  <a:schemeClr val="dk1"/>
                </a:solidFill>
                <a:latin typeface="Arial"/>
                <a:ea typeface="Arial"/>
                <a:cs typeface="Arial"/>
                <a:sym typeface="Arial"/>
              </a:rPr>
              <a:t> </a:t>
            </a:r>
          </a:p>
        </p:txBody>
      </p:sp>
      <p:sp>
        <p:nvSpPr>
          <p:cNvPr id="234" name="Shape 234"/>
          <p:cNvSpPr txBox="1"/>
          <p:nvPr/>
        </p:nvSpPr>
        <p:spPr>
          <a:xfrm>
            <a:off x="250724" y="5943600"/>
            <a:ext cx="8588476" cy="53094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1" u="none" strike="noStrike" cap="none" baseline="0" dirty="0">
                <a:solidFill>
                  <a:srgbClr val="000000"/>
                </a:solidFill>
                <a:latin typeface="Arial"/>
                <a:ea typeface="Arial"/>
                <a:cs typeface="Arial"/>
                <a:sym typeface="Arial"/>
              </a:rPr>
              <a:t>Can you think of another example</a:t>
            </a:r>
            <a:r>
              <a:rPr lang="en" sz="2400" b="1" i="1" u="none" strike="noStrike" cap="none" baseline="0" dirty="0" smtClean="0">
                <a:solidFill>
                  <a:srgbClr val="000000"/>
                </a:solidFill>
                <a:latin typeface="Arial"/>
                <a:ea typeface="Arial"/>
                <a:cs typeface="Arial"/>
                <a:sym typeface="Arial"/>
              </a:rPr>
              <a:t>? What is happening?</a:t>
            </a:r>
            <a:endParaRPr lang="en" sz="2400" b="1" i="1" u="none" strike="noStrike" cap="none" baseline="0" dirty="0">
              <a:solidFill>
                <a:srgbClr val="000000"/>
              </a:solidFill>
              <a:latin typeface="Arial"/>
              <a:ea typeface="Arial"/>
              <a:cs typeface="Arial"/>
              <a:sym typeface="Arial"/>
            </a:endParaRPr>
          </a:p>
        </p:txBody>
      </p:sp>
      <p:pic>
        <p:nvPicPr>
          <p:cNvPr id="7170" name="Picture 2" descr="File:Blacksmith wor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228" y="1778470"/>
            <a:ext cx="6092550" cy="4051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57200" y="181873"/>
            <a:ext cx="8229600" cy="94456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dirty="0" smtClean="0"/>
              <a:t>More H</a:t>
            </a:r>
            <a:r>
              <a:rPr lang="en-US" sz="5400" b="1" dirty="0" smtClean="0"/>
              <a:t>e</a:t>
            </a:r>
            <a:r>
              <a:rPr lang="en" sz="5400" b="1" dirty="0" smtClean="0"/>
              <a:t>at Transfer</a:t>
            </a:r>
            <a:endParaRPr lang="en" sz="5400" b="1" i="0" u="none" strike="noStrike" cap="none" baseline="0" dirty="0">
              <a:solidFill>
                <a:schemeClr val="dk2"/>
              </a:solidFill>
              <a:sym typeface="Arial"/>
            </a:endParaRPr>
          </a:p>
        </p:txBody>
      </p:sp>
      <p:sp>
        <p:nvSpPr>
          <p:cNvPr id="250" name="Shape 250"/>
          <p:cNvSpPr txBox="1"/>
          <p:nvPr/>
        </p:nvSpPr>
        <p:spPr>
          <a:xfrm>
            <a:off x="257176" y="1315386"/>
            <a:ext cx="8599424" cy="1471357"/>
          </a:xfrm>
          <a:prstGeom prst="rect">
            <a:avLst/>
          </a:prstGeom>
          <a:noFill/>
          <a:ln>
            <a:noFill/>
          </a:ln>
        </p:spPr>
        <p:txBody>
          <a:bodyPr lIns="91425" tIns="45700" rIns="91425" bIns="45700" anchor="t" anchorCtr="0">
            <a:noAutofit/>
          </a:bodyPr>
          <a:lstStyle/>
          <a:p>
            <a:pPr marL="0" marR="0" lvl="0" indent="0" algn="l" rtl="0">
              <a:lnSpc>
                <a:spcPct val="100000"/>
              </a:lnSpc>
              <a:spcAft>
                <a:spcPts val="1200"/>
              </a:spcAft>
              <a:buClr>
                <a:schemeClr val="dk1"/>
              </a:buClr>
              <a:buSzPct val="25000"/>
              <a:buFont typeface="Arial"/>
              <a:buNone/>
            </a:pPr>
            <a:r>
              <a:rPr lang="en" sz="2400" b="1" i="0" u="none" strike="noStrike" cap="none" baseline="0" dirty="0">
                <a:solidFill>
                  <a:schemeClr val="dk1"/>
                </a:solidFill>
                <a:latin typeface="Arial"/>
                <a:ea typeface="Arial"/>
                <a:cs typeface="Arial"/>
                <a:sym typeface="Arial"/>
              </a:rPr>
              <a:t>A cup of hot chocolate is in your hands and you really want to drink it </a:t>
            </a:r>
            <a:r>
              <a:rPr lang="en" sz="2400" b="1" i="0" u="none" strike="noStrike" cap="none" baseline="0" dirty="0" smtClean="0">
                <a:solidFill>
                  <a:schemeClr val="dk1"/>
                </a:solidFill>
                <a:latin typeface="Arial"/>
                <a:ea typeface="Arial"/>
                <a:cs typeface="Arial"/>
                <a:sym typeface="Arial"/>
              </a:rPr>
              <a:t>now, </a:t>
            </a:r>
            <a:r>
              <a:rPr lang="en" sz="2400" b="1" i="0" u="none" strike="noStrike" cap="none" baseline="0" dirty="0">
                <a:solidFill>
                  <a:schemeClr val="dk1"/>
                </a:solidFill>
                <a:latin typeface="Arial"/>
                <a:ea typeface="Arial"/>
                <a:cs typeface="Arial"/>
                <a:sym typeface="Arial"/>
              </a:rPr>
              <a:t>but it is too hot. </a:t>
            </a:r>
            <a:endParaRPr lang="en" sz="2400" b="1" i="0" u="none" strike="noStrike" cap="none" baseline="0" dirty="0" smtClean="0">
              <a:solidFill>
                <a:schemeClr val="dk1"/>
              </a:solidFill>
              <a:latin typeface="Arial"/>
              <a:ea typeface="Arial"/>
              <a:cs typeface="Arial"/>
              <a:sym typeface="Arial"/>
            </a:endParaRPr>
          </a:p>
          <a:p>
            <a:pPr marL="0" marR="0" lvl="0" indent="0" algn="l" rtl="0">
              <a:lnSpc>
                <a:spcPct val="100000"/>
              </a:lnSpc>
              <a:spcAft>
                <a:spcPts val="1200"/>
              </a:spcAft>
              <a:buClr>
                <a:schemeClr val="dk1"/>
              </a:buClr>
              <a:buSzPct val="25000"/>
              <a:buFont typeface="Arial"/>
              <a:buNone/>
            </a:pPr>
            <a:r>
              <a:rPr lang="en" sz="2400" b="1" i="1" u="none" strike="noStrike" cap="none" baseline="0" dirty="0" smtClean="0">
                <a:solidFill>
                  <a:schemeClr val="dk1"/>
                </a:solidFill>
                <a:latin typeface="Arial"/>
                <a:ea typeface="Arial"/>
                <a:cs typeface="Arial"/>
                <a:sym typeface="Arial"/>
              </a:rPr>
              <a:t>How might you </a:t>
            </a:r>
            <a:r>
              <a:rPr lang="en" sz="2400" b="1" i="1" u="none" strike="noStrike" cap="none" baseline="0" dirty="0">
                <a:solidFill>
                  <a:schemeClr val="dk1"/>
                </a:solidFill>
                <a:latin typeface="Arial"/>
                <a:ea typeface="Arial"/>
                <a:cs typeface="Arial"/>
                <a:sym typeface="Arial"/>
              </a:rPr>
              <a:t>cool it without using </a:t>
            </a:r>
            <a:r>
              <a:rPr lang="en" sz="2400" b="1" i="1" u="none" strike="noStrike" cap="none" baseline="0" dirty="0" smtClean="0">
                <a:solidFill>
                  <a:schemeClr val="dk1"/>
                </a:solidFill>
                <a:latin typeface="Arial"/>
                <a:ea typeface="Arial"/>
                <a:cs typeface="Arial"/>
                <a:sym typeface="Arial"/>
              </a:rPr>
              <a:t>ice </a:t>
            </a:r>
            <a:r>
              <a:rPr lang="en" sz="2400" b="1" i="1" u="none" strike="noStrike" cap="none" baseline="0" dirty="0">
                <a:solidFill>
                  <a:schemeClr val="dk1"/>
                </a:solidFill>
                <a:latin typeface="Arial"/>
                <a:ea typeface="Arial"/>
                <a:cs typeface="Arial"/>
                <a:sym typeface="Arial"/>
              </a:rPr>
              <a:t>or a refrigerator?</a:t>
            </a:r>
          </a:p>
        </p:txBody>
      </p:sp>
      <p:sp>
        <p:nvSpPr>
          <p:cNvPr id="251" name="Shape 251"/>
          <p:cNvSpPr/>
          <p:nvPr/>
        </p:nvSpPr>
        <p:spPr>
          <a:xfrm>
            <a:off x="1451429" y="2903228"/>
            <a:ext cx="6207023" cy="3725216"/>
          </a:xfrm>
          <a:prstGeom prst="rect">
            <a:avLst/>
          </a:prstGeom>
          <a:blipFill>
            <a:blip r:embed="rId3"/>
            <a:srcRect/>
            <a:stretch>
              <a:fillRect b="-30548"/>
            </a:stretch>
          </a:blipFill>
          <a:ln>
            <a:noFill/>
          </a:ln>
        </p:spPr>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457200" y="345937"/>
            <a:ext cx="8229600" cy="944700"/>
          </a:xfrm>
          <a:prstGeom prst="rect">
            <a:avLst/>
          </a:prstGeom>
          <a:noFill/>
          <a:ln>
            <a:noFill/>
          </a:ln>
        </p:spPr>
        <p:txBody>
          <a:bodyPr lIns="91425" tIns="45700" rIns="91425" bIns="45700" anchor="ctr" anchorCtr="0">
            <a:noAutofit/>
          </a:bodyPr>
          <a:lstStyle/>
          <a:p>
            <a:pPr lvl="0">
              <a:buSzPct val="25000"/>
            </a:pPr>
            <a:r>
              <a:rPr lang="en" sz="5400" b="1" dirty="0" smtClean="0"/>
              <a:t>More H</a:t>
            </a:r>
            <a:r>
              <a:rPr lang="en-US" sz="5400" b="1" dirty="0" smtClean="0"/>
              <a:t>e</a:t>
            </a:r>
            <a:r>
              <a:rPr lang="en" sz="5400" b="1" dirty="0" smtClean="0"/>
              <a:t>at Transfer</a:t>
            </a:r>
            <a:endParaRPr lang="en" sz="5400" b="1" i="0" u="none" strike="noStrike" cap="none" baseline="0" dirty="0">
              <a:solidFill>
                <a:schemeClr val="dk2"/>
              </a:solidFill>
              <a:sym typeface="Arial"/>
            </a:endParaRPr>
          </a:p>
        </p:txBody>
      </p:sp>
      <p:sp>
        <p:nvSpPr>
          <p:cNvPr id="261" name="Shape 261"/>
          <p:cNvSpPr txBox="1"/>
          <p:nvPr/>
        </p:nvSpPr>
        <p:spPr>
          <a:xfrm>
            <a:off x="342900" y="1415389"/>
            <a:ext cx="8515198" cy="1000844"/>
          </a:xfrm>
          <a:prstGeom prst="rect">
            <a:avLst/>
          </a:prstGeom>
          <a:noFill/>
          <a:ln>
            <a:noFill/>
          </a:ln>
        </p:spPr>
        <p:txBody>
          <a:bodyPr lIns="91425" tIns="45700" rIns="91425" bIns="45700" anchor="t" anchorCtr="0">
            <a:noAutofit/>
          </a:bodyPr>
          <a:lstStyle/>
          <a:p>
            <a:pPr marL="0" marR="0" lvl="0" indent="0" algn="l" rtl="0">
              <a:lnSpc>
                <a:spcPct val="100000"/>
              </a:lnSpc>
              <a:spcBef>
                <a:spcPts val="480"/>
              </a:spcBef>
              <a:spcAft>
                <a:spcPts val="0"/>
              </a:spcAft>
              <a:buClr>
                <a:schemeClr val="dk1"/>
              </a:buClr>
              <a:buSzPct val="25000"/>
              <a:buFont typeface="Arial"/>
              <a:buNone/>
            </a:pPr>
            <a:r>
              <a:rPr lang="en" sz="2400" b="1" i="0" u="none" strike="noStrike" cap="none" baseline="0" dirty="0">
                <a:solidFill>
                  <a:schemeClr val="dk1"/>
                </a:solidFill>
                <a:latin typeface="Arial"/>
                <a:ea typeface="Arial"/>
                <a:cs typeface="Arial"/>
                <a:sym typeface="Arial"/>
              </a:rPr>
              <a:t>On a hot summer day, </a:t>
            </a:r>
            <a:r>
              <a:rPr lang="en" sz="2400" b="1" i="1" u="none" strike="noStrike" cap="none" baseline="0" dirty="0">
                <a:solidFill>
                  <a:schemeClr val="dk1"/>
                </a:solidFill>
                <a:latin typeface="Arial"/>
                <a:ea typeface="Arial"/>
                <a:cs typeface="Arial"/>
                <a:sym typeface="Arial"/>
              </a:rPr>
              <a:t>would you feel cooler if you </a:t>
            </a:r>
            <a:r>
              <a:rPr lang="en" sz="2400" b="1" i="1" u="none" strike="noStrike" cap="none" baseline="0" dirty="0" smtClean="0">
                <a:solidFill>
                  <a:schemeClr val="dk1"/>
                </a:solidFill>
                <a:latin typeface="Arial"/>
                <a:ea typeface="Arial"/>
                <a:cs typeface="Arial"/>
                <a:sym typeface="Arial"/>
              </a:rPr>
              <a:t>stood under a ceiling fan? </a:t>
            </a:r>
            <a:r>
              <a:rPr lang="en" sz="2400" b="1" i="1" u="none" strike="noStrike" cap="none" baseline="0" dirty="0">
                <a:solidFill>
                  <a:schemeClr val="dk1"/>
                </a:solidFill>
                <a:latin typeface="Arial"/>
                <a:ea typeface="Arial"/>
                <a:cs typeface="Arial"/>
                <a:sym typeface="Arial"/>
              </a:rPr>
              <a:t>Why? </a:t>
            </a:r>
          </a:p>
        </p:txBody>
      </p:sp>
      <p:pic>
        <p:nvPicPr>
          <p:cNvPr id="9218" name="Picture 2" descr="File:Spinning Hampton Bay ceiling fan.jpg"/>
          <p:cNvPicPr>
            <a:picLocks noChangeAspect="1" noChangeArrowheads="1"/>
          </p:cNvPicPr>
          <p:nvPr/>
        </p:nvPicPr>
        <p:blipFill rotWithShape="1">
          <a:blip r:embed="rId3">
            <a:extLst>
              <a:ext uri="{28A0092B-C50C-407E-A947-70E740481C1C}">
                <a14:useLocalDpi xmlns:a14="http://schemas.microsoft.com/office/drawing/2010/main" val="0"/>
              </a:ext>
            </a:extLst>
          </a:blip>
          <a:srcRect l="6020" r="4176" b="14430"/>
          <a:stretch/>
        </p:blipFill>
        <p:spPr bwMode="auto">
          <a:xfrm>
            <a:off x="881460" y="2416233"/>
            <a:ext cx="7381081" cy="42022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94990"/>
            <a:ext cx="8229600" cy="1045199"/>
          </a:xfrm>
          <a:prstGeom prst="rect">
            <a:avLst/>
          </a:prstGeom>
          <a:noFill/>
          <a:ln>
            <a:noFill/>
          </a:ln>
        </p:spPr>
        <p:txBody>
          <a:bodyPr lIns="91425" tIns="91425" rIns="91425" bIns="91425" anchor="b" anchorCtr="0">
            <a:noAutofit/>
          </a:bodyPr>
          <a:lstStyle/>
          <a:p>
            <a:pPr marL="0" marR="0" lvl="0" indent="228600" algn="ctr" rtl="0">
              <a:lnSpc>
                <a:spcPct val="100000"/>
              </a:lnSpc>
              <a:spcBef>
                <a:spcPts val="0"/>
              </a:spcBef>
              <a:spcAft>
                <a:spcPts val="0"/>
              </a:spcAft>
              <a:buClr>
                <a:schemeClr val="dk1"/>
              </a:buClr>
              <a:buSzPct val="25000"/>
              <a:buFont typeface="Arial"/>
              <a:buNone/>
            </a:pPr>
            <a:r>
              <a:rPr lang="en" sz="5400" b="1" i="0" u="none" strike="noStrike" cap="none" baseline="0" dirty="0">
                <a:solidFill>
                  <a:schemeClr val="dk1"/>
                </a:solidFill>
                <a:latin typeface="Arial"/>
                <a:ea typeface="Arial"/>
                <a:cs typeface="Arial"/>
                <a:sym typeface="Arial"/>
              </a:rPr>
              <a:t>Convection</a:t>
            </a:r>
          </a:p>
        </p:txBody>
      </p:sp>
      <p:sp>
        <p:nvSpPr>
          <p:cNvPr id="270" name="Shape 270"/>
          <p:cNvSpPr txBox="1"/>
          <p:nvPr/>
        </p:nvSpPr>
        <p:spPr>
          <a:xfrm>
            <a:off x="0" y="1140189"/>
            <a:ext cx="9117493" cy="4001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400" b="1" i="0" u="none" strike="noStrike" cap="none" baseline="0" dirty="0" smtClean="0">
                <a:solidFill>
                  <a:srgbClr val="000000"/>
                </a:solidFill>
                <a:sym typeface="Arial"/>
              </a:rPr>
              <a:t>Convection</a:t>
            </a:r>
            <a:r>
              <a:rPr lang="en" sz="2400" b="1" i="0" u="none" strike="noStrike" cap="none" dirty="0" smtClean="0">
                <a:solidFill>
                  <a:srgbClr val="000000"/>
                </a:solidFill>
                <a:sym typeface="Arial"/>
              </a:rPr>
              <a:t> is </a:t>
            </a:r>
            <a:r>
              <a:rPr lang="en" sz="2400" b="1" i="0" u="none" strike="noStrike" cap="none" dirty="0" smtClean="0">
                <a:solidFill>
                  <a:srgbClr val="7030A0"/>
                </a:solidFill>
                <a:sym typeface="Arial"/>
              </a:rPr>
              <a:t>h</a:t>
            </a:r>
            <a:r>
              <a:rPr lang="en" sz="2400" b="1" i="0" u="none" strike="noStrike" cap="none" baseline="0" dirty="0" smtClean="0">
                <a:solidFill>
                  <a:srgbClr val="7030A0"/>
                </a:solidFill>
                <a:sym typeface="Arial"/>
              </a:rPr>
              <a:t>eat </a:t>
            </a:r>
            <a:r>
              <a:rPr lang="en" sz="2400" b="1" i="0" u="none" strike="noStrike" cap="none" baseline="0" dirty="0">
                <a:solidFill>
                  <a:srgbClr val="7030A0"/>
                </a:solidFill>
                <a:sym typeface="Arial"/>
              </a:rPr>
              <a:t>transfer </a:t>
            </a:r>
            <a:r>
              <a:rPr lang="en" sz="2400" b="1" dirty="0" smtClean="0">
                <a:solidFill>
                  <a:srgbClr val="7030A0"/>
                </a:solidFill>
              </a:rPr>
              <a:t>into or out of moving fluids</a:t>
            </a:r>
            <a:r>
              <a:rPr lang="en" sz="2400" b="1" dirty="0" smtClean="0"/>
              <a:t>.</a:t>
            </a:r>
            <a:endParaRPr lang="en" sz="2400" b="1" i="0" u="none" strike="noStrike" cap="none" baseline="0" dirty="0">
              <a:solidFill>
                <a:srgbClr val="000000"/>
              </a:solidFill>
              <a:sym typeface="Aria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76" y="2178927"/>
            <a:ext cx="2486024" cy="3932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descr="File:Miniskirts in snow stor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6055" y="2185388"/>
            <a:ext cx="4030670" cy="39259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144970" y="94990"/>
            <a:ext cx="8865214" cy="1045199"/>
          </a:xfrm>
          <a:prstGeom prst="rect">
            <a:avLst/>
          </a:prstGeom>
          <a:noFill/>
          <a:ln>
            <a:noFill/>
          </a:ln>
        </p:spPr>
        <p:txBody>
          <a:bodyPr lIns="91425" tIns="91425" rIns="91425" bIns="91425" anchor="b" anchorCtr="0">
            <a:noAutofit/>
          </a:bodyPr>
          <a:lstStyle/>
          <a:p>
            <a:pPr marL="0" marR="0" lvl="0" indent="228600" algn="ctr" rtl="0">
              <a:lnSpc>
                <a:spcPct val="100000"/>
              </a:lnSpc>
              <a:spcBef>
                <a:spcPts val="0"/>
              </a:spcBef>
              <a:spcAft>
                <a:spcPts val="0"/>
              </a:spcAft>
              <a:buClr>
                <a:schemeClr val="dk1"/>
              </a:buClr>
              <a:buSzPct val="25000"/>
              <a:buFont typeface="Arial"/>
              <a:buNone/>
            </a:pPr>
            <a:r>
              <a:rPr lang="en" sz="5400" b="1" i="0" u="none" strike="noStrike" cap="none" baseline="0" dirty="0" smtClean="0">
                <a:solidFill>
                  <a:schemeClr val="dk1"/>
                </a:solidFill>
                <a:latin typeface="Arial"/>
                <a:ea typeface="Arial"/>
                <a:cs typeface="Arial"/>
                <a:sym typeface="Arial"/>
              </a:rPr>
              <a:t>The Sun</a:t>
            </a:r>
            <a:endParaRPr lang="en" sz="5400" b="1" i="0" u="none" strike="noStrike" cap="none" baseline="0" dirty="0">
              <a:solidFill>
                <a:schemeClr val="dk1"/>
              </a:solidFill>
              <a:latin typeface="Arial"/>
              <a:ea typeface="Arial"/>
              <a:cs typeface="Arial"/>
              <a:sym typeface="Arial"/>
            </a:endParaRPr>
          </a:p>
        </p:txBody>
      </p:sp>
      <p:pic>
        <p:nvPicPr>
          <p:cNvPr id="71682" name="Picture 2" descr="File:The Sun by the Atmospheric Imaging Assembly of NASA's Solar Dynamics Observatory - 20100819.jpg"/>
          <p:cNvPicPr>
            <a:picLocks noChangeAspect="1" noChangeArrowheads="1"/>
          </p:cNvPicPr>
          <p:nvPr/>
        </p:nvPicPr>
        <p:blipFill>
          <a:blip r:embed="rId3"/>
          <a:srcRect/>
          <a:stretch>
            <a:fillRect/>
          </a:stretch>
        </p:blipFill>
        <p:spPr bwMode="auto">
          <a:xfrm>
            <a:off x="4434586" y="1371915"/>
            <a:ext cx="4264932" cy="4067985"/>
          </a:xfrm>
          <a:prstGeom prst="rect">
            <a:avLst/>
          </a:prstGeom>
          <a:noFill/>
        </p:spPr>
      </p:pic>
      <p:sp>
        <p:nvSpPr>
          <p:cNvPr id="7" name="Shape 270"/>
          <p:cNvSpPr txBox="1"/>
          <p:nvPr/>
        </p:nvSpPr>
        <p:spPr>
          <a:xfrm>
            <a:off x="278782" y="2484273"/>
            <a:ext cx="3869472" cy="276550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800" b="1" i="0" u="none" strike="noStrike" cap="none" baseline="0" dirty="0" smtClean="0">
                <a:solidFill>
                  <a:srgbClr val="000000"/>
                </a:solidFill>
                <a:latin typeface="Arial"/>
                <a:ea typeface="Arial"/>
                <a:cs typeface="Arial"/>
                <a:sym typeface="Arial"/>
              </a:rPr>
              <a:t>No air exists between the Earth and the Sun—so </a:t>
            </a:r>
            <a:r>
              <a:rPr lang="en" sz="2800" b="1" i="1" u="none" strike="noStrike" cap="none" baseline="0" dirty="0" smtClean="0">
                <a:solidFill>
                  <a:srgbClr val="000000"/>
                </a:solidFill>
                <a:latin typeface="Arial"/>
                <a:ea typeface="Arial"/>
                <a:cs typeface="Arial"/>
                <a:sym typeface="Arial"/>
              </a:rPr>
              <a:t>how does solar energy get to the Earth to keep us warm?</a:t>
            </a:r>
          </a:p>
        </p:txBody>
      </p:sp>
      <p:sp>
        <p:nvSpPr>
          <p:cNvPr id="5" name="Shape 270"/>
          <p:cNvSpPr txBox="1"/>
          <p:nvPr/>
        </p:nvSpPr>
        <p:spPr>
          <a:xfrm>
            <a:off x="393528" y="5671626"/>
            <a:ext cx="8305990" cy="95031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600" b="1" dirty="0" smtClean="0"/>
              <a:t>Little packets of energy called photons zip through space, bringing the Sun’s energy to Earth.</a:t>
            </a:r>
            <a:endParaRPr lang="en" sz="2600" b="1" i="0" u="none" strike="noStrike" cap="none" baseline="0" dirty="0" smtClean="0">
              <a:solidFill>
                <a:srgbClr val="000000"/>
              </a:solidFil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94990"/>
            <a:ext cx="8229600" cy="1045199"/>
          </a:xfrm>
          <a:prstGeom prst="rect">
            <a:avLst/>
          </a:prstGeom>
          <a:noFill/>
          <a:ln>
            <a:noFill/>
          </a:ln>
        </p:spPr>
        <p:txBody>
          <a:bodyPr lIns="91425" tIns="91425" rIns="91425" bIns="91425" anchor="b" anchorCtr="0">
            <a:noAutofit/>
          </a:bodyPr>
          <a:lstStyle/>
          <a:p>
            <a:pPr marL="0" marR="0" lvl="0" indent="228600" algn="ctr" rtl="0">
              <a:lnSpc>
                <a:spcPct val="100000"/>
              </a:lnSpc>
              <a:spcBef>
                <a:spcPts val="0"/>
              </a:spcBef>
              <a:spcAft>
                <a:spcPts val="0"/>
              </a:spcAft>
              <a:buClr>
                <a:schemeClr val="dk1"/>
              </a:buClr>
              <a:buSzPct val="25000"/>
              <a:buFont typeface="Arial"/>
              <a:buNone/>
            </a:pPr>
            <a:r>
              <a:rPr lang="en" sz="5400" b="1" i="0" u="none" strike="noStrike" cap="none" baseline="0" dirty="0" smtClean="0">
                <a:solidFill>
                  <a:schemeClr val="dk1"/>
                </a:solidFill>
                <a:latin typeface="Arial"/>
                <a:ea typeface="Arial"/>
                <a:cs typeface="Arial"/>
                <a:sym typeface="Arial"/>
              </a:rPr>
              <a:t>Radiation</a:t>
            </a:r>
            <a:endParaRPr lang="en" sz="4400" b="1" i="0" u="none" strike="noStrike" cap="none" baseline="0" dirty="0">
              <a:solidFill>
                <a:schemeClr val="dk1"/>
              </a:solidFill>
              <a:latin typeface="Arial"/>
              <a:ea typeface="Arial"/>
              <a:cs typeface="Arial"/>
              <a:sym typeface="Arial"/>
            </a:endParaRPr>
          </a:p>
        </p:txBody>
      </p:sp>
      <p:sp>
        <p:nvSpPr>
          <p:cNvPr id="7" name="Shape 270"/>
          <p:cNvSpPr txBox="1"/>
          <p:nvPr/>
        </p:nvSpPr>
        <p:spPr>
          <a:xfrm>
            <a:off x="4528453" y="1364343"/>
            <a:ext cx="4441375" cy="519611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1200"/>
              </a:spcAft>
              <a:buClr>
                <a:srgbClr val="000000"/>
              </a:buClr>
              <a:buSzPct val="25000"/>
              <a:buFont typeface="Arial"/>
              <a:buNone/>
            </a:pPr>
            <a:r>
              <a:rPr lang="en" sz="2400" b="1" i="0" u="none" strike="noStrike" cap="none" baseline="0" dirty="0" smtClean="0">
                <a:solidFill>
                  <a:srgbClr val="000000"/>
                </a:solidFill>
                <a:sym typeface="Arial"/>
              </a:rPr>
              <a:t>W</a:t>
            </a:r>
            <a:r>
              <a:rPr lang="en-US" sz="2400" b="1" i="0" u="none" strike="noStrike" cap="none" baseline="0" dirty="0" smtClean="0">
                <a:solidFill>
                  <a:srgbClr val="000000"/>
                </a:solidFill>
                <a:sym typeface="Arial"/>
              </a:rPr>
              <a:t>a</a:t>
            </a:r>
            <a:r>
              <a:rPr lang="en" sz="2400" b="1" i="0" u="none" strike="noStrike" cap="none" baseline="0" dirty="0" smtClean="0">
                <a:solidFill>
                  <a:srgbClr val="000000"/>
                </a:solidFill>
                <a:sym typeface="Arial"/>
              </a:rPr>
              <a:t>rm air rises, so how does the thermal energy get to you, standing BELOW this heater?</a:t>
            </a:r>
          </a:p>
          <a:p>
            <a:pPr lvl="0">
              <a:spcAft>
                <a:spcPts val="1200"/>
              </a:spcAft>
              <a:buClr>
                <a:srgbClr val="000000"/>
              </a:buClr>
              <a:buSzPct val="25000"/>
            </a:pPr>
            <a:r>
              <a:rPr lang="en-US" sz="2400" b="1" dirty="0" smtClean="0"/>
              <a:t>Radiation is </a:t>
            </a:r>
            <a:r>
              <a:rPr lang="en-US" sz="2400" b="1" dirty="0" smtClean="0">
                <a:solidFill>
                  <a:srgbClr val="7030A0"/>
                </a:solidFill>
              </a:rPr>
              <a:t>heat </a:t>
            </a:r>
            <a:r>
              <a:rPr lang="en-US" sz="2400" b="1" dirty="0">
                <a:solidFill>
                  <a:srgbClr val="7030A0"/>
                </a:solidFill>
              </a:rPr>
              <a:t>transfer due to packets of energy that can travel through many substances</a:t>
            </a:r>
            <a:r>
              <a:rPr lang="en-US" sz="2400" b="1" dirty="0"/>
              <a:t>, </a:t>
            </a:r>
            <a:r>
              <a:rPr lang="en-US" sz="2400" b="1" dirty="0" smtClean="0"/>
              <a:t>including empty </a:t>
            </a:r>
            <a:r>
              <a:rPr lang="en-US" sz="2400" b="1" dirty="0"/>
              <a:t>space. </a:t>
            </a:r>
            <a:endParaRPr lang="en-US" sz="2400" b="1" dirty="0" smtClean="0"/>
          </a:p>
          <a:p>
            <a:pPr marL="0" marR="0" lvl="0" indent="0" algn="l" rtl="0">
              <a:lnSpc>
                <a:spcPct val="100000"/>
              </a:lnSpc>
              <a:spcBef>
                <a:spcPts val="0"/>
              </a:spcBef>
              <a:spcAft>
                <a:spcPts val="1200"/>
              </a:spcAft>
              <a:buClr>
                <a:srgbClr val="000000"/>
              </a:buClr>
              <a:buSzPct val="25000"/>
              <a:buFont typeface="Arial"/>
              <a:buNone/>
            </a:pPr>
            <a:r>
              <a:rPr lang="en" sz="2400" b="1" i="0" u="none" strike="noStrike" cap="none" dirty="0" smtClean="0">
                <a:solidFill>
                  <a:srgbClr val="000000"/>
                </a:solidFill>
                <a:sym typeface="Arial"/>
              </a:rPr>
              <a:t>Most heat transfer occurs from radiation at high temperatures (like the flame in this patio heater).</a:t>
            </a:r>
            <a:endParaRPr lang="en" sz="2400" b="1" i="0" u="none" strike="noStrike" cap="none" baseline="0" dirty="0" smtClean="0">
              <a:solidFill>
                <a:srgbClr val="000000"/>
              </a:solidFill>
              <a:sym typeface="Arial"/>
            </a:endParaRPr>
          </a:p>
        </p:txBody>
      </p:sp>
      <p:pic>
        <p:nvPicPr>
          <p:cNvPr id="74754" name="Picture 2" descr="File:Patio heater.jpg"/>
          <p:cNvPicPr>
            <a:picLocks noChangeAspect="1" noChangeArrowheads="1"/>
          </p:cNvPicPr>
          <p:nvPr/>
        </p:nvPicPr>
        <p:blipFill>
          <a:blip r:embed="rId3"/>
          <a:srcRect/>
          <a:stretch>
            <a:fillRect/>
          </a:stretch>
        </p:blipFill>
        <p:spPr bwMode="auto">
          <a:xfrm>
            <a:off x="457199" y="1212759"/>
            <a:ext cx="3984171" cy="5312228"/>
          </a:xfrm>
          <a:prstGeom prst="rect">
            <a:avLst/>
          </a:prstGeom>
          <a:noFill/>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524525" y="228435"/>
            <a:ext cx="7772400" cy="9717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i="1" u="none" strike="noStrike" cap="none" baseline="0" dirty="0" smtClean="0">
                <a:solidFill>
                  <a:schemeClr val="tx1"/>
                </a:solidFill>
                <a:latin typeface="Arial"/>
                <a:ea typeface="Arial"/>
                <a:cs typeface="Arial"/>
                <a:sym typeface="Arial"/>
              </a:rPr>
              <a:t>What Will Happen?</a:t>
            </a:r>
            <a:endParaRPr lang="en" sz="5400" b="1" i="1" u="none" strike="noStrike" cap="none" baseline="0" dirty="0">
              <a:solidFill>
                <a:schemeClr val="tx1"/>
              </a:solidFill>
              <a:latin typeface="Arial"/>
              <a:ea typeface="Arial"/>
              <a:cs typeface="Arial"/>
              <a:sym typeface="Arial"/>
            </a:endParaRPr>
          </a:p>
          <a:p>
            <a:endParaRPr lang="en" sz="4400" b="1" i="0" u="none" strike="noStrike" cap="none" baseline="0" dirty="0">
              <a:solidFill>
                <a:schemeClr val="dk2"/>
              </a:solidFill>
              <a:latin typeface="Arial"/>
              <a:ea typeface="Arial"/>
              <a:cs typeface="Arial"/>
              <a:sym typeface="Arial"/>
            </a:endParaRPr>
          </a:p>
          <a:p>
            <a:endParaRPr lang="en" sz="4400" b="1" i="0" u="none" strike="noStrike" cap="none" baseline="0" dirty="0">
              <a:solidFill>
                <a:schemeClr val="dk2"/>
              </a:solidFill>
              <a:latin typeface="Arial"/>
              <a:ea typeface="Arial"/>
              <a:cs typeface="Arial"/>
              <a:sym typeface="Arial"/>
            </a:endParaRPr>
          </a:p>
          <a:p>
            <a:endParaRPr lang="en" sz="4400" b="1" i="0" u="none" strike="noStrike" cap="none" baseline="0" dirty="0">
              <a:solidFill>
                <a:schemeClr val="dk2"/>
              </a:solidFill>
              <a:latin typeface="Arial"/>
              <a:ea typeface="Arial"/>
              <a:cs typeface="Arial"/>
              <a:sym typeface="Arial"/>
            </a:endParaRPr>
          </a:p>
          <a:p>
            <a:endParaRPr lang="en" sz="4400" b="1" i="0" u="none" strike="noStrike" cap="none" baseline="0" dirty="0">
              <a:solidFill>
                <a:schemeClr val="dk2"/>
              </a:solidFill>
              <a:latin typeface="Arial"/>
              <a:ea typeface="Arial"/>
              <a:cs typeface="Arial"/>
              <a:sym typeface="Arial"/>
            </a:endParaRPr>
          </a:p>
        </p:txBody>
      </p:sp>
      <p:sp>
        <p:nvSpPr>
          <p:cNvPr id="97" name="Shape 97"/>
          <p:cNvSpPr txBox="1"/>
          <p:nvPr/>
        </p:nvSpPr>
        <p:spPr>
          <a:xfrm>
            <a:off x="524525" y="4916574"/>
            <a:ext cx="3737100" cy="17842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latin typeface="Arial"/>
                <a:ea typeface="Arial"/>
                <a:cs typeface="Arial"/>
                <a:sym typeface="Arial"/>
              </a:rPr>
              <a:t>If you leave a </a:t>
            </a:r>
            <a:r>
              <a:rPr lang="en" sz="2400" b="1" i="0" u="none" strike="noStrike" cap="none" baseline="0" dirty="0">
                <a:solidFill>
                  <a:srgbClr val="FF0000"/>
                </a:solidFill>
                <a:latin typeface="Arial"/>
                <a:ea typeface="Arial"/>
                <a:cs typeface="Arial"/>
                <a:sym typeface="Arial"/>
              </a:rPr>
              <a:t>hot </a:t>
            </a:r>
            <a:r>
              <a:rPr lang="en" sz="2400" b="1" i="0" u="none" strike="noStrike" cap="none" baseline="0" dirty="0">
                <a:solidFill>
                  <a:srgbClr val="000000"/>
                </a:solidFill>
                <a:latin typeface="Arial"/>
                <a:ea typeface="Arial"/>
                <a:cs typeface="Arial"/>
                <a:sym typeface="Arial"/>
              </a:rPr>
              <a:t>drink </a:t>
            </a:r>
            <a:r>
              <a:rPr lang="en" sz="2400" b="1" i="0" u="none" strike="noStrike" cap="none" baseline="0" dirty="0" smtClean="0">
                <a:solidFill>
                  <a:srgbClr val="000000"/>
                </a:solidFill>
                <a:latin typeface="Arial"/>
                <a:ea typeface="Arial"/>
                <a:cs typeface="Arial"/>
                <a:sym typeface="Arial"/>
              </a:rPr>
              <a:t>on the table </a:t>
            </a:r>
            <a:r>
              <a:rPr lang="en" sz="2400" b="1" i="0" u="none" strike="noStrike" cap="none" baseline="0" dirty="0">
                <a:solidFill>
                  <a:srgbClr val="000000"/>
                </a:solidFill>
                <a:latin typeface="Arial"/>
                <a:ea typeface="Arial"/>
                <a:cs typeface="Arial"/>
                <a:sym typeface="Arial"/>
              </a:rPr>
              <a:t>and wait for a while, </a:t>
            </a:r>
            <a:r>
              <a:rPr lang="en" sz="2400" b="1" i="1" u="none" strike="noStrike" cap="none" baseline="0" dirty="0">
                <a:solidFill>
                  <a:srgbClr val="000000"/>
                </a:solidFill>
                <a:latin typeface="Arial"/>
                <a:ea typeface="Arial"/>
                <a:cs typeface="Arial"/>
                <a:sym typeface="Arial"/>
              </a:rPr>
              <a:t>does the drink heat up or cool off? </a:t>
            </a:r>
          </a:p>
        </p:txBody>
      </p:sp>
      <p:sp>
        <p:nvSpPr>
          <p:cNvPr id="98" name="Shape 98"/>
          <p:cNvSpPr txBox="1"/>
          <p:nvPr/>
        </p:nvSpPr>
        <p:spPr>
          <a:xfrm>
            <a:off x="4812389" y="4916575"/>
            <a:ext cx="4117200" cy="16699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latin typeface="Arial"/>
                <a:ea typeface="Arial"/>
                <a:cs typeface="Arial"/>
                <a:sym typeface="Arial"/>
              </a:rPr>
              <a:t>If you leave a </a:t>
            </a:r>
            <a:r>
              <a:rPr lang="en" sz="2400" b="1" i="0" u="none" strike="noStrike" cap="none" baseline="0" dirty="0">
                <a:solidFill>
                  <a:srgbClr val="0000FF"/>
                </a:solidFill>
                <a:latin typeface="Arial"/>
                <a:ea typeface="Arial"/>
                <a:cs typeface="Arial"/>
                <a:sym typeface="Arial"/>
              </a:rPr>
              <a:t>cold</a:t>
            </a:r>
            <a:r>
              <a:rPr lang="en" sz="2400" b="1" i="0" u="none" strike="noStrike" cap="none" baseline="0" dirty="0">
                <a:solidFill>
                  <a:srgbClr val="000000"/>
                </a:solidFill>
                <a:latin typeface="Arial"/>
                <a:ea typeface="Arial"/>
                <a:cs typeface="Arial"/>
                <a:sym typeface="Arial"/>
              </a:rPr>
              <a:t> drink on the </a:t>
            </a:r>
            <a:r>
              <a:rPr lang="en" sz="2400" b="1" i="0" u="none" strike="noStrike" cap="none" baseline="0" dirty="0" smtClean="0">
                <a:solidFill>
                  <a:srgbClr val="000000"/>
                </a:solidFill>
                <a:latin typeface="Arial"/>
                <a:ea typeface="Arial"/>
                <a:cs typeface="Arial"/>
                <a:sym typeface="Arial"/>
              </a:rPr>
              <a:t>same table </a:t>
            </a:r>
            <a:r>
              <a:rPr lang="en" sz="2400" b="1" i="0" u="none" strike="noStrike" cap="none" baseline="0" dirty="0">
                <a:solidFill>
                  <a:srgbClr val="000000"/>
                </a:solidFill>
                <a:latin typeface="Arial"/>
                <a:ea typeface="Arial"/>
                <a:cs typeface="Arial"/>
                <a:sym typeface="Arial"/>
              </a:rPr>
              <a:t>and wait for a while, </a:t>
            </a:r>
            <a:r>
              <a:rPr lang="en" sz="2400" b="1" i="1" u="none" strike="noStrike" cap="none" baseline="0" dirty="0">
                <a:solidFill>
                  <a:srgbClr val="000000"/>
                </a:solidFill>
                <a:latin typeface="Arial"/>
                <a:ea typeface="Arial"/>
                <a:cs typeface="Arial"/>
                <a:sym typeface="Arial"/>
              </a:rPr>
              <a:t>does the drink heat up or cool off? </a:t>
            </a:r>
          </a:p>
        </p:txBody>
      </p:sp>
      <p:sp>
        <p:nvSpPr>
          <p:cNvPr id="99" name="Shape 99"/>
          <p:cNvSpPr/>
          <p:nvPr/>
        </p:nvSpPr>
        <p:spPr>
          <a:xfrm>
            <a:off x="693023" y="1971303"/>
            <a:ext cx="3655601" cy="2864157"/>
          </a:xfrm>
          <a:prstGeom prst="rect">
            <a:avLst/>
          </a:prstGeom>
          <a:blipFill>
            <a:blip r:embed="rId3"/>
            <a:stretch>
              <a:fillRect/>
            </a:stretch>
          </a:blipFill>
          <a:ln>
            <a:noFill/>
          </a:ln>
        </p:spPr>
      </p:sp>
      <p:sp>
        <p:nvSpPr>
          <p:cNvPr id="101" name="Shape 101"/>
          <p:cNvSpPr/>
          <p:nvPr/>
        </p:nvSpPr>
        <p:spPr>
          <a:xfrm>
            <a:off x="5593278" y="1340783"/>
            <a:ext cx="2331130" cy="3494678"/>
          </a:xfrm>
          <a:prstGeom prst="rect">
            <a:avLst/>
          </a:prstGeom>
          <a:blipFill>
            <a:blip r:embed="rId4"/>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noAutofit/>
          </a:bodyPr>
          <a:lstStyle/>
          <a:p>
            <a:pPr marL="0" marR="0" lvl="0" indent="228600" algn="ctr" rtl="0">
              <a:lnSpc>
                <a:spcPct val="100000"/>
              </a:lnSpc>
              <a:spcBef>
                <a:spcPts val="0"/>
              </a:spcBef>
              <a:spcAft>
                <a:spcPts val="0"/>
              </a:spcAft>
              <a:buClr>
                <a:schemeClr val="dk1"/>
              </a:buClr>
              <a:buSzPct val="25000"/>
              <a:buFont typeface="Arial"/>
              <a:buNone/>
            </a:pPr>
            <a:r>
              <a:rPr lang="en" sz="5400" b="1" i="0" u="none" strike="noStrike" cap="none" baseline="0" dirty="0">
                <a:solidFill>
                  <a:schemeClr val="dk1"/>
                </a:solidFill>
                <a:latin typeface="Arial"/>
                <a:ea typeface="Arial"/>
                <a:cs typeface="Arial"/>
                <a:sym typeface="Arial"/>
              </a:rPr>
              <a:t>Insulation</a:t>
            </a:r>
          </a:p>
        </p:txBody>
      </p:sp>
      <p:sp>
        <p:nvSpPr>
          <p:cNvPr id="279" name="Shape 279"/>
          <p:cNvSpPr txBox="1"/>
          <p:nvPr/>
        </p:nvSpPr>
        <p:spPr>
          <a:xfrm>
            <a:off x="457200" y="1520688"/>
            <a:ext cx="8541024" cy="53910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latin typeface="Arial"/>
                <a:ea typeface="Arial"/>
                <a:cs typeface="Arial"/>
                <a:sym typeface="Arial"/>
              </a:rPr>
              <a:t>Insulation is a material that </a:t>
            </a:r>
            <a:r>
              <a:rPr lang="en" sz="2400" b="1" i="0" u="none" strike="noStrike" cap="none" baseline="0" dirty="0">
                <a:solidFill>
                  <a:srgbClr val="7030A0"/>
                </a:solidFill>
                <a:latin typeface="Arial"/>
                <a:ea typeface="Arial"/>
                <a:cs typeface="Arial"/>
                <a:sym typeface="Arial"/>
              </a:rPr>
              <a:t>slows </a:t>
            </a:r>
            <a:r>
              <a:rPr lang="en" sz="2400" b="1" i="0" u="none" strike="noStrike" cap="none" baseline="0" dirty="0" smtClean="0">
                <a:solidFill>
                  <a:srgbClr val="7030A0"/>
                </a:solidFill>
                <a:latin typeface="Arial"/>
                <a:ea typeface="Arial"/>
                <a:cs typeface="Arial"/>
                <a:sym typeface="Arial"/>
              </a:rPr>
              <a:t>heat transfer</a:t>
            </a:r>
            <a:r>
              <a:rPr lang="en" sz="2400" b="1" i="0" u="none" strike="noStrike" cap="none" baseline="0" dirty="0" smtClean="0">
                <a:solidFill>
                  <a:srgbClr val="000000"/>
                </a:solidFill>
                <a:latin typeface="Arial"/>
                <a:ea typeface="Arial"/>
                <a:cs typeface="Arial"/>
                <a:sym typeface="Arial"/>
              </a:rPr>
              <a:t>.</a:t>
            </a:r>
            <a:endParaRPr lang="en" sz="2400" b="1" i="0" u="none" strike="noStrike" cap="none" baseline="0" dirty="0">
              <a:solidFill>
                <a:srgbClr val="000000"/>
              </a:solidFill>
              <a:latin typeface="Arial"/>
              <a:ea typeface="Arial"/>
              <a:cs typeface="Arial"/>
              <a:sym typeface="Arial"/>
            </a:endParaRPr>
          </a:p>
        </p:txBody>
      </p:sp>
      <p:pic>
        <p:nvPicPr>
          <p:cNvPr id="3074" name="Picture 2" descr="File:Coozi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929" y="2101885"/>
            <a:ext cx="2349668" cy="381423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File:Baking glov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65" y="2545481"/>
            <a:ext cx="4364053" cy="3267585"/>
          </a:xfrm>
          <a:prstGeom prst="rect">
            <a:avLst/>
          </a:prstGeom>
          <a:noFill/>
          <a:extLst>
            <a:ext uri="{909E8E84-426E-40DD-AFC4-6F175D3DCCD1}">
              <a14:hiddenFill xmlns:a14="http://schemas.microsoft.com/office/drawing/2010/main">
                <a:solidFill>
                  <a:srgbClr val="FFFFFF"/>
                </a:solidFill>
              </a14:hiddenFill>
            </a:ext>
          </a:extLst>
        </p:spPr>
      </p:pic>
      <p:sp>
        <p:nvSpPr>
          <p:cNvPr id="6" name="Shape 279"/>
          <p:cNvSpPr txBox="1"/>
          <p:nvPr/>
        </p:nvSpPr>
        <p:spPr>
          <a:xfrm>
            <a:off x="457200" y="5874026"/>
            <a:ext cx="8541023"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dirty="0" smtClean="0"/>
              <a:t>Almost all engineered products have insulation. </a:t>
            </a:r>
          </a:p>
          <a:p>
            <a:pPr marL="0" marR="0" lvl="0" indent="0" algn="l" rtl="0">
              <a:lnSpc>
                <a:spcPct val="100000"/>
              </a:lnSpc>
              <a:spcBef>
                <a:spcPts val="0"/>
              </a:spcBef>
              <a:spcAft>
                <a:spcPts val="0"/>
              </a:spcAft>
              <a:buClr>
                <a:srgbClr val="000000"/>
              </a:buClr>
              <a:buSzPct val="25000"/>
              <a:buFont typeface="Arial"/>
              <a:buNone/>
            </a:pPr>
            <a:r>
              <a:rPr lang="en" sz="2400" b="1" i="1" dirty="0" smtClean="0"/>
              <a:t>Can you think of more examples?</a:t>
            </a:r>
            <a:endParaRPr lang="en" sz="2400" b="1" i="1" u="none" strike="noStrike" cap="none" baseline="0" dirty="0">
              <a:solidFill>
                <a:srgbClr val="000000"/>
              </a:solidFill>
              <a:sym typeface="Arial"/>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74636"/>
            <a:ext cx="8229600" cy="1118735"/>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 sz="6600" b="1" i="0" u="none" strike="noStrike" cap="none" baseline="0" dirty="0">
                <a:solidFill>
                  <a:srgbClr val="C00000"/>
                </a:solidFill>
                <a:latin typeface="Arial"/>
                <a:ea typeface="Arial"/>
                <a:cs typeface="Arial"/>
                <a:sym typeface="Arial"/>
              </a:rPr>
              <a:t>Review</a:t>
            </a:r>
          </a:p>
        </p:txBody>
      </p:sp>
      <p:sp>
        <p:nvSpPr>
          <p:cNvPr id="286" name="Shape 286"/>
          <p:cNvSpPr txBox="1"/>
          <p:nvPr/>
        </p:nvSpPr>
        <p:spPr>
          <a:xfrm>
            <a:off x="285930" y="1798320"/>
            <a:ext cx="8656320" cy="484632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latin typeface="Arial"/>
                <a:ea typeface="Arial"/>
                <a:cs typeface="Arial"/>
                <a:sym typeface="Arial"/>
              </a:rPr>
              <a:t>Heat:</a:t>
            </a:r>
            <a:r>
              <a:rPr lang="en" sz="2400" b="0" i="0" u="none" strike="noStrike" cap="none" baseline="0" dirty="0">
                <a:solidFill>
                  <a:srgbClr val="000000"/>
                </a:solidFill>
                <a:latin typeface="Arial"/>
                <a:ea typeface="Arial"/>
                <a:cs typeface="Arial"/>
                <a:sym typeface="Arial"/>
              </a:rPr>
              <a:t> A form of energy transferred by a difference in </a:t>
            </a:r>
            <a:r>
              <a:rPr lang="en" sz="2400" b="0" i="0" u="none" strike="noStrike" cap="none" baseline="0" dirty="0" smtClean="0">
                <a:solidFill>
                  <a:srgbClr val="000000"/>
                </a:solidFill>
                <a:latin typeface="Arial"/>
                <a:ea typeface="Arial"/>
                <a:cs typeface="Arial"/>
                <a:sym typeface="Arial"/>
              </a:rPr>
              <a:t>temperature.</a:t>
            </a:r>
            <a:endParaRPr lang="en" sz="2400" b="0" i="0" u="none" strike="noStrike" cap="none" baseline="0" dirty="0">
              <a:solidFill>
                <a:srgbClr val="000000"/>
              </a:solidFill>
              <a:latin typeface="Arial"/>
              <a:ea typeface="Arial"/>
              <a:cs typeface="Arial"/>
              <a:sym typeface="Arial"/>
            </a:endParaRPr>
          </a:p>
          <a:p>
            <a:endParaRPr lang="en" sz="2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 sz="2400" b="0" i="0" u="none" strike="noStrike" cap="none" baseline="0" dirty="0">
                <a:solidFill>
                  <a:srgbClr val="000000"/>
                </a:solidFill>
                <a:latin typeface="Arial"/>
                <a:ea typeface="Arial"/>
                <a:cs typeface="Arial"/>
                <a:sym typeface="Arial"/>
              </a:rPr>
              <a:t>Heat flows from ______________ to _______________.</a:t>
            </a:r>
          </a:p>
          <a:p>
            <a:endParaRPr lang="en" sz="2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latin typeface="Arial"/>
                <a:ea typeface="Arial"/>
                <a:cs typeface="Arial"/>
                <a:sym typeface="Arial"/>
              </a:rPr>
              <a:t>Conduction:</a:t>
            </a:r>
            <a:r>
              <a:rPr lang="en" sz="2400" b="0" i="0" u="none" strike="noStrike" cap="none" baseline="0" dirty="0">
                <a:solidFill>
                  <a:srgbClr val="000000"/>
                </a:solidFill>
                <a:latin typeface="Arial"/>
                <a:ea typeface="Arial"/>
                <a:cs typeface="Arial"/>
                <a:sym typeface="Arial"/>
              </a:rPr>
              <a:t> Heat transfer within or between solid </a:t>
            </a:r>
            <a:r>
              <a:rPr lang="en" sz="2400" b="0" i="0" u="none" strike="noStrike" cap="none" baseline="0" dirty="0" smtClean="0">
                <a:solidFill>
                  <a:srgbClr val="000000"/>
                </a:solidFill>
                <a:latin typeface="Arial"/>
                <a:ea typeface="Arial"/>
                <a:cs typeface="Arial"/>
                <a:sym typeface="Arial"/>
              </a:rPr>
              <a:t>objects.</a:t>
            </a:r>
            <a:endParaRPr lang="en" sz="2400" b="0" i="0" u="none" strike="noStrike" cap="none" baseline="0" dirty="0">
              <a:solidFill>
                <a:srgbClr val="000000"/>
              </a:solidFill>
              <a:latin typeface="Arial"/>
              <a:ea typeface="Arial"/>
              <a:cs typeface="Arial"/>
              <a:sym typeface="Arial"/>
            </a:endParaRPr>
          </a:p>
          <a:p>
            <a:endParaRPr lang="en" sz="2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a:solidFill>
                  <a:srgbClr val="000000"/>
                </a:solidFill>
                <a:latin typeface="Arial"/>
                <a:ea typeface="Arial"/>
                <a:cs typeface="Arial"/>
                <a:sym typeface="Arial"/>
              </a:rPr>
              <a:t>Convection:</a:t>
            </a:r>
            <a:r>
              <a:rPr lang="en" sz="2400" b="0" i="0" u="none" strike="noStrike" cap="none" baseline="0" dirty="0">
                <a:solidFill>
                  <a:srgbClr val="000000"/>
                </a:solidFill>
                <a:latin typeface="Arial"/>
                <a:ea typeface="Arial"/>
                <a:cs typeface="Arial"/>
                <a:sym typeface="Arial"/>
              </a:rPr>
              <a:t> Heat transfer </a:t>
            </a:r>
            <a:r>
              <a:rPr lang="en" sz="2400" b="0" i="0" u="none" strike="noStrike" cap="none" baseline="0" dirty="0" smtClean="0">
                <a:solidFill>
                  <a:srgbClr val="000000"/>
                </a:solidFill>
                <a:latin typeface="Arial"/>
                <a:ea typeface="Arial"/>
                <a:cs typeface="Arial"/>
                <a:sym typeface="Arial"/>
              </a:rPr>
              <a:t>to or from a </a:t>
            </a:r>
            <a:r>
              <a:rPr lang="en" sz="2400" b="0" i="0" u="none" strike="noStrike" cap="none" baseline="0" dirty="0">
                <a:solidFill>
                  <a:srgbClr val="000000"/>
                </a:solidFill>
                <a:latin typeface="Arial"/>
                <a:ea typeface="Arial"/>
                <a:cs typeface="Arial"/>
                <a:sym typeface="Arial"/>
              </a:rPr>
              <a:t>gas or </a:t>
            </a:r>
            <a:r>
              <a:rPr lang="en" sz="2400" b="0" i="0" u="none" strike="noStrike" cap="none" baseline="0" dirty="0" smtClean="0">
                <a:solidFill>
                  <a:srgbClr val="000000"/>
                </a:solidFill>
                <a:latin typeface="Arial"/>
                <a:ea typeface="Arial"/>
                <a:cs typeface="Arial"/>
                <a:sym typeface="Arial"/>
              </a:rPr>
              <a:t>liquid.</a:t>
            </a:r>
          </a:p>
          <a:p>
            <a:pPr marL="0" marR="0" lvl="0" indent="0" algn="l" rtl="0">
              <a:lnSpc>
                <a:spcPct val="100000"/>
              </a:lnSpc>
              <a:spcBef>
                <a:spcPts val="0"/>
              </a:spcBef>
              <a:spcAft>
                <a:spcPts val="0"/>
              </a:spcAft>
              <a:buClr>
                <a:srgbClr val="000000"/>
              </a:buClr>
              <a:buSzPct val="25000"/>
              <a:buFont typeface="Arial"/>
              <a:buNone/>
            </a:pPr>
            <a:endParaRPr lang="en" sz="2400" dirty="0" smtClean="0"/>
          </a:p>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smtClean="0">
                <a:solidFill>
                  <a:srgbClr val="000000"/>
                </a:solidFill>
                <a:latin typeface="Arial"/>
                <a:ea typeface="Arial"/>
                <a:cs typeface="Arial"/>
                <a:sym typeface="Arial"/>
              </a:rPr>
              <a:t>Radiation: </a:t>
            </a:r>
            <a:r>
              <a:rPr lang="en" sz="2400" b="0" i="0" u="none" strike="noStrike" cap="none" baseline="0" dirty="0" smtClean="0">
                <a:solidFill>
                  <a:srgbClr val="000000"/>
                </a:solidFill>
                <a:latin typeface="Arial"/>
                <a:ea typeface="Arial"/>
                <a:cs typeface="Arial"/>
                <a:sym typeface="Arial"/>
              </a:rPr>
              <a:t>Heat transfer </a:t>
            </a:r>
            <a:r>
              <a:rPr lang="en-US" sz="2400" dirty="0" smtClean="0"/>
              <a:t>that </a:t>
            </a:r>
            <a:r>
              <a:rPr lang="en" sz="2400" b="0" i="0" u="none" strike="noStrike" cap="none" baseline="0" dirty="0" smtClean="0">
                <a:solidFill>
                  <a:srgbClr val="000000"/>
                </a:solidFill>
                <a:latin typeface="Arial"/>
                <a:ea typeface="Arial"/>
                <a:cs typeface="Arial"/>
                <a:sym typeface="Arial"/>
              </a:rPr>
              <a:t>can occur through empty space</a:t>
            </a:r>
            <a:r>
              <a:rPr lang="en" sz="2400" b="0" i="0" u="none" strike="noStrike" cap="none" baseline="0" dirty="0" smtClean="0">
                <a:solidFill>
                  <a:srgbClr val="000000"/>
                </a:solidFill>
                <a:latin typeface="Arial"/>
                <a:ea typeface="Arial"/>
                <a:cs typeface="Arial"/>
                <a:sym typeface="Arial"/>
              </a:rPr>
              <a:t>.</a:t>
            </a:r>
          </a:p>
          <a:p>
            <a:pPr marL="0" marR="0" lvl="0" indent="0" algn="l" rtl="0">
              <a:lnSpc>
                <a:spcPct val="100000"/>
              </a:lnSpc>
              <a:spcBef>
                <a:spcPts val="0"/>
              </a:spcBef>
              <a:spcAft>
                <a:spcPts val="0"/>
              </a:spcAft>
              <a:buClr>
                <a:srgbClr val="000000"/>
              </a:buClr>
              <a:buSzPct val="25000"/>
              <a:buFont typeface="Arial"/>
              <a:buNone/>
            </a:pPr>
            <a:endParaRPr lang="en" sz="2400" dirty="0"/>
          </a:p>
          <a:p>
            <a:pPr marL="0" marR="0" lvl="0" indent="0" algn="l" rtl="0">
              <a:lnSpc>
                <a:spcPct val="100000"/>
              </a:lnSpc>
              <a:spcBef>
                <a:spcPts val="0"/>
              </a:spcBef>
              <a:spcAft>
                <a:spcPts val="0"/>
              </a:spcAft>
              <a:buClr>
                <a:srgbClr val="000000"/>
              </a:buClr>
              <a:buSzPct val="25000"/>
              <a:buFont typeface="Arial"/>
              <a:buNone/>
            </a:pPr>
            <a:r>
              <a:rPr lang="en" sz="2400" b="1" i="0" u="none" strike="noStrike" cap="none" baseline="0" dirty="0" smtClean="0">
                <a:solidFill>
                  <a:srgbClr val="000000"/>
                </a:solidFill>
                <a:latin typeface="Arial"/>
                <a:ea typeface="Arial"/>
                <a:cs typeface="Arial"/>
                <a:sym typeface="Arial"/>
              </a:rPr>
              <a:t>Insulation: </a:t>
            </a:r>
            <a:r>
              <a:rPr lang="en" sz="2400" b="0" i="0" u="none" strike="noStrike" cap="none" baseline="0" dirty="0" smtClean="0">
                <a:solidFill>
                  <a:srgbClr val="000000"/>
                </a:solidFill>
                <a:latin typeface="Arial"/>
                <a:ea typeface="Arial"/>
                <a:cs typeface="Arial"/>
                <a:sym typeface="Arial"/>
              </a:rPr>
              <a:t>Material that slows heat transfer.</a:t>
            </a:r>
            <a:endParaRPr lang="en" sz="2400" b="0" i="0" u="none" strike="noStrike" cap="none" baseline="0" dirty="0">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80998" y="131585"/>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b="1" i="0" u="none" strike="noStrike" cap="none" baseline="0" dirty="0" smtClean="0">
                <a:solidFill>
                  <a:schemeClr val="dk2"/>
                </a:solidFill>
                <a:latin typeface="Arial"/>
                <a:ea typeface="Arial"/>
                <a:cs typeface="Arial"/>
                <a:sym typeface="Arial"/>
              </a:rPr>
              <a:t>Thermal Energy</a:t>
            </a:r>
            <a:endParaRPr lang="en" b="1" i="0" u="none" strike="noStrike" cap="none" baseline="0" dirty="0">
              <a:solidFill>
                <a:schemeClr val="dk2"/>
              </a:solidFill>
              <a:latin typeface="Arial"/>
              <a:ea typeface="Arial"/>
              <a:cs typeface="Arial"/>
              <a:sym typeface="Arial"/>
            </a:endParaRPr>
          </a:p>
        </p:txBody>
      </p:sp>
      <p:sp>
        <p:nvSpPr>
          <p:cNvPr id="123" name="Shape 123"/>
          <p:cNvSpPr txBox="1"/>
          <p:nvPr/>
        </p:nvSpPr>
        <p:spPr>
          <a:xfrm>
            <a:off x="551543" y="1011870"/>
            <a:ext cx="8059055" cy="2370124"/>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r>
              <a:rPr lang="en" sz="2400" b="1" dirty="0" smtClean="0">
                <a:solidFill>
                  <a:schemeClr val="dk1"/>
                </a:solidFill>
              </a:rPr>
              <a:t>The atoms inside of everything are always jiggling and bouncing around. They have </a:t>
            </a:r>
            <a:r>
              <a:rPr lang="en" sz="2400" b="1" dirty="0" smtClean="0">
                <a:solidFill>
                  <a:srgbClr val="7030A0"/>
                </a:solidFill>
              </a:rPr>
              <a:t>kinetic energy</a:t>
            </a:r>
            <a:r>
              <a:rPr lang="en" sz="2400" b="1" dirty="0" smtClean="0">
                <a:solidFill>
                  <a:schemeClr val="dk1"/>
                </a:solidFill>
              </a:rPr>
              <a:t>.</a:t>
            </a:r>
          </a:p>
          <a:p>
            <a:pPr marL="0" marR="0" lvl="0" indent="0" algn="l" rtl="0">
              <a:lnSpc>
                <a:spcPct val="100000"/>
              </a:lnSpc>
              <a:spcBef>
                <a:spcPts val="1000"/>
              </a:spcBef>
              <a:spcAft>
                <a:spcPts val="0"/>
              </a:spcAft>
              <a:buClr>
                <a:schemeClr val="dk1"/>
              </a:buClr>
              <a:buSzPct val="25000"/>
              <a:buFont typeface="Arial"/>
              <a:buNone/>
            </a:pPr>
            <a:r>
              <a:rPr lang="en" sz="2400" b="1" dirty="0" smtClean="0">
                <a:solidFill>
                  <a:schemeClr val="dk1"/>
                </a:solidFill>
              </a:rPr>
              <a:t>A thermometer can measure this kinetic energy and tell us the </a:t>
            </a:r>
            <a:r>
              <a:rPr lang="en" sz="2400" b="1" dirty="0" smtClean="0">
                <a:solidFill>
                  <a:srgbClr val="7030A0"/>
                </a:solidFill>
              </a:rPr>
              <a:t>temperature</a:t>
            </a:r>
            <a:r>
              <a:rPr lang="en" sz="2400" b="1" dirty="0" smtClean="0">
                <a:solidFill>
                  <a:schemeClr val="dk1"/>
                </a:solidFill>
              </a:rPr>
              <a:t> of something</a:t>
            </a:r>
            <a:r>
              <a:rPr lang="en" sz="2400" b="1" i="0" u="none" strike="noStrike" cap="none" dirty="0" smtClean="0">
                <a:solidFill>
                  <a:schemeClr val="dk1"/>
                </a:solidFill>
                <a:sym typeface="Arial"/>
              </a:rPr>
              <a:t>. </a:t>
            </a:r>
          </a:p>
          <a:p>
            <a:pPr marL="0" marR="0" lvl="0" indent="0" algn="l" rtl="0">
              <a:lnSpc>
                <a:spcPct val="100000"/>
              </a:lnSpc>
              <a:spcBef>
                <a:spcPts val="1000"/>
              </a:spcBef>
              <a:spcAft>
                <a:spcPts val="0"/>
              </a:spcAft>
              <a:buClr>
                <a:schemeClr val="dk1"/>
              </a:buClr>
              <a:buSzPct val="25000"/>
              <a:buFont typeface="Arial"/>
              <a:buNone/>
            </a:pPr>
            <a:r>
              <a:rPr lang="en" sz="2400" b="1" baseline="0" dirty="0" smtClean="0">
                <a:solidFill>
                  <a:schemeClr val="dk1"/>
                </a:solidFill>
              </a:rPr>
              <a:t>The more</a:t>
            </a:r>
            <a:r>
              <a:rPr lang="en" sz="2400" b="1" dirty="0" smtClean="0">
                <a:solidFill>
                  <a:schemeClr val="dk1"/>
                </a:solidFill>
              </a:rPr>
              <a:t> jiggling, the higher the temperature.</a:t>
            </a:r>
          </a:p>
        </p:txBody>
      </p:sp>
      <p:pic>
        <p:nvPicPr>
          <p:cNvPr id="1026" name="Picture 2" descr="http://upload.wikimedia.org/wikipedia/commons/6/6d/Translational_moti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7364" y="3229084"/>
            <a:ext cx="3471306" cy="304317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travis\Desktop\oie_1801932YJ9iVOI0.gif"/>
          <p:cNvPicPr>
            <a:picLocks noChangeAspect="1" noChangeArrowheads="1" noCrop="1"/>
          </p:cNvPicPr>
          <p:nvPr/>
        </p:nvPicPr>
        <p:blipFill>
          <a:blip r:embed="rId4"/>
          <a:srcRect/>
          <a:stretch>
            <a:fillRect/>
          </a:stretch>
        </p:blipFill>
        <p:spPr bwMode="auto">
          <a:xfrm>
            <a:off x="4727574" y="3229084"/>
            <a:ext cx="3471307" cy="3043179"/>
          </a:xfrm>
          <a:prstGeom prst="rect">
            <a:avLst/>
          </a:prstGeom>
          <a:noFill/>
        </p:spPr>
      </p:pic>
      <p:sp>
        <p:nvSpPr>
          <p:cNvPr id="10" name="Shape 123"/>
          <p:cNvSpPr txBox="1"/>
          <p:nvPr/>
        </p:nvSpPr>
        <p:spPr>
          <a:xfrm>
            <a:off x="318655" y="6272262"/>
            <a:ext cx="8657111" cy="462365"/>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r>
              <a:rPr lang="en" sz="2400" dirty="0" smtClean="0">
                <a:solidFill>
                  <a:schemeClr val="dk1"/>
                </a:solidFill>
              </a:rPr>
              <a:t>               </a:t>
            </a:r>
            <a:r>
              <a:rPr lang="en" sz="2400" dirty="0" smtClean="0">
                <a:solidFill>
                  <a:srgbClr val="0000FF"/>
                </a:solidFill>
              </a:rPr>
              <a:t>cold water                               </a:t>
            </a:r>
            <a:r>
              <a:rPr lang="en" sz="2400" dirty="0" smtClean="0">
                <a:solidFill>
                  <a:srgbClr val="FF0000"/>
                </a:solidFill>
              </a:rPr>
              <a:t>hot water</a:t>
            </a:r>
          </a:p>
        </p:txBody>
      </p:sp>
    </p:spTree>
    <p:extLst>
      <p:ext uri="{BB962C8B-B14F-4D97-AF65-F5344CB8AC3E}">
        <p14:creationId xmlns:p14="http://schemas.microsoft.com/office/powerpoint/2010/main" val="486156484"/>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 sz="4800" b="1" i="0" u="none" strike="noStrike" cap="none" baseline="0" dirty="0" smtClean="0">
                <a:solidFill>
                  <a:schemeClr val="dk2"/>
                </a:solidFill>
                <a:sym typeface="Arial"/>
              </a:rPr>
              <a:t>Let’s watch </a:t>
            </a:r>
            <a:r>
              <a:rPr lang="en" sz="4800" b="1" dirty="0"/>
              <a:t>t</a:t>
            </a:r>
            <a:r>
              <a:rPr lang="en" sz="4800" b="1" i="0" u="none" strike="noStrike" cap="none" baseline="0" dirty="0" smtClean="0">
                <a:solidFill>
                  <a:schemeClr val="dk2"/>
                </a:solidFill>
                <a:sym typeface="Arial"/>
              </a:rPr>
              <a:t>hermal </a:t>
            </a:r>
            <a:r>
              <a:rPr lang="en" sz="4800" b="1" dirty="0"/>
              <a:t>e</a:t>
            </a:r>
            <a:r>
              <a:rPr lang="en" sz="4800" b="1" i="0" u="none" strike="noStrike" cap="none" baseline="0" dirty="0" smtClean="0">
                <a:solidFill>
                  <a:schemeClr val="dk2"/>
                </a:solidFill>
                <a:sym typeface="Arial"/>
              </a:rPr>
              <a:t>nergy</a:t>
            </a:r>
            <a:endParaRPr lang="en" sz="4800" b="1" i="0" u="none" strike="noStrike" cap="none" baseline="0" dirty="0">
              <a:solidFill>
                <a:schemeClr val="dk2"/>
              </a:solidFill>
              <a:sym typeface="Arial"/>
            </a:endParaRPr>
          </a:p>
        </p:txBody>
      </p:sp>
      <p:sp>
        <p:nvSpPr>
          <p:cNvPr id="198" name="Shape 198"/>
          <p:cNvSpPr txBox="1"/>
          <p:nvPr/>
        </p:nvSpPr>
        <p:spPr>
          <a:xfrm>
            <a:off x="444441" y="5300663"/>
            <a:ext cx="8229600" cy="1142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800" b="1" i="0" u="none" strike="noStrike" cap="none" baseline="0" dirty="0" smtClean="0">
                <a:solidFill>
                  <a:srgbClr val="000000"/>
                </a:solidFill>
                <a:latin typeface="Arial"/>
                <a:ea typeface="Arial"/>
                <a:cs typeface="Arial"/>
                <a:sym typeface="Arial"/>
              </a:rPr>
              <a:t>Reme</a:t>
            </a:r>
            <a:r>
              <a:rPr lang="en-US" sz="2800" b="1" i="0" u="none" strike="noStrike" cap="none" baseline="0" dirty="0" smtClean="0">
                <a:solidFill>
                  <a:srgbClr val="000000"/>
                </a:solidFill>
                <a:latin typeface="Arial"/>
                <a:ea typeface="Arial"/>
                <a:cs typeface="Arial"/>
                <a:sym typeface="Arial"/>
              </a:rPr>
              <a:t>m</a:t>
            </a:r>
            <a:r>
              <a:rPr lang="en" sz="2800" b="1" i="0" u="none" strike="noStrike" cap="none" baseline="0" dirty="0" smtClean="0">
                <a:solidFill>
                  <a:srgbClr val="000000"/>
                </a:solidFill>
                <a:latin typeface="Arial"/>
                <a:ea typeface="Arial"/>
                <a:cs typeface="Arial"/>
                <a:sym typeface="Arial"/>
              </a:rPr>
              <a:t>ber, the molecules</a:t>
            </a:r>
            <a:r>
              <a:rPr lang="en" sz="2800" b="1" i="0" u="none" strike="noStrike" cap="none" dirty="0" smtClean="0">
                <a:solidFill>
                  <a:srgbClr val="000000"/>
                </a:solidFill>
                <a:latin typeface="Arial"/>
                <a:ea typeface="Arial"/>
                <a:cs typeface="Arial"/>
                <a:sym typeface="Arial"/>
              </a:rPr>
              <a:t> in t</a:t>
            </a:r>
            <a:r>
              <a:rPr lang="en-US" sz="2800" b="1" i="0" u="none" strike="noStrike" cap="none" dirty="0" smtClean="0">
                <a:solidFill>
                  <a:srgbClr val="000000"/>
                </a:solidFill>
                <a:latin typeface="Arial"/>
                <a:ea typeface="Arial"/>
                <a:cs typeface="Arial"/>
                <a:sym typeface="Arial"/>
              </a:rPr>
              <a:t>he</a:t>
            </a:r>
            <a:r>
              <a:rPr lang="en" sz="2800" b="1" i="0" u="none" strike="noStrike" cap="none" dirty="0" smtClean="0">
                <a:solidFill>
                  <a:srgbClr val="000000"/>
                </a:solidFill>
                <a:latin typeface="Arial"/>
                <a:ea typeface="Arial"/>
                <a:cs typeface="Arial"/>
                <a:sym typeface="Arial"/>
              </a:rPr>
              <a:t> hot water are jiggling around more than the cold water.</a:t>
            </a:r>
          </a:p>
        </p:txBody>
      </p:sp>
      <p:grpSp>
        <p:nvGrpSpPr>
          <p:cNvPr id="2" name="Group 1"/>
          <p:cNvGrpSpPr/>
          <p:nvPr/>
        </p:nvGrpSpPr>
        <p:grpSpPr>
          <a:xfrm>
            <a:off x="1244600" y="2146450"/>
            <a:ext cx="7193343" cy="2133599"/>
            <a:chOff x="1447800" y="2743200"/>
            <a:chExt cx="7193343" cy="2133599"/>
          </a:xfrm>
        </p:grpSpPr>
        <p:sp>
          <p:nvSpPr>
            <p:cNvPr id="200" name="Shape 200"/>
            <p:cNvSpPr/>
            <p:nvPr/>
          </p:nvSpPr>
          <p:spPr>
            <a:xfrm rot="10800000">
              <a:off x="1447800" y="2743200"/>
              <a:ext cx="1371599" cy="2133599"/>
            </a:xfrm>
            <a:prstGeom prst="trapezoid">
              <a:avLst>
                <a:gd name="adj" fmla="val 25000"/>
              </a:avLst>
            </a:prstGeom>
            <a:solidFill>
              <a:schemeClr val="accent5"/>
            </a:solidFill>
            <a:ln w="25400" cap="flat">
              <a:solidFill>
                <a:srgbClr val="252570"/>
              </a:solidFill>
              <a:prstDash val="solid"/>
              <a:round/>
              <a:headEnd type="none" w="med" len="med"/>
              <a:tailEnd type="none" w="med" len="med"/>
            </a:ln>
          </p:spPr>
          <p:txBody>
            <a:bodyPr lIns="91425" tIns="45700" rIns="91425" bIns="45700" anchor="ctr" anchorCtr="0">
              <a:noAutofit/>
            </a:bodyPr>
            <a:lstStyle/>
            <a:p>
              <a:endParaRPr/>
            </a:p>
          </p:txBody>
        </p:sp>
        <p:sp>
          <p:nvSpPr>
            <p:cNvPr id="201" name="Shape 201"/>
            <p:cNvSpPr/>
            <p:nvPr/>
          </p:nvSpPr>
          <p:spPr>
            <a:xfrm rot="10800000">
              <a:off x="4224275" y="2743200"/>
              <a:ext cx="1371599" cy="2133599"/>
            </a:xfrm>
            <a:prstGeom prst="trapezoid">
              <a:avLst>
                <a:gd name="adj" fmla="val 25000"/>
              </a:avLst>
            </a:prstGeom>
            <a:solidFill>
              <a:srgbClr val="C00000"/>
            </a:solidFill>
            <a:ln w="25400" cap="flat">
              <a:solidFill>
                <a:srgbClr val="89A4A6"/>
              </a:solidFill>
              <a:prstDash val="solid"/>
              <a:round/>
              <a:headEnd type="none" w="med" len="med"/>
              <a:tailEnd type="none" w="med" len="med"/>
            </a:ln>
          </p:spPr>
          <p:txBody>
            <a:bodyPr lIns="91425" tIns="45700" rIns="91425" bIns="45700" anchor="ctr" anchorCtr="0">
              <a:noAutofit/>
            </a:bodyPr>
            <a:lstStyle/>
            <a:p>
              <a:endParaRPr/>
            </a:p>
          </p:txBody>
        </p:sp>
        <p:sp>
          <p:nvSpPr>
            <p:cNvPr id="202" name="Shape 202"/>
            <p:cNvSpPr txBox="1"/>
            <p:nvPr/>
          </p:nvSpPr>
          <p:spPr>
            <a:xfrm>
              <a:off x="1571625" y="3194713"/>
              <a:ext cx="1057275"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000" b="1" i="0" u="none" strike="noStrike" cap="none" baseline="0" dirty="0" smtClean="0">
                  <a:solidFill>
                    <a:schemeClr val="lt1"/>
                  </a:solidFill>
                  <a:latin typeface="Arial"/>
                  <a:ea typeface="Arial"/>
                  <a:cs typeface="Arial"/>
                  <a:sym typeface="Arial"/>
                </a:rPr>
                <a:t>cold </a:t>
              </a:r>
              <a:endParaRPr lang="en" sz="2000" b="1" i="0" u="none" strike="noStrike" cap="none" baseline="0"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25000"/>
                <a:buFont typeface="Arial"/>
                <a:buNone/>
              </a:pPr>
              <a:r>
                <a:rPr lang="en" sz="2000" b="1" i="0" u="none" strike="noStrike" cap="none" baseline="0" dirty="0">
                  <a:solidFill>
                    <a:schemeClr val="lt1"/>
                  </a:solidFill>
                  <a:latin typeface="Arial"/>
                  <a:ea typeface="Arial"/>
                  <a:cs typeface="Arial"/>
                  <a:sym typeface="Arial"/>
                </a:rPr>
                <a:t>water</a:t>
              </a:r>
            </a:p>
          </p:txBody>
        </p:sp>
        <p:sp>
          <p:nvSpPr>
            <p:cNvPr id="203" name="Shape 203"/>
            <p:cNvSpPr txBox="1"/>
            <p:nvPr/>
          </p:nvSpPr>
          <p:spPr>
            <a:xfrm>
              <a:off x="4457701" y="3194711"/>
              <a:ext cx="888936"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000" b="1" i="0" u="none" strike="noStrike" cap="none" baseline="0" dirty="0" smtClean="0">
                  <a:solidFill>
                    <a:schemeClr val="lt1"/>
                  </a:solidFill>
                  <a:latin typeface="Arial"/>
                  <a:ea typeface="Arial"/>
                  <a:cs typeface="Arial"/>
                  <a:sym typeface="Arial"/>
                </a:rPr>
                <a:t>hot </a:t>
              </a:r>
              <a:endParaRPr lang="en" sz="2000" b="1" i="0" u="none" strike="noStrike" cap="none" baseline="0"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25000"/>
                <a:buFont typeface="Arial"/>
                <a:buNone/>
              </a:pPr>
              <a:r>
                <a:rPr lang="en" sz="2000" b="1" i="0" u="none" strike="noStrike" cap="none" baseline="0" dirty="0">
                  <a:solidFill>
                    <a:schemeClr val="lt1"/>
                  </a:solidFill>
                  <a:latin typeface="Arial"/>
                  <a:ea typeface="Arial"/>
                  <a:cs typeface="Arial"/>
                  <a:sym typeface="Arial"/>
                </a:rPr>
                <a:t>water</a:t>
              </a:r>
            </a:p>
          </p:txBody>
        </p:sp>
        <p:sp>
          <p:nvSpPr>
            <p:cNvPr id="204" name="Shape 204"/>
            <p:cNvSpPr/>
            <p:nvPr/>
          </p:nvSpPr>
          <p:spPr>
            <a:xfrm>
              <a:off x="6858000" y="3352800"/>
              <a:ext cx="381000" cy="1066799"/>
            </a:xfrm>
            <a:prstGeom prst="roundRect">
              <a:avLst>
                <a:gd name="adj" fmla="val 16667"/>
              </a:avLst>
            </a:prstGeom>
            <a:solidFill>
              <a:schemeClr val="accent1"/>
            </a:solidFill>
            <a:ln w="25400" cap="flat">
              <a:solidFill>
                <a:srgbClr val="89A4A6"/>
              </a:solidFill>
              <a:prstDash val="solid"/>
              <a:round/>
              <a:headEnd type="none" w="med" len="med"/>
              <a:tailEnd type="none" w="med" len="med"/>
            </a:ln>
          </p:spPr>
          <p:txBody>
            <a:bodyPr lIns="91425" tIns="45700" rIns="91425" bIns="45700" anchor="ctr" anchorCtr="0">
              <a:noAutofit/>
            </a:bodyPr>
            <a:lstStyle/>
            <a:p>
              <a:endParaRPr/>
            </a:p>
          </p:txBody>
        </p:sp>
        <p:sp>
          <p:nvSpPr>
            <p:cNvPr id="205" name="Shape 205"/>
            <p:cNvSpPr/>
            <p:nvPr/>
          </p:nvSpPr>
          <p:spPr>
            <a:xfrm>
              <a:off x="7040881" y="2819400"/>
              <a:ext cx="45718" cy="533399"/>
            </a:xfrm>
            <a:prstGeom prst="round2SameRect">
              <a:avLst>
                <a:gd name="adj1" fmla="val 16667"/>
                <a:gd name="adj2" fmla="val 0"/>
              </a:avLst>
            </a:prstGeom>
            <a:solidFill>
              <a:schemeClr val="accent1"/>
            </a:solidFill>
            <a:ln w="25400" cap="flat">
              <a:solidFill>
                <a:srgbClr val="89A4A6"/>
              </a:solidFill>
              <a:prstDash val="solid"/>
              <a:round/>
              <a:headEnd type="none" w="med" len="med"/>
              <a:tailEnd type="none" w="med" len="med"/>
            </a:ln>
          </p:spPr>
          <p:txBody>
            <a:bodyPr lIns="91425" tIns="45700" rIns="91425" bIns="45700" anchor="ctr" anchorCtr="0">
              <a:noAutofit/>
            </a:bodyPr>
            <a:lstStyle/>
            <a:p>
              <a:endParaRPr/>
            </a:p>
          </p:txBody>
        </p:sp>
        <p:sp>
          <p:nvSpPr>
            <p:cNvPr id="206" name="Shape 206"/>
            <p:cNvSpPr txBox="1"/>
            <p:nvPr/>
          </p:nvSpPr>
          <p:spPr>
            <a:xfrm>
              <a:off x="7391400" y="3352800"/>
              <a:ext cx="1249743" cy="64633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000" b="1" i="0" u="none" strike="noStrike" cap="none" baseline="0" dirty="0" smtClean="0">
                  <a:solidFill>
                    <a:srgbClr val="000000"/>
                  </a:solidFill>
                  <a:latin typeface="Arial"/>
                  <a:ea typeface="Arial"/>
                  <a:cs typeface="Arial"/>
                  <a:sym typeface="Arial"/>
                </a:rPr>
                <a:t>food </a:t>
              </a:r>
              <a:r>
                <a:rPr lang="en" sz="2000" b="1" i="0" u="none" strike="noStrike" cap="none" baseline="0" dirty="0">
                  <a:solidFill>
                    <a:srgbClr val="000000"/>
                  </a:solidFill>
                  <a:latin typeface="Arial"/>
                  <a:ea typeface="Arial"/>
                  <a:cs typeface="Arial"/>
                  <a:sym typeface="Arial"/>
                </a:rPr>
                <a:t>coloring</a:t>
              </a:r>
            </a:p>
          </p:txBody>
        </p:sp>
      </p:grpSp>
      <p:sp>
        <p:nvSpPr>
          <p:cNvPr id="31746" name="AutoShape 2" descr="C:\Users\travis\Desktop\faster gif.gif"/>
          <p:cNvSpPr>
            <a:spLocks noChangeAspect="1" noChangeArrowheads="1"/>
          </p:cNvSpPr>
          <p:nvPr/>
        </p:nvSpPr>
        <p:spPr bwMode="auto">
          <a:xfrm>
            <a:off x="63500" y="-136525"/>
            <a:ext cx="2857500" cy="2505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dirty="0" smtClean="0"/>
              <a:t>What Happened?</a:t>
            </a:r>
            <a:endParaRPr lang="en" sz="5400" b="1" i="0" u="none" strike="noStrike" cap="none" baseline="0" dirty="0">
              <a:solidFill>
                <a:schemeClr val="dk2"/>
              </a:solidFill>
              <a:sym typeface="Arial"/>
            </a:endParaRPr>
          </a:p>
        </p:txBody>
      </p:sp>
      <p:sp>
        <p:nvSpPr>
          <p:cNvPr id="198" name="Shape 198"/>
          <p:cNvSpPr txBox="1"/>
          <p:nvPr/>
        </p:nvSpPr>
        <p:spPr>
          <a:xfrm>
            <a:off x="457200" y="5505868"/>
            <a:ext cx="8229600" cy="91805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strike="noStrike" cap="none" baseline="0" dirty="0" smtClean="0">
                <a:solidFill>
                  <a:srgbClr val="000000"/>
                </a:solidFill>
                <a:latin typeface="Arial"/>
                <a:ea typeface="Arial"/>
                <a:cs typeface="Arial"/>
                <a:sym typeface="Arial"/>
              </a:rPr>
              <a:t>The faster jiggling hot water molecules bounced</a:t>
            </a:r>
            <a:r>
              <a:rPr lang="en-US" sz="2400" b="1" i="0" u="none" strike="noStrike" cap="none" dirty="0" smtClean="0">
                <a:solidFill>
                  <a:srgbClr val="000000"/>
                </a:solidFill>
                <a:latin typeface="Arial"/>
                <a:ea typeface="Arial"/>
                <a:cs typeface="Arial"/>
                <a:sym typeface="Arial"/>
              </a:rPr>
              <a:t> around the dye molecules much more quickly.</a:t>
            </a:r>
            <a:r>
              <a:rPr lang="en-US" sz="2400" b="1" i="0" u="none" strike="noStrike" cap="none" baseline="0" dirty="0" smtClean="0">
                <a:solidFill>
                  <a:srgbClr val="000000"/>
                </a:solidFill>
                <a:latin typeface="Arial"/>
                <a:ea typeface="Arial"/>
                <a:cs typeface="Arial"/>
                <a:sym typeface="Arial"/>
              </a:rPr>
              <a:t> </a:t>
            </a:r>
            <a:endParaRPr lang="en" sz="2400" b="1" i="0" u="none" strike="noStrike" cap="none"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endParaRPr lang="en" sz="2400" b="1" i="0" u="none" strike="noStrike" cap="none" dirty="0" smtClean="0">
              <a:solidFill>
                <a:srgbClr val="000000"/>
              </a:solidFill>
              <a:latin typeface="Arial"/>
              <a:ea typeface="Arial"/>
              <a:cs typeface="Arial"/>
              <a:sym typeface="Arial"/>
            </a:endParaRPr>
          </a:p>
        </p:txBody>
      </p:sp>
      <p:sp>
        <p:nvSpPr>
          <p:cNvPr id="31746" name="AutoShape 2" descr="C:\Users\travis\Desktop\faster gif.gif"/>
          <p:cNvSpPr>
            <a:spLocks noChangeAspect="1" noChangeArrowheads="1"/>
          </p:cNvSpPr>
          <p:nvPr/>
        </p:nvSpPr>
        <p:spPr bwMode="auto">
          <a:xfrm>
            <a:off x="63500" y="-136525"/>
            <a:ext cx="2857500" cy="2505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5538" name="Picture 2" descr="C:\Users\travis\Desktop\Brownian_motion_large.gif"/>
          <p:cNvPicPr>
            <a:picLocks noChangeAspect="1" noChangeArrowheads="1" noCrop="1"/>
          </p:cNvPicPr>
          <p:nvPr/>
        </p:nvPicPr>
        <p:blipFill>
          <a:blip r:embed="rId3"/>
          <a:srcRect/>
          <a:stretch>
            <a:fillRect/>
          </a:stretch>
        </p:blipFill>
        <p:spPr bwMode="auto">
          <a:xfrm>
            <a:off x="2627291" y="1404572"/>
            <a:ext cx="3889419" cy="3889419"/>
          </a:xfrm>
          <a:prstGeom prst="rect">
            <a:avLst/>
          </a:prstGeom>
          <a:noFill/>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Thermal</a:t>
            </a:r>
            <a:r>
              <a:rPr lang="en-US" sz="5400" dirty="0" smtClean="0"/>
              <a:t> </a:t>
            </a:r>
            <a:r>
              <a:rPr lang="en-US" sz="5400" b="1" dirty="0" smtClean="0"/>
              <a:t>Energy</a:t>
            </a:r>
            <a:endParaRPr lang="en-US" sz="5400" b="1" dirty="0"/>
          </a:p>
        </p:txBody>
      </p:sp>
      <p:sp>
        <p:nvSpPr>
          <p:cNvPr id="3" name="Shape 123"/>
          <p:cNvSpPr txBox="1"/>
          <p:nvPr/>
        </p:nvSpPr>
        <p:spPr>
          <a:xfrm>
            <a:off x="166255" y="1417636"/>
            <a:ext cx="8657111" cy="3706977"/>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r>
              <a:rPr lang="en" sz="2400" b="1" dirty="0" smtClean="0">
                <a:solidFill>
                  <a:schemeClr val="dk1"/>
                </a:solidFill>
              </a:rPr>
              <a:t>Everything in this room has thermal energy because it has mass and its temperature is above </a:t>
            </a:r>
            <a:r>
              <a:rPr lang="en" sz="2400" b="1" dirty="0" smtClean="0">
                <a:solidFill>
                  <a:srgbClr val="7030A0"/>
                </a:solidFill>
              </a:rPr>
              <a:t>ABSOLUTE ZERO</a:t>
            </a:r>
            <a:r>
              <a:rPr lang="en" sz="2400" b="1" dirty="0" smtClean="0">
                <a:solidFill>
                  <a:schemeClr val="bg2"/>
                </a:solidFill>
              </a:rPr>
              <a:t>.</a:t>
            </a:r>
          </a:p>
          <a:p>
            <a:pPr lvl="0">
              <a:spcBef>
                <a:spcPts val="1000"/>
              </a:spcBef>
              <a:buClr>
                <a:schemeClr val="dk1"/>
              </a:buClr>
              <a:buSzPct val="25000"/>
            </a:pPr>
            <a:r>
              <a:rPr lang="en" sz="2400" b="1" dirty="0" smtClean="0">
                <a:solidFill>
                  <a:srgbClr val="7030A0"/>
                </a:solidFill>
              </a:rPr>
              <a:t>Absolute zero </a:t>
            </a:r>
            <a:r>
              <a:rPr lang="en" sz="2400" b="1" dirty="0" smtClean="0">
                <a:solidFill>
                  <a:schemeClr val="dk1"/>
                </a:solidFill>
              </a:rPr>
              <a:t>is the lowest temperature anything can ever be. It is </a:t>
            </a:r>
            <a:r>
              <a:rPr lang="en" sz="2400" b="1" dirty="0" smtClean="0">
                <a:solidFill>
                  <a:srgbClr val="FF0000"/>
                </a:solidFill>
              </a:rPr>
              <a:t>-273 °C</a:t>
            </a:r>
            <a:r>
              <a:rPr lang="en" sz="2400" b="1" dirty="0" smtClean="0">
                <a:solidFill>
                  <a:schemeClr val="dk1"/>
                </a:solidFill>
              </a:rPr>
              <a:t>.</a:t>
            </a:r>
          </a:p>
          <a:p>
            <a:pPr lvl="0">
              <a:buClr>
                <a:schemeClr val="dk1"/>
              </a:buClr>
              <a:buSzPct val="25000"/>
            </a:pPr>
            <a:endParaRPr lang="en" sz="2400" b="1" dirty="0" smtClean="0">
              <a:solidFill>
                <a:schemeClr val="dk1"/>
              </a:solidFill>
            </a:endParaRPr>
          </a:p>
          <a:p>
            <a:pPr lvl="0">
              <a:buClr>
                <a:schemeClr val="dk1"/>
              </a:buClr>
              <a:buSzPct val="25000"/>
            </a:pPr>
            <a:r>
              <a:rPr lang="en" sz="2400" b="1" dirty="0">
                <a:solidFill>
                  <a:schemeClr val="dk1"/>
                </a:solidFill>
              </a:rPr>
              <a:t>T</a:t>
            </a:r>
            <a:r>
              <a:rPr lang="en" sz="2400" b="1" dirty="0" smtClean="0">
                <a:solidFill>
                  <a:schemeClr val="dk1"/>
                </a:solidFill>
              </a:rPr>
              <a:t>he coldest outside </a:t>
            </a:r>
            <a:br>
              <a:rPr lang="en" sz="2400" b="1" dirty="0" smtClean="0">
                <a:solidFill>
                  <a:schemeClr val="dk1"/>
                </a:solidFill>
              </a:rPr>
            </a:br>
            <a:r>
              <a:rPr lang="en" sz="2400" b="1" dirty="0" smtClean="0">
                <a:solidFill>
                  <a:schemeClr val="dk1"/>
                </a:solidFill>
              </a:rPr>
              <a:t>temperature recorded on </a:t>
            </a:r>
            <a:br>
              <a:rPr lang="en" sz="2400" b="1" dirty="0" smtClean="0">
                <a:solidFill>
                  <a:schemeClr val="dk1"/>
                </a:solidFill>
              </a:rPr>
            </a:br>
            <a:r>
              <a:rPr lang="en" sz="2400" b="1" dirty="0" smtClean="0">
                <a:solidFill>
                  <a:schemeClr val="dk1"/>
                </a:solidFill>
              </a:rPr>
              <a:t>Earth was </a:t>
            </a:r>
            <a:r>
              <a:rPr lang="en" sz="2400" b="1" dirty="0" smtClean="0">
                <a:solidFill>
                  <a:srgbClr val="FF0000"/>
                </a:solidFill>
              </a:rPr>
              <a:t>-90 °C</a:t>
            </a:r>
            <a:r>
              <a:rPr lang="en" sz="2400" b="1" dirty="0" smtClean="0">
                <a:solidFill>
                  <a:schemeClr val="dk1"/>
                </a:solidFill>
              </a:rPr>
              <a:t/>
            </a:r>
            <a:br>
              <a:rPr lang="en" sz="2400" b="1" dirty="0" smtClean="0">
                <a:solidFill>
                  <a:schemeClr val="dk1"/>
                </a:solidFill>
              </a:rPr>
            </a:br>
            <a:r>
              <a:rPr lang="en" sz="2400" b="1" dirty="0" smtClean="0">
                <a:solidFill>
                  <a:schemeClr val="dk1"/>
                </a:solidFill>
              </a:rPr>
              <a:t>in Antarctica.</a:t>
            </a:r>
            <a:endParaRPr lang="en" sz="2400" b="1" dirty="0" smtClean="0">
              <a:solidFill>
                <a:schemeClr val="accent5">
                  <a:lumMod val="40000"/>
                  <a:lumOff val="60000"/>
                </a:schemeClr>
              </a:solidFill>
            </a:endParaRPr>
          </a:p>
        </p:txBody>
      </p:sp>
      <p:pic>
        <p:nvPicPr>
          <p:cNvPr id="66563" name="Picture 3"/>
          <p:cNvPicPr>
            <a:picLocks noChangeAspect="1" noChangeArrowheads="1"/>
          </p:cNvPicPr>
          <p:nvPr/>
        </p:nvPicPr>
        <p:blipFill>
          <a:blip r:embed="rId3"/>
          <a:srcRect/>
          <a:stretch>
            <a:fillRect/>
          </a:stretch>
        </p:blipFill>
        <p:spPr bwMode="auto">
          <a:xfrm>
            <a:off x="4378815" y="3012410"/>
            <a:ext cx="4687911" cy="3369957"/>
          </a:xfrm>
          <a:prstGeom prst="rect">
            <a:avLst/>
          </a:prstGeom>
          <a:noFill/>
          <a:ln w="9525">
            <a:noFill/>
            <a:miter lim="800000"/>
            <a:headEnd/>
            <a:tailEnd/>
          </a:ln>
        </p:spPr>
      </p:pic>
      <p:sp>
        <p:nvSpPr>
          <p:cNvPr id="6" name="Shape 123"/>
          <p:cNvSpPr txBox="1"/>
          <p:nvPr/>
        </p:nvSpPr>
        <p:spPr>
          <a:xfrm>
            <a:off x="203818" y="5124614"/>
            <a:ext cx="4137434" cy="1257754"/>
          </a:xfrm>
          <a:prstGeom prst="rect">
            <a:avLst/>
          </a:prstGeom>
          <a:noFill/>
          <a:ln>
            <a:noFill/>
          </a:ln>
        </p:spPr>
        <p:txBody>
          <a:bodyPr lIns="91425" tIns="45700" rIns="91425" bIns="45700" anchor="t" anchorCtr="0">
            <a:noAutofit/>
          </a:bodyPr>
          <a:lstStyle/>
          <a:p>
            <a:pPr marL="0" marR="0" lvl="0" indent="0" algn="r" rtl="0">
              <a:lnSpc>
                <a:spcPct val="100000"/>
              </a:lnSpc>
              <a:spcBef>
                <a:spcPts val="1000"/>
              </a:spcBef>
              <a:spcAft>
                <a:spcPts val="0"/>
              </a:spcAft>
              <a:buClr>
                <a:schemeClr val="dk1"/>
              </a:buClr>
              <a:buSzPct val="25000"/>
              <a:buFont typeface="Arial"/>
              <a:buNone/>
            </a:pPr>
            <a:r>
              <a:rPr lang="en" sz="2000" b="1" dirty="0" smtClean="0">
                <a:solidFill>
                  <a:schemeClr val="dk1"/>
                </a:solidFill>
              </a:rPr>
              <a:t>This molten iron has a great amount of thermal energy. </a:t>
            </a:r>
            <a:r>
              <a:rPr lang="en" sz="2400" b="1" dirty="0" smtClean="0">
                <a:solidFill>
                  <a:schemeClr val="dk1"/>
                </a:solidFill>
                <a:sym typeface="Wingdings" panose="05000000000000000000" pitchFamily="2" charset="2"/>
              </a:rPr>
              <a:t></a:t>
            </a:r>
            <a:endParaRPr lang="en" sz="2400" b="1" dirty="0" smtClean="0">
              <a:solidFill>
                <a:schemeClr val="dk1"/>
              </a:solidFill>
            </a:endParaRPr>
          </a:p>
          <a:p>
            <a:pPr marL="0" marR="0" lvl="0" indent="0" algn="l" rtl="0">
              <a:lnSpc>
                <a:spcPct val="100000"/>
              </a:lnSpc>
              <a:spcBef>
                <a:spcPts val="1000"/>
              </a:spcBef>
              <a:spcAft>
                <a:spcPts val="0"/>
              </a:spcAft>
              <a:buClr>
                <a:schemeClr val="dk1"/>
              </a:buClr>
              <a:buSzPct val="25000"/>
              <a:buFont typeface="Arial"/>
              <a:buNone/>
            </a:pPr>
            <a:r>
              <a:rPr lang="en" sz="2400" b="1" i="1" dirty="0" smtClean="0">
                <a:solidFill>
                  <a:schemeClr val="dk1"/>
                </a:solidFill>
              </a:rPr>
              <a:t>How would you know this?</a:t>
            </a:r>
            <a:endParaRPr lang="en" sz="2400" b="1" i="1" dirty="0" smtClean="0">
              <a:solidFill>
                <a:schemeClr val="accent5">
                  <a:lumMod val="40000"/>
                  <a:lumOff val="6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Heat</a:t>
            </a:r>
            <a:endParaRPr lang="en-US" sz="5400" b="1" dirty="0"/>
          </a:p>
        </p:txBody>
      </p:sp>
      <p:pic>
        <p:nvPicPr>
          <p:cNvPr id="68610" name="Picture 2" descr="http://upload.wikimedia.org/wikipedia/commons/thumb/7/7b/Andrej_%C5%A0porn_at_the_2010_Winter_Olympic_downhill.jpg/300px-Andrej_%C5%A0porn_at_the_2010_Winter_Olympic_downhill.jpg"/>
          <p:cNvPicPr>
            <a:picLocks noChangeAspect="1" noChangeArrowheads="1"/>
          </p:cNvPicPr>
          <p:nvPr/>
        </p:nvPicPr>
        <p:blipFill rotWithShape="1">
          <a:blip r:embed="rId3"/>
          <a:srcRect t="9540" b="6342"/>
          <a:stretch/>
        </p:blipFill>
        <p:spPr bwMode="auto">
          <a:xfrm>
            <a:off x="4228327" y="1766066"/>
            <a:ext cx="4221050" cy="2662989"/>
          </a:xfrm>
          <a:prstGeom prst="rect">
            <a:avLst/>
          </a:prstGeom>
          <a:noFill/>
        </p:spPr>
      </p:pic>
      <p:sp>
        <p:nvSpPr>
          <p:cNvPr id="4" name="Shape 123"/>
          <p:cNvSpPr txBox="1"/>
          <p:nvPr/>
        </p:nvSpPr>
        <p:spPr>
          <a:xfrm>
            <a:off x="282371" y="1986620"/>
            <a:ext cx="3752602" cy="2221880"/>
          </a:xfrm>
          <a:prstGeom prst="rect">
            <a:avLst/>
          </a:prstGeom>
          <a:noFill/>
          <a:ln>
            <a:noFill/>
          </a:ln>
        </p:spPr>
        <p:txBody>
          <a:bodyPr lIns="91425" tIns="45700" rIns="91425" bIns="45700" anchor="t" anchorCtr="0">
            <a:noAutofit/>
          </a:bodyPr>
          <a:lstStyle/>
          <a:p>
            <a:pPr marL="0" marR="0" lvl="0" indent="0" algn="r" rtl="0">
              <a:lnSpc>
                <a:spcPct val="100000"/>
              </a:lnSpc>
              <a:spcBef>
                <a:spcPts val="1000"/>
              </a:spcBef>
              <a:spcAft>
                <a:spcPts val="0"/>
              </a:spcAft>
              <a:buClr>
                <a:schemeClr val="dk1"/>
              </a:buClr>
              <a:buSzPct val="25000"/>
              <a:buFont typeface="Arial"/>
              <a:buNone/>
            </a:pPr>
            <a:r>
              <a:rPr lang="en" sz="3200" b="1" dirty="0" smtClean="0">
                <a:solidFill>
                  <a:schemeClr val="dk1"/>
                </a:solidFill>
              </a:rPr>
              <a:t>Energy flows “</a:t>
            </a:r>
            <a:r>
              <a:rPr lang="en" sz="3200" b="1" dirty="0" smtClean="0">
                <a:solidFill>
                  <a:srgbClr val="7030A0"/>
                </a:solidFill>
              </a:rPr>
              <a:t>downhill</a:t>
            </a:r>
            <a:r>
              <a:rPr lang="en" sz="3200" b="1" dirty="0" smtClean="0">
                <a:solidFill>
                  <a:schemeClr val="dk1"/>
                </a:solidFill>
              </a:rPr>
              <a:t>.”</a:t>
            </a:r>
          </a:p>
          <a:p>
            <a:pPr marL="0" marR="0" lvl="0" indent="0" algn="l" rtl="0">
              <a:lnSpc>
                <a:spcPct val="100000"/>
              </a:lnSpc>
              <a:spcBef>
                <a:spcPts val="1000"/>
              </a:spcBef>
              <a:spcAft>
                <a:spcPts val="0"/>
              </a:spcAft>
              <a:buClr>
                <a:schemeClr val="dk1"/>
              </a:buClr>
              <a:buSzPct val="25000"/>
              <a:buFont typeface="Arial"/>
              <a:buNone/>
            </a:pPr>
            <a:r>
              <a:rPr lang="en" sz="3200" b="1" dirty="0" smtClean="0">
                <a:solidFill>
                  <a:schemeClr val="dk1"/>
                </a:solidFill>
              </a:rPr>
              <a:t>When you ski, you go down, not up.</a:t>
            </a:r>
            <a:endParaRPr lang="en" sz="2400" b="1" dirty="0" smtClean="0">
              <a:solidFill>
                <a:schemeClr val="accent5">
                  <a:lumMod val="40000"/>
                  <a:lumOff val="60000"/>
                </a:schemeClr>
              </a:solidFill>
            </a:endParaRPr>
          </a:p>
        </p:txBody>
      </p:sp>
      <p:sp>
        <p:nvSpPr>
          <p:cNvPr id="5" name="Shape 123"/>
          <p:cNvSpPr txBox="1"/>
          <p:nvPr/>
        </p:nvSpPr>
        <p:spPr>
          <a:xfrm>
            <a:off x="719847" y="4617721"/>
            <a:ext cx="8074458" cy="2011680"/>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r>
              <a:rPr lang="en" sz="2800" b="1" dirty="0" smtClean="0">
                <a:solidFill>
                  <a:schemeClr val="dk1"/>
                </a:solidFill>
              </a:rPr>
              <a:t>Thermal energy does the same thing. It flows down a “temperature hill.” </a:t>
            </a:r>
          </a:p>
          <a:p>
            <a:pPr marL="0" marR="0" lvl="0" indent="0" algn="l" rtl="0">
              <a:lnSpc>
                <a:spcPct val="100000"/>
              </a:lnSpc>
              <a:spcBef>
                <a:spcPts val="1000"/>
              </a:spcBef>
              <a:spcAft>
                <a:spcPts val="0"/>
              </a:spcAft>
              <a:buClr>
                <a:schemeClr val="dk1"/>
              </a:buClr>
              <a:buSzPct val="25000"/>
              <a:buFont typeface="Arial"/>
              <a:buNone/>
            </a:pPr>
            <a:r>
              <a:rPr lang="en" sz="2800" b="1" dirty="0" smtClean="0">
                <a:solidFill>
                  <a:schemeClr val="dk1"/>
                </a:solidFill>
              </a:rPr>
              <a:t>F</a:t>
            </a:r>
            <a:r>
              <a:rPr lang="en-US" sz="2800" b="1" dirty="0" smtClean="0">
                <a:solidFill>
                  <a:schemeClr val="dk1"/>
                </a:solidFill>
              </a:rPr>
              <a:t>l</a:t>
            </a:r>
            <a:r>
              <a:rPr lang="en" sz="2800" b="1" dirty="0" smtClean="0">
                <a:solidFill>
                  <a:schemeClr val="dk1"/>
                </a:solidFill>
              </a:rPr>
              <a:t>owing thermal energy is called </a:t>
            </a:r>
            <a:r>
              <a:rPr lang="en" sz="2800" b="1" u="sng" dirty="0" smtClean="0">
                <a:solidFill>
                  <a:schemeClr val="dk1"/>
                </a:solidFill>
              </a:rPr>
              <a:t>HEAT</a:t>
            </a:r>
            <a:r>
              <a:rPr lang="en" sz="2800" b="1" dirty="0" smtClean="0">
                <a:solidFill>
                  <a:schemeClr val="dk1"/>
                </a:solidFill>
              </a:rPr>
              <a:t>. </a:t>
            </a:r>
          </a:p>
          <a:p>
            <a:pPr marL="0" marR="0" lvl="0" indent="0" algn="l" rtl="0">
              <a:lnSpc>
                <a:spcPct val="100000"/>
              </a:lnSpc>
              <a:spcBef>
                <a:spcPts val="1000"/>
              </a:spcBef>
              <a:spcAft>
                <a:spcPts val="0"/>
              </a:spcAft>
              <a:buClr>
                <a:schemeClr val="dk1"/>
              </a:buClr>
              <a:buSzPct val="25000"/>
              <a:buFont typeface="Arial"/>
              <a:buNone/>
            </a:pPr>
            <a:r>
              <a:rPr lang="en" sz="2800" b="1" dirty="0" smtClean="0">
                <a:solidFill>
                  <a:srgbClr val="7030A0"/>
                </a:solidFill>
              </a:rPr>
              <a:t>Heat ALWAYS flows from </a:t>
            </a:r>
            <a:r>
              <a:rPr lang="en" sz="2800" b="1" dirty="0" smtClean="0">
                <a:solidFill>
                  <a:srgbClr val="FF0000"/>
                </a:solidFill>
              </a:rPr>
              <a:t>hot</a:t>
            </a:r>
            <a:r>
              <a:rPr lang="en" sz="2800" b="1" dirty="0" smtClean="0">
                <a:solidFill>
                  <a:srgbClr val="7030A0"/>
                </a:solidFill>
              </a:rPr>
              <a:t> to </a:t>
            </a:r>
            <a:r>
              <a:rPr lang="en" sz="2800" b="1" dirty="0" smtClean="0">
                <a:solidFill>
                  <a:srgbClr val="0000FF"/>
                </a:solidFill>
              </a:rPr>
              <a:t>cold</a:t>
            </a:r>
            <a:r>
              <a:rPr lang="en" sz="2800" b="1" dirty="0" smtClean="0">
                <a:solidFill>
                  <a:srgbClr val="7030A0"/>
                </a:solidFill>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9" name="Shape 109"/>
          <p:cNvSpPr/>
          <p:nvPr/>
        </p:nvSpPr>
        <p:spPr>
          <a:xfrm>
            <a:off x="0" y="0"/>
            <a:ext cx="2057400" cy="657299"/>
          </a:xfrm>
          <a:prstGeom prst="rect">
            <a:avLst/>
          </a:prstGeom>
          <a:noFill/>
          <a:ln>
            <a:noFill/>
          </a:ln>
        </p:spPr>
        <p:txBody>
          <a:bodyPr lIns="91425" tIns="91425" rIns="91425" bIns="91425" anchor="ctr" anchorCtr="0">
            <a:noAutofit/>
          </a:bodyPr>
          <a:lstStyle/>
          <a:p>
            <a:endParaRPr/>
          </a:p>
        </p:txBody>
      </p:sp>
      <p:sp>
        <p:nvSpPr>
          <p:cNvPr id="110" name="Shape 110"/>
          <p:cNvSpPr txBox="1"/>
          <p:nvPr/>
        </p:nvSpPr>
        <p:spPr>
          <a:xfrm>
            <a:off x="128246" y="5725307"/>
            <a:ext cx="8930641" cy="677077"/>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4000" b="1" i="0" u="none" strike="noStrike" cap="none" baseline="0" dirty="0">
                <a:solidFill>
                  <a:srgbClr val="000000"/>
                </a:solidFill>
                <a:latin typeface="Arial"/>
                <a:ea typeface="Arial"/>
                <a:cs typeface="Arial"/>
                <a:sym typeface="Arial"/>
              </a:rPr>
              <a:t>Heat </a:t>
            </a:r>
            <a:r>
              <a:rPr lang="en" sz="4000" b="1" i="1" strike="noStrike" cap="none" baseline="0" dirty="0">
                <a:solidFill>
                  <a:schemeClr val="tx1"/>
                </a:solidFill>
                <a:latin typeface="Arial"/>
                <a:ea typeface="Arial"/>
                <a:cs typeface="Arial"/>
                <a:sym typeface="Arial"/>
              </a:rPr>
              <a:t>always</a:t>
            </a:r>
            <a:r>
              <a:rPr lang="en" sz="4000" b="1" i="1" u="none" strike="noStrike" cap="none" baseline="0" dirty="0">
                <a:solidFill>
                  <a:srgbClr val="FF0000"/>
                </a:solidFill>
                <a:latin typeface="Arial"/>
                <a:ea typeface="Arial"/>
                <a:cs typeface="Arial"/>
                <a:sym typeface="Arial"/>
              </a:rPr>
              <a:t> </a:t>
            </a:r>
            <a:r>
              <a:rPr lang="en" sz="4000" b="1" i="0" u="none" strike="noStrike" cap="none" baseline="0" dirty="0">
                <a:solidFill>
                  <a:srgbClr val="000000"/>
                </a:solidFill>
                <a:latin typeface="Arial"/>
                <a:ea typeface="Arial"/>
                <a:cs typeface="Arial"/>
                <a:sym typeface="Arial"/>
              </a:rPr>
              <a:t>flows from </a:t>
            </a:r>
            <a:r>
              <a:rPr lang="en" sz="4000" b="1" i="0" u="none" strike="noStrike" cap="none" baseline="0" dirty="0">
                <a:solidFill>
                  <a:srgbClr val="FF0000"/>
                </a:solidFill>
                <a:latin typeface="Arial"/>
                <a:ea typeface="Arial"/>
                <a:cs typeface="Arial"/>
                <a:sym typeface="Arial"/>
              </a:rPr>
              <a:t>hot</a:t>
            </a:r>
            <a:r>
              <a:rPr lang="en" sz="4000" b="1" i="0" u="none" strike="noStrike" cap="none" baseline="0" dirty="0">
                <a:solidFill>
                  <a:srgbClr val="000000"/>
                </a:solidFill>
                <a:latin typeface="Arial"/>
                <a:ea typeface="Arial"/>
                <a:cs typeface="Arial"/>
                <a:sym typeface="Arial"/>
              </a:rPr>
              <a:t> to </a:t>
            </a:r>
            <a:r>
              <a:rPr lang="en" sz="4000" b="1" i="0" u="none" strike="noStrike" cap="none" baseline="0" dirty="0" smtClean="0">
                <a:solidFill>
                  <a:srgbClr val="0000FF"/>
                </a:solidFill>
                <a:latin typeface="Arial"/>
                <a:ea typeface="Arial"/>
                <a:cs typeface="Arial"/>
                <a:sym typeface="Arial"/>
              </a:rPr>
              <a:t>cold</a:t>
            </a:r>
            <a:r>
              <a:rPr lang="en" sz="4000" b="1" i="0" u="none" strike="noStrike" cap="none" baseline="0" dirty="0" smtClean="0">
                <a:solidFill>
                  <a:srgbClr val="000000"/>
                </a:solidFill>
                <a:latin typeface="Arial"/>
                <a:ea typeface="Arial"/>
                <a:cs typeface="Arial"/>
                <a:sym typeface="Arial"/>
              </a:rPr>
              <a:t>!</a:t>
            </a:r>
            <a:endParaRPr lang="en" sz="4000" b="1" i="0" u="none" strike="noStrike" cap="none" baseline="0" dirty="0">
              <a:solidFill>
                <a:srgbClr val="000000"/>
              </a:solidFill>
              <a:latin typeface="Arial"/>
              <a:ea typeface="Arial"/>
              <a:cs typeface="Arial"/>
              <a:sym typeface="Arial"/>
            </a:endParaRPr>
          </a:p>
        </p:txBody>
      </p:sp>
      <p:grpSp>
        <p:nvGrpSpPr>
          <p:cNvPr id="2" name="Group 1"/>
          <p:cNvGrpSpPr/>
          <p:nvPr/>
        </p:nvGrpSpPr>
        <p:grpSpPr>
          <a:xfrm>
            <a:off x="2161913" y="1621369"/>
            <a:ext cx="4154732" cy="3779169"/>
            <a:chOff x="2161913" y="1621369"/>
            <a:chExt cx="4154732" cy="3779169"/>
          </a:xfrm>
        </p:grpSpPr>
        <p:sp>
          <p:nvSpPr>
            <p:cNvPr id="108" name="Shape 108"/>
            <p:cNvSpPr txBox="1"/>
            <p:nvPr/>
          </p:nvSpPr>
          <p:spPr>
            <a:xfrm>
              <a:off x="2521131" y="5033939"/>
              <a:ext cx="3436298" cy="366599"/>
            </a:xfrm>
            <a:prstGeom prst="rect">
              <a:avLst/>
            </a:prstGeom>
            <a:noFill/>
            <a:ln>
              <a:noFill/>
            </a:ln>
          </p:spPr>
          <p:txBody>
            <a:bodyPr lIns="91425" tIns="45700" rIns="91425" bIns="45700" anchor="t" anchorCtr="0">
              <a:noAutofit/>
            </a:bodyPr>
            <a:lstStyle/>
            <a:p>
              <a:pPr marL="0" marR="0" lvl="0" indent="0" algn="ctr" rtl="0">
                <a:lnSpc>
                  <a:spcPct val="100000"/>
                </a:lnSpc>
                <a:spcBef>
                  <a:spcPts val="900"/>
                </a:spcBef>
                <a:spcAft>
                  <a:spcPts val="0"/>
                </a:spcAft>
                <a:buClr>
                  <a:schemeClr val="dk1"/>
                </a:buClr>
                <a:buSzPct val="25000"/>
                <a:buFont typeface="Arial"/>
                <a:buNone/>
              </a:pPr>
              <a:r>
                <a:rPr lang="en" sz="2400" b="1" i="0" u="none" strike="noStrike" cap="none" baseline="0" dirty="0" smtClean="0">
                  <a:solidFill>
                    <a:srgbClr val="FF0000"/>
                  </a:solidFill>
                  <a:latin typeface="Arial"/>
                  <a:ea typeface="Arial"/>
                  <a:cs typeface="Arial"/>
                  <a:sym typeface="Arial"/>
                </a:rPr>
                <a:t>HOT</a:t>
              </a:r>
              <a:r>
                <a:rPr lang="en" sz="2400" b="1" i="0" u="none" strike="noStrike" cap="none" baseline="0" dirty="0" smtClean="0">
                  <a:solidFill>
                    <a:schemeClr val="dk1"/>
                  </a:solidFill>
                  <a:latin typeface="Arial"/>
                  <a:ea typeface="Arial"/>
                  <a:cs typeface="Arial"/>
                  <a:sym typeface="Arial"/>
                </a:rPr>
                <a:t> coffee</a:t>
              </a:r>
              <a:endParaRPr lang="en" sz="2400" b="1" i="0" u="none" strike="noStrike" cap="none" baseline="0" dirty="0">
                <a:solidFill>
                  <a:schemeClr val="dk1"/>
                </a:solidFill>
                <a:latin typeface="Arial"/>
                <a:ea typeface="Arial"/>
                <a:cs typeface="Arial"/>
                <a:sym typeface="Arial"/>
              </a:endParaRPr>
            </a:p>
          </p:txBody>
        </p:sp>
        <p:sp>
          <p:nvSpPr>
            <p:cNvPr id="113" name="Shape 113"/>
            <p:cNvSpPr txBox="1"/>
            <p:nvPr/>
          </p:nvSpPr>
          <p:spPr>
            <a:xfrm>
              <a:off x="2161913" y="1621369"/>
              <a:ext cx="4154732" cy="553499"/>
            </a:xfrm>
            <a:prstGeom prst="rect">
              <a:avLst/>
            </a:prstGeom>
            <a:noFill/>
            <a:ln>
              <a:noFill/>
            </a:ln>
          </p:spPr>
          <p:txBody>
            <a:bodyPr lIns="91425" tIns="45700" rIns="91425" bIns="45700" anchor="t" anchorCtr="0">
              <a:noAutofit/>
            </a:bodyPr>
            <a:lstStyle/>
            <a:p>
              <a:pPr marL="0" marR="0" lvl="0" indent="0" algn="ctr" rtl="0">
                <a:lnSpc>
                  <a:spcPct val="100000"/>
                </a:lnSpc>
                <a:spcBef>
                  <a:spcPts val="900"/>
                </a:spcBef>
                <a:spcAft>
                  <a:spcPts val="0"/>
                </a:spcAft>
                <a:buClr>
                  <a:schemeClr val="dk1"/>
                </a:buClr>
                <a:buSzPct val="25000"/>
                <a:buFont typeface="Arial"/>
                <a:buNone/>
              </a:pPr>
              <a:r>
                <a:rPr lang="en" sz="2400" b="1" i="0" u="none" strike="noStrike" cap="none" baseline="0" dirty="0" smtClean="0">
                  <a:solidFill>
                    <a:srgbClr val="0000FF"/>
                  </a:solidFill>
                  <a:sym typeface="Arial"/>
                </a:rPr>
                <a:t>COLD </a:t>
              </a:r>
              <a:r>
                <a:rPr lang="en" sz="2400" b="1" dirty="0">
                  <a:solidFill>
                    <a:schemeClr val="dk1"/>
                  </a:solidFill>
                </a:rPr>
                <a:t>r</a:t>
              </a:r>
              <a:r>
                <a:rPr lang="en" sz="2400" b="1" i="0" u="none" strike="noStrike" cap="none" baseline="0" dirty="0" smtClean="0">
                  <a:solidFill>
                    <a:schemeClr val="dk1"/>
                  </a:solidFill>
                  <a:sym typeface="Arial"/>
                </a:rPr>
                <a:t>oom air</a:t>
              </a:r>
              <a:endParaRPr lang="en" sz="2400" b="1" i="0" u="none" strike="noStrike" cap="none" baseline="0" dirty="0">
                <a:solidFill>
                  <a:schemeClr val="dk1"/>
                </a:solidFill>
                <a:sym typeface="Arial"/>
              </a:endParaRPr>
            </a:p>
          </p:txBody>
        </p:sp>
        <p:pic>
          <p:nvPicPr>
            <p:cNvPr id="2050" name="Picture 2" descr="File:A small cup of coff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1131" y="2441906"/>
              <a:ext cx="3436297" cy="255245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5" name="Shape 115"/>
          <p:cNvCxnSpPr/>
          <p:nvPr/>
        </p:nvCxnSpPr>
        <p:spPr>
          <a:xfrm flipV="1">
            <a:off x="4356693" y="2049915"/>
            <a:ext cx="0" cy="1401289"/>
          </a:xfrm>
          <a:prstGeom prst="straightConnector1">
            <a:avLst/>
          </a:prstGeom>
          <a:noFill/>
          <a:ln w="101600" cap="flat">
            <a:solidFill>
              <a:srgbClr val="FF0000"/>
            </a:solidFill>
            <a:prstDash val="solid"/>
            <a:round/>
            <a:headEnd type="none" w="lg" len="lg"/>
            <a:tailEnd type="triangle" w="lg" len="lg"/>
          </a:ln>
        </p:spPr>
      </p:cxnSp>
      <p:sp>
        <p:nvSpPr>
          <p:cNvPr id="17" name="Shape 96"/>
          <p:cNvSpPr txBox="1">
            <a:spLocks noGrp="1"/>
          </p:cNvSpPr>
          <p:nvPr>
            <p:ph type="ctrTitle"/>
          </p:nvPr>
        </p:nvSpPr>
        <p:spPr>
          <a:xfrm>
            <a:off x="128246" y="267441"/>
            <a:ext cx="8695713" cy="9717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i="0" u="none" strike="noStrike" cap="none" baseline="0" dirty="0" smtClean="0">
                <a:solidFill>
                  <a:schemeClr val="dk2"/>
                </a:solidFill>
                <a:latin typeface="Arial"/>
                <a:ea typeface="Arial"/>
                <a:cs typeface="Arial"/>
                <a:sym typeface="Arial"/>
              </a:rPr>
              <a:t>Heat Example</a:t>
            </a:r>
            <a:endParaRPr lang="en" sz="4400" b="1" i="0" u="none" strike="noStrike" cap="none" baseline="0" dirty="0">
              <a:solidFill>
                <a:schemeClr val="dk2"/>
              </a:solidFill>
              <a:latin typeface="Arial"/>
              <a:ea typeface="Arial"/>
              <a:cs typeface="Arial"/>
              <a:sym typeface="Arial"/>
            </a:endParaRPr>
          </a:p>
          <a:p>
            <a:endParaRPr lang="en" sz="4400" b="1" i="0" u="none" strike="noStrike" cap="none" baseline="0" dirty="0">
              <a:solidFill>
                <a:schemeClr val="dk2"/>
              </a:solidFill>
              <a:latin typeface="Arial"/>
              <a:ea typeface="Arial"/>
              <a:cs typeface="Aria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80998" y="131585"/>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5400" b="1" i="0" u="none" strike="noStrike" cap="none" baseline="0" dirty="0">
                <a:solidFill>
                  <a:schemeClr val="dk2"/>
                </a:solidFill>
                <a:sym typeface="Arial"/>
              </a:rPr>
              <a:t>Heat </a:t>
            </a:r>
            <a:r>
              <a:rPr lang="en" sz="5400" b="1" dirty="0" smtClean="0"/>
              <a:t>Example</a:t>
            </a:r>
            <a:endParaRPr lang="en" sz="5400" b="1" i="0" u="none" strike="noStrike" cap="none" baseline="0" dirty="0">
              <a:solidFill>
                <a:schemeClr val="dk2"/>
              </a:solidFill>
              <a:sym typeface="Arial"/>
            </a:endParaRPr>
          </a:p>
        </p:txBody>
      </p:sp>
      <p:sp>
        <p:nvSpPr>
          <p:cNvPr id="123" name="Shape 123"/>
          <p:cNvSpPr txBox="1"/>
          <p:nvPr/>
        </p:nvSpPr>
        <p:spPr>
          <a:xfrm>
            <a:off x="685800" y="1200150"/>
            <a:ext cx="7772400" cy="400049"/>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Clr>
                <a:schemeClr val="dk1"/>
              </a:buClr>
              <a:buSzPct val="25000"/>
              <a:buFont typeface="Arial"/>
              <a:buNone/>
            </a:pPr>
            <a:endParaRPr lang="en" sz="2000" b="0" i="0" u="none" strike="noStrike" cap="none" baseline="0" dirty="0">
              <a:solidFill>
                <a:schemeClr val="dk1"/>
              </a:solidFill>
              <a:latin typeface="Arial"/>
              <a:ea typeface="Arial"/>
              <a:cs typeface="Arial"/>
              <a:sym typeface="Arial"/>
            </a:endParaRPr>
          </a:p>
        </p:txBody>
      </p:sp>
      <p:sp>
        <p:nvSpPr>
          <p:cNvPr id="124" name="Shape 124"/>
          <p:cNvSpPr txBox="1"/>
          <p:nvPr/>
        </p:nvSpPr>
        <p:spPr>
          <a:xfrm>
            <a:off x="228600" y="1293623"/>
            <a:ext cx="8686800" cy="10685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1200"/>
              </a:spcAft>
              <a:buClr>
                <a:schemeClr val="dk1"/>
              </a:buClr>
              <a:buSzPct val="25000"/>
              <a:buFont typeface="Arial"/>
              <a:buNone/>
            </a:pPr>
            <a:r>
              <a:rPr lang="en" sz="2200" b="1" i="0" u="none" strike="noStrike" cap="none" baseline="0" dirty="0" smtClean="0">
                <a:solidFill>
                  <a:schemeClr val="dk1"/>
                </a:solidFill>
                <a:latin typeface="Arial"/>
                <a:ea typeface="Arial"/>
                <a:cs typeface="Arial"/>
                <a:sym typeface="Arial"/>
              </a:rPr>
              <a:t>You are holding an ice cream cone in</a:t>
            </a:r>
            <a:r>
              <a:rPr lang="en" sz="2200" b="1" i="0" u="none" strike="noStrike" cap="none" dirty="0" smtClean="0">
                <a:solidFill>
                  <a:schemeClr val="dk1"/>
                </a:solidFill>
                <a:latin typeface="Arial"/>
                <a:ea typeface="Arial"/>
                <a:cs typeface="Arial"/>
                <a:sym typeface="Arial"/>
              </a:rPr>
              <a:t> room temperature</a:t>
            </a:r>
            <a:r>
              <a:rPr lang="en" sz="2200" b="1" i="0" u="none" strike="noStrike" cap="none" baseline="0" dirty="0" smtClean="0">
                <a:solidFill>
                  <a:schemeClr val="dk1"/>
                </a:solidFill>
                <a:latin typeface="Arial"/>
                <a:ea typeface="Arial"/>
                <a:cs typeface="Arial"/>
                <a:sym typeface="Arial"/>
              </a:rPr>
              <a:t> air.</a:t>
            </a:r>
          </a:p>
          <a:p>
            <a:pPr marL="0" marR="0" lvl="0" indent="0" algn="l" rtl="0">
              <a:lnSpc>
                <a:spcPct val="100000"/>
              </a:lnSpc>
              <a:spcBef>
                <a:spcPts val="0"/>
              </a:spcBef>
              <a:spcAft>
                <a:spcPts val="1200"/>
              </a:spcAft>
              <a:buClr>
                <a:schemeClr val="dk1"/>
              </a:buClr>
              <a:buSzPct val="25000"/>
              <a:buFont typeface="Arial"/>
              <a:buNone/>
            </a:pPr>
            <a:r>
              <a:rPr lang="en" sz="2200" b="1" i="1" u="none" strike="noStrike" cap="none" baseline="0" dirty="0" smtClean="0">
                <a:solidFill>
                  <a:schemeClr val="dk1"/>
                </a:solidFill>
                <a:latin typeface="Arial"/>
                <a:ea typeface="Arial"/>
                <a:cs typeface="Arial"/>
                <a:sym typeface="Arial"/>
              </a:rPr>
              <a:t>How </a:t>
            </a:r>
            <a:r>
              <a:rPr lang="en" sz="2200" b="1" i="1" u="none" strike="noStrike" cap="none" baseline="0" dirty="0">
                <a:solidFill>
                  <a:schemeClr val="dk1"/>
                </a:solidFill>
                <a:latin typeface="Arial"/>
                <a:ea typeface="Arial"/>
                <a:cs typeface="Arial"/>
                <a:sym typeface="Arial"/>
              </a:rPr>
              <a:t>does heat flow </a:t>
            </a:r>
            <a:r>
              <a:rPr lang="en" sz="2200" b="1" i="1" u="none" strike="noStrike" cap="none" baseline="0" dirty="0" smtClean="0">
                <a:solidFill>
                  <a:schemeClr val="dk1"/>
                </a:solidFill>
                <a:latin typeface="Arial"/>
                <a:ea typeface="Arial"/>
                <a:cs typeface="Arial"/>
                <a:sym typeface="Arial"/>
              </a:rPr>
              <a:t>between the ice cream, hand and air?</a:t>
            </a:r>
            <a:endParaRPr lang="en" sz="2200" b="1" i="1" u="none" strike="noStrike" cap="none" baseline="0" dirty="0">
              <a:solidFill>
                <a:schemeClr val="dk1"/>
              </a:solidFill>
              <a:latin typeface="Arial"/>
              <a:ea typeface="Arial"/>
              <a:cs typeface="Arial"/>
              <a:sym typeface="Arial"/>
            </a:endParaRPr>
          </a:p>
        </p:txBody>
      </p:sp>
      <p:sp>
        <p:nvSpPr>
          <p:cNvPr id="154" name="Shape 154"/>
          <p:cNvSpPr/>
          <p:nvPr/>
        </p:nvSpPr>
        <p:spPr>
          <a:xfrm>
            <a:off x="794309" y="2513024"/>
            <a:ext cx="2768288" cy="4046907"/>
          </a:xfrm>
          <a:prstGeom prst="rect">
            <a:avLst/>
          </a:prstGeom>
          <a:blipFill>
            <a:blip r:embed="rId3"/>
            <a:stretch>
              <a:fillRect/>
            </a:stretch>
          </a:blipFill>
          <a:ln>
            <a:noFill/>
          </a:ln>
        </p:spPr>
      </p:sp>
      <p:grpSp>
        <p:nvGrpSpPr>
          <p:cNvPr id="11" name="Group 10"/>
          <p:cNvGrpSpPr/>
          <p:nvPr/>
        </p:nvGrpSpPr>
        <p:grpSpPr>
          <a:xfrm>
            <a:off x="2197320" y="3241301"/>
            <a:ext cx="2011823" cy="2591609"/>
            <a:chOff x="2197320" y="3241301"/>
            <a:chExt cx="2011823" cy="2591609"/>
          </a:xfrm>
        </p:grpSpPr>
        <p:cxnSp>
          <p:nvCxnSpPr>
            <p:cNvPr id="33" name="Shape 115"/>
            <p:cNvCxnSpPr/>
            <p:nvPr/>
          </p:nvCxnSpPr>
          <p:spPr>
            <a:xfrm flipH="1" flipV="1">
              <a:off x="2197320" y="3820542"/>
              <a:ext cx="295623" cy="2012367"/>
            </a:xfrm>
            <a:prstGeom prst="straightConnector1">
              <a:avLst/>
            </a:prstGeom>
            <a:noFill/>
            <a:ln w="101600" cap="flat">
              <a:solidFill>
                <a:srgbClr val="FF0000"/>
              </a:solidFill>
              <a:prstDash val="solid"/>
              <a:round/>
              <a:headEnd type="none" w="lg" len="lg"/>
              <a:tailEnd type="triangle" w="lg" len="lg"/>
            </a:ln>
          </p:spPr>
        </p:cxnSp>
        <p:cxnSp>
          <p:nvCxnSpPr>
            <p:cNvPr id="34" name="Shape 115"/>
            <p:cNvCxnSpPr/>
            <p:nvPr/>
          </p:nvCxnSpPr>
          <p:spPr>
            <a:xfrm flipV="1">
              <a:off x="2492942" y="3241301"/>
              <a:ext cx="1716201" cy="2591609"/>
            </a:xfrm>
            <a:prstGeom prst="straightConnector1">
              <a:avLst/>
            </a:prstGeom>
            <a:noFill/>
            <a:ln w="101600" cap="flat">
              <a:solidFill>
                <a:srgbClr val="FF0000"/>
              </a:solidFill>
              <a:prstDash val="solid"/>
              <a:round/>
              <a:headEnd type="none" w="lg" len="lg"/>
              <a:tailEnd type="triangle" w="lg" len="lg"/>
            </a:ln>
          </p:spPr>
        </p:cxnSp>
        <p:cxnSp>
          <p:nvCxnSpPr>
            <p:cNvPr id="38" name="Shape 115"/>
            <p:cNvCxnSpPr/>
            <p:nvPr/>
          </p:nvCxnSpPr>
          <p:spPr>
            <a:xfrm flipH="1">
              <a:off x="2220579" y="3241301"/>
              <a:ext cx="1504398" cy="344139"/>
            </a:xfrm>
            <a:prstGeom prst="straightConnector1">
              <a:avLst/>
            </a:prstGeom>
            <a:noFill/>
            <a:ln w="101600" cap="flat">
              <a:solidFill>
                <a:srgbClr val="FF0000"/>
              </a:solidFill>
              <a:prstDash val="solid"/>
              <a:round/>
              <a:headEnd type="none" w="lg" len="lg"/>
              <a:tailEnd type="triangle" w="lg" len="lg"/>
            </a:ln>
          </p:spPr>
        </p:cxnSp>
      </p:grpSp>
      <p:sp>
        <p:nvSpPr>
          <p:cNvPr id="12" name="Shape 124"/>
          <p:cNvSpPr txBox="1"/>
          <p:nvPr/>
        </p:nvSpPr>
        <p:spPr>
          <a:xfrm>
            <a:off x="7109813" y="3260591"/>
            <a:ext cx="1831626" cy="2033304"/>
          </a:xfrm>
          <a:prstGeom prst="rect">
            <a:avLst/>
          </a:prstGeom>
          <a:solidFill>
            <a:schemeClr val="bg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b="1" dirty="0" smtClean="0">
                <a:solidFill>
                  <a:srgbClr val="7030A0"/>
                </a:solidFill>
              </a:rPr>
              <a:t>b</a:t>
            </a:r>
            <a:r>
              <a:rPr lang="en" b="1" dirty="0" smtClean="0">
                <a:solidFill>
                  <a:srgbClr val="7030A0"/>
                </a:solidFill>
              </a:rPr>
              <a:t>ody temperature</a:t>
            </a:r>
          </a:p>
          <a:p>
            <a:pPr marL="0" marR="0" lvl="0" indent="0" algn="l" rtl="0">
              <a:lnSpc>
                <a:spcPct val="100000"/>
              </a:lnSpc>
              <a:spcBef>
                <a:spcPts val="0"/>
              </a:spcBef>
              <a:spcAft>
                <a:spcPts val="0"/>
              </a:spcAft>
              <a:buClr>
                <a:schemeClr val="dk1"/>
              </a:buClr>
              <a:buSzPct val="25000"/>
              <a:buFont typeface="Arial"/>
              <a:buNone/>
            </a:pPr>
            <a:endParaRPr lang="en" b="1" dirty="0" smtClean="0">
              <a:solidFill>
                <a:srgbClr val="7030A0"/>
              </a:solidFill>
            </a:endParaRPr>
          </a:p>
          <a:p>
            <a:pPr marL="0" marR="0" lvl="0" indent="0" algn="l" rtl="0">
              <a:lnSpc>
                <a:spcPct val="100000"/>
              </a:lnSpc>
              <a:spcBef>
                <a:spcPts val="0"/>
              </a:spcBef>
              <a:spcAft>
                <a:spcPts val="0"/>
              </a:spcAft>
              <a:buClr>
                <a:schemeClr val="dk1"/>
              </a:buClr>
              <a:buSzPct val="25000"/>
              <a:buFont typeface="Arial"/>
              <a:buNone/>
            </a:pPr>
            <a:r>
              <a:rPr lang="en-US" b="1" dirty="0" smtClean="0">
                <a:solidFill>
                  <a:srgbClr val="7030A0"/>
                </a:solidFill>
              </a:rPr>
              <a:t>r</a:t>
            </a:r>
            <a:r>
              <a:rPr lang="en" b="1" dirty="0" smtClean="0">
                <a:solidFill>
                  <a:srgbClr val="7030A0"/>
                </a:solidFill>
              </a:rPr>
              <a:t>oom temperature</a:t>
            </a:r>
          </a:p>
          <a:p>
            <a:pPr marL="0" marR="0" lvl="0" indent="0" algn="l" rtl="0">
              <a:lnSpc>
                <a:spcPct val="100000"/>
              </a:lnSpc>
              <a:spcBef>
                <a:spcPts val="0"/>
              </a:spcBef>
              <a:spcAft>
                <a:spcPts val="0"/>
              </a:spcAft>
              <a:buClr>
                <a:schemeClr val="dk1"/>
              </a:buClr>
              <a:buSzPct val="25000"/>
              <a:buFont typeface="Arial"/>
              <a:buNone/>
            </a:pPr>
            <a:endParaRPr lang="en" b="1" dirty="0">
              <a:solidFill>
                <a:srgbClr val="7030A0"/>
              </a:solidFill>
            </a:endParaRPr>
          </a:p>
          <a:p>
            <a:pPr marL="0" marR="0" lvl="0" indent="0" algn="l" rtl="0">
              <a:lnSpc>
                <a:spcPct val="100000"/>
              </a:lnSpc>
              <a:spcBef>
                <a:spcPts val="0"/>
              </a:spcBef>
              <a:spcAft>
                <a:spcPts val="0"/>
              </a:spcAft>
              <a:buClr>
                <a:schemeClr val="dk1"/>
              </a:buClr>
              <a:buSzPct val="25000"/>
              <a:buFont typeface="Arial"/>
              <a:buNone/>
            </a:pPr>
            <a:endParaRPr lang="en" b="1" dirty="0" smtClean="0">
              <a:solidFill>
                <a:srgbClr val="7030A0"/>
              </a:solidFill>
            </a:endParaRPr>
          </a:p>
          <a:p>
            <a:pPr marL="0" marR="0" lvl="0" indent="0" algn="l" rtl="0">
              <a:lnSpc>
                <a:spcPct val="100000"/>
              </a:lnSpc>
              <a:spcBef>
                <a:spcPts val="0"/>
              </a:spcBef>
              <a:spcAft>
                <a:spcPts val="0"/>
              </a:spcAft>
              <a:buClr>
                <a:schemeClr val="dk1"/>
              </a:buClr>
              <a:buSzPct val="25000"/>
              <a:buFont typeface="Arial"/>
              <a:buNone/>
            </a:pPr>
            <a:endParaRPr lang="en" b="1" dirty="0" smtClean="0">
              <a:solidFill>
                <a:srgbClr val="7030A0"/>
              </a:solidFill>
            </a:endParaRPr>
          </a:p>
          <a:p>
            <a:pPr marL="0" marR="0" lvl="0" indent="0" algn="l" rtl="0">
              <a:lnSpc>
                <a:spcPct val="100000"/>
              </a:lnSpc>
              <a:spcBef>
                <a:spcPts val="0"/>
              </a:spcBef>
              <a:spcAft>
                <a:spcPts val="0"/>
              </a:spcAft>
              <a:buClr>
                <a:schemeClr val="dk1"/>
              </a:buClr>
              <a:buSzPct val="25000"/>
              <a:buFont typeface="Arial"/>
              <a:buNone/>
            </a:pPr>
            <a:r>
              <a:rPr lang="en-US" b="1" u="none" strike="noStrike" cap="none" baseline="0" dirty="0" err="1" smtClean="0">
                <a:solidFill>
                  <a:srgbClr val="7030A0"/>
                </a:solidFill>
                <a:sym typeface="Arial"/>
              </a:rPr>
              <a:t>i</a:t>
            </a:r>
            <a:r>
              <a:rPr lang="en" b="1" u="none" strike="noStrike" cap="none" baseline="0" dirty="0" smtClean="0">
                <a:solidFill>
                  <a:srgbClr val="7030A0"/>
                </a:solidFill>
                <a:sym typeface="Arial"/>
              </a:rPr>
              <a:t>ce cream temperature</a:t>
            </a:r>
            <a:endParaRPr lang="en" b="1" u="none" strike="noStrike" cap="none" baseline="0" dirty="0">
              <a:solidFill>
                <a:srgbClr val="7030A0"/>
              </a:solidFill>
              <a:sym typeface="Arial"/>
            </a:endParaRPr>
          </a:p>
        </p:txBody>
      </p:sp>
      <p:grpSp>
        <p:nvGrpSpPr>
          <p:cNvPr id="2" name="Group 1"/>
          <p:cNvGrpSpPr/>
          <p:nvPr/>
        </p:nvGrpSpPr>
        <p:grpSpPr>
          <a:xfrm>
            <a:off x="4495798" y="2668764"/>
            <a:ext cx="4562475" cy="3953473"/>
            <a:chOff x="4475216" y="2345727"/>
            <a:chExt cx="4562475" cy="3953473"/>
          </a:xfrm>
        </p:grpSpPr>
        <p:pic>
          <p:nvPicPr>
            <p:cNvPr id="1026" name="Picture 2"/>
            <p:cNvPicPr>
              <a:picLocks noChangeAspect="1" noChangeArrowheads="1"/>
            </p:cNvPicPr>
            <p:nvPr/>
          </p:nvPicPr>
          <p:blipFill rotWithShape="1">
            <a:blip r:embed="rId4"/>
            <a:srcRect t="1" b="17815"/>
            <a:stretch/>
          </p:blipFill>
          <p:spPr bwMode="auto">
            <a:xfrm>
              <a:off x="4475216" y="2345727"/>
              <a:ext cx="4562475" cy="3576102"/>
            </a:xfrm>
            <a:prstGeom prst="rect">
              <a:avLst/>
            </a:prstGeom>
            <a:noFill/>
            <a:ln w="9525">
              <a:noFill/>
              <a:miter lim="800000"/>
              <a:headEnd/>
              <a:tailEnd/>
            </a:ln>
          </p:spPr>
        </p:pic>
        <p:sp>
          <p:nvSpPr>
            <p:cNvPr id="13" name="Shape 124"/>
            <p:cNvSpPr txBox="1"/>
            <p:nvPr/>
          </p:nvSpPr>
          <p:spPr>
            <a:xfrm>
              <a:off x="5156190" y="5861937"/>
              <a:ext cx="565753" cy="437263"/>
            </a:xfrm>
            <a:prstGeom prst="rect">
              <a:avLst/>
            </a:prstGeom>
            <a:solidFill>
              <a:schemeClr val="bg1"/>
            </a:solidFill>
            <a:ln>
              <a:noFill/>
            </a:ln>
          </p:spPr>
          <p:txBody>
            <a:bodyPr lIns="91425" tIns="45700" rIns="91425" bIns="45700" anchor="t" anchorCtr="0">
              <a:noAutofit/>
            </a:bodyPr>
            <a:lstStyle/>
            <a:p>
              <a:pPr lvl="0">
                <a:buClr>
                  <a:schemeClr val="dk1"/>
                </a:buClr>
                <a:buSzPct val="25000"/>
              </a:pPr>
              <a:r>
                <a:rPr lang="en" sz="2400" b="1" dirty="0"/>
                <a:t>°C </a:t>
              </a:r>
              <a:endParaRPr lang="en" sz="2400" b="1" u="none" strike="noStrike" cap="none" baseline="0" dirty="0">
                <a:solidFill>
                  <a:srgbClr val="7030A0"/>
                </a:solidFill>
                <a:sym typeface="Arial"/>
              </a:endParaRPr>
            </a:p>
          </p:txBody>
        </p:sp>
        <p:sp>
          <p:nvSpPr>
            <p:cNvPr id="14" name="Shape 124"/>
            <p:cNvSpPr txBox="1"/>
            <p:nvPr/>
          </p:nvSpPr>
          <p:spPr>
            <a:xfrm>
              <a:off x="6534501" y="5867361"/>
              <a:ext cx="565753" cy="431839"/>
            </a:xfrm>
            <a:prstGeom prst="rect">
              <a:avLst/>
            </a:prstGeom>
            <a:solidFill>
              <a:schemeClr val="bg1"/>
            </a:solidFill>
            <a:ln>
              <a:noFill/>
            </a:ln>
          </p:spPr>
          <p:txBody>
            <a:bodyPr lIns="91425" tIns="45700" rIns="91425" bIns="45700" anchor="t" anchorCtr="0">
              <a:noAutofit/>
            </a:bodyPr>
            <a:lstStyle/>
            <a:p>
              <a:pPr lvl="0">
                <a:buClr>
                  <a:schemeClr val="dk1"/>
                </a:buClr>
                <a:buSzPct val="25000"/>
              </a:pPr>
              <a:r>
                <a:rPr lang="en" sz="2400" b="1" dirty="0" smtClean="0"/>
                <a:t>°F </a:t>
              </a:r>
              <a:endParaRPr lang="en" sz="2400" b="1" u="none" strike="noStrike" cap="none" baseline="0" dirty="0">
                <a:solidFill>
                  <a:srgbClr val="7030A0"/>
                </a:solidFill>
                <a:sym typeface="Arial"/>
              </a:endParaRPr>
            </a:p>
          </p:txBody>
        </p:sp>
      </p:grpSp>
      <p:sp>
        <p:nvSpPr>
          <p:cNvPr id="41" name="Shape 113"/>
          <p:cNvSpPr txBox="1"/>
          <p:nvPr/>
        </p:nvSpPr>
        <p:spPr>
          <a:xfrm>
            <a:off x="3724977" y="2699760"/>
            <a:ext cx="1426270" cy="436108"/>
          </a:xfrm>
          <a:prstGeom prst="rect">
            <a:avLst/>
          </a:prstGeom>
          <a:noFill/>
          <a:ln w="19050">
            <a:solidFill>
              <a:schemeClr val="tx1"/>
            </a:solidFill>
            <a:prstDash val="lgDash"/>
          </a:ln>
        </p:spPr>
        <p:txBody>
          <a:bodyPr lIns="91425" tIns="45700" rIns="91425" bIns="45700" anchor="t" anchorCtr="0">
            <a:noAutofit/>
          </a:bodyPr>
          <a:lstStyle/>
          <a:p>
            <a:pPr marL="0" marR="0" lvl="0" indent="0" algn="ctr" rtl="0">
              <a:lnSpc>
                <a:spcPct val="100000"/>
              </a:lnSpc>
              <a:spcAft>
                <a:spcPts val="0"/>
              </a:spcAft>
              <a:buClr>
                <a:schemeClr val="dk1"/>
              </a:buClr>
              <a:buSzPct val="25000"/>
              <a:buFont typeface="Arial"/>
              <a:buNone/>
            </a:pPr>
            <a:r>
              <a:rPr lang="en" sz="2400" b="1" i="0" u="none" strike="noStrike" cap="none" baseline="0" dirty="0" smtClean="0">
                <a:solidFill>
                  <a:srgbClr val="7030A0"/>
                </a:solidFill>
                <a:latin typeface="Arial"/>
                <a:ea typeface="Arial"/>
                <a:cs typeface="Arial"/>
                <a:sym typeface="Arial"/>
              </a:rPr>
              <a:t>room air</a:t>
            </a:r>
            <a:endParaRPr lang="en" sz="2400" b="1" i="0" u="none" strike="noStrike" cap="none" baseline="0" dirty="0">
              <a:solidFill>
                <a:srgbClr val="7030A0"/>
              </a:solidFill>
              <a:latin typeface="Arial"/>
              <a:ea typeface="Arial"/>
              <a:cs typeface="Arial"/>
              <a:sym typeface="Arial"/>
            </a:endParaRPr>
          </a:p>
        </p:txBody>
      </p:sp>
      <p:sp>
        <p:nvSpPr>
          <p:cNvPr id="16" name="Shape 124"/>
          <p:cNvSpPr txBox="1"/>
          <p:nvPr/>
        </p:nvSpPr>
        <p:spPr>
          <a:xfrm>
            <a:off x="7197249" y="3620466"/>
            <a:ext cx="1861024" cy="307163"/>
          </a:xfrm>
          <a:prstGeom prst="rect">
            <a:avLst/>
          </a:prstGeom>
          <a:solidFill>
            <a:schemeClr val="bg1"/>
          </a:solidFill>
          <a:ln>
            <a:noFill/>
          </a:ln>
        </p:spPr>
        <p:txBody>
          <a:bodyPr lIns="91425" tIns="45700" rIns="91425" bIns="45700" anchor="t" anchorCtr="0">
            <a:noAutofit/>
          </a:bodyPr>
          <a:lstStyle/>
          <a:p>
            <a:pPr lvl="0">
              <a:buClr>
                <a:schemeClr val="dk1"/>
              </a:buClr>
              <a:buSzPct val="25000"/>
            </a:pPr>
            <a:r>
              <a:rPr lang="en-US" b="1" dirty="0">
                <a:solidFill>
                  <a:srgbClr val="7030A0"/>
                </a:solidFill>
              </a:rPr>
              <a:t>b</a:t>
            </a:r>
            <a:r>
              <a:rPr lang="en" b="1" dirty="0" smtClean="0">
                <a:solidFill>
                  <a:srgbClr val="7030A0"/>
                </a:solidFill>
              </a:rPr>
              <a:t>ody temperature</a:t>
            </a:r>
            <a:endParaRPr lang="en" b="1" u="none" strike="noStrike" cap="none" baseline="0" dirty="0">
              <a:solidFill>
                <a:srgbClr val="7030A0"/>
              </a:solidFill>
              <a:sym typeface="Arial"/>
            </a:endParaRPr>
          </a:p>
        </p:txBody>
      </p:sp>
      <p:sp>
        <p:nvSpPr>
          <p:cNvPr id="17" name="Shape 124"/>
          <p:cNvSpPr txBox="1"/>
          <p:nvPr/>
        </p:nvSpPr>
        <p:spPr>
          <a:xfrm>
            <a:off x="7228245" y="4056991"/>
            <a:ext cx="1861024" cy="307163"/>
          </a:xfrm>
          <a:prstGeom prst="rect">
            <a:avLst/>
          </a:prstGeom>
          <a:solidFill>
            <a:schemeClr val="bg1"/>
          </a:solidFill>
          <a:ln>
            <a:noFill/>
          </a:ln>
        </p:spPr>
        <p:txBody>
          <a:bodyPr lIns="91425" tIns="45700" rIns="91425" bIns="45700" anchor="t" anchorCtr="0">
            <a:noAutofit/>
          </a:bodyPr>
          <a:lstStyle/>
          <a:p>
            <a:pPr lvl="0">
              <a:buClr>
                <a:schemeClr val="dk1"/>
              </a:buClr>
              <a:buSzPct val="25000"/>
            </a:pPr>
            <a:r>
              <a:rPr lang="en" b="1" dirty="0" smtClean="0">
                <a:solidFill>
                  <a:srgbClr val="7030A0"/>
                </a:solidFill>
              </a:rPr>
              <a:t>room temperature</a:t>
            </a:r>
            <a:endParaRPr lang="en" b="1" u="none" strike="noStrike" cap="none" baseline="0" dirty="0">
              <a:solidFill>
                <a:srgbClr val="7030A0"/>
              </a:solidFill>
              <a:sym typeface="Arial"/>
            </a:endParaRPr>
          </a:p>
        </p:txBody>
      </p:sp>
      <p:sp>
        <p:nvSpPr>
          <p:cNvPr id="18" name="Shape 124"/>
          <p:cNvSpPr txBox="1"/>
          <p:nvPr/>
        </p:nvSpPr>
        <p:spPr>
          <a:xfrm>
            <a:off x="7191436" y="4816774"/>
            <a:ext cx="1094345" cy="370692"/>
          </a:xfrm>
          <a:prstGeom prst="rect">
            <a:avLst/>
          </a:prstGeom>
          <a:solidFill>
            <a:schemeClr val="bg1"/>
          </a:solidFill>
          <a:ln>
            <a:noFill/>
          </a:ln>
        </p:spPr>
        <p:txBody>
          <a:bodyPr lIns="91425" tIns="45700" rIns="91425" bIns="45700" anchor="t" anchorCtr="0">
            <a:noAutofit/>
          </a:bodyPr>
          <a:lstStyle/>
          <a:p>
            <a:pPr lvl="0">
              <a:buClr>
                <a:schemeClr val="dk1"/>
              </a:buClr>
              <a:buSzPct val="25000"/>
            </a:pPr>
            <a:r>
              <a:rPr lang="en-US" b="1" dirty="0" smtClean="0">
                <a:solidFill>
                  <a:srgbClr val="7030A0"/>
                </a:solidFill>
              </a:rPr>
              <a:t>ice cream</a:t>
            </a:r>
            <a:endParaRPr lang="en" b="1" u="none" strike="noStrike" cap="none" baseline="0" dirty="0">
              <a:solidFill>
                <a:srgbClr val="7030A0"/>
              </a:solidFil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1023</TotalTime>
  <Words>4360</Words>
  <Application>Microsoft Office PowerPoint</Application>
  <PresentationFormat>On-screen Show (4:3)</PresentationFormat>
  <Paragraphs>217</Paragraphs>
  <Slides>21</Slides>
  <Notes>21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PMingLiU</vt:lpstr>
      <vt:lpstr>Arial</vt:lpstr>
      <vt:lpstr>Courier New</vt:lpstr>
      <vt:lpstr>Wingdings</vt:lpstr>
      <vt:lpstr/>
      <vt:lpstr/>
      <vt:lpstr/>
      <vt:lpstr>What Is Heat?</vt:lpstr>
      <vt:lpstr>What Will Happen?    </vt:lpstr>
      <vt:lpstr>Thermal Energy</vt:lpstr>
      <vt:lpstr>Let’s watch thermal energy</vt:lpstr>
      <vt:lpstr>What Happened?</vt:lpstr>
      <vt:lpstr>Thermal Energy</vt:lpstr>
      <vt:lpstr>Heat</vt:lpstr>
      <vt:lpstr>Heat Example </vt:lpstr>
      <vt:lpstr>Heat Example</vt:lpstr>
      <vt:lpstr>Heat Example</vt:lpstr>
      <vt:lpstr>Heat Example</vt:lpstr>
      <vt:lpstr>Heat Transfer</vt:lpstr>
      <vt:lpstr>Thought Experiments</vt:lpstr>
      <vt:lpstr>Conduction</vt:lpstr>
      <vt:lpstr>More Heat Transfer</vt:lpstr>
      <vt:lpstr>More Heat Transfer</vt:lpstr>
      <vt:lpstr>Convection</vt:lpstr>
      <vt:lpstr>The Sun</vt:lpstr>
      <vt:lpstr>Radiation</vt:lpstr>
      <vt:lpstr>Insulation</vt:lpstr>
      <vt:lpstr>Review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Heat?</dc:title>
  <dc:creator>Lawrence D Joh</dc:creator>
  <cp:lastModifiedBy>Denise</cp:lastModifiedBy>
  <cp:revision>86</cp:revision>
  <cp:lastPrinted>2013-06-13T16:45:17Z</cp:lastPrinted>
  <dcterms:modified xsi:type="dcterms:W3CDTF">2014-07-23T00:27:47Z</dcterms:modified>
</cp:coreProperties>
</file>