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12" r:id="rId2"/>
    <p:sldId id="289" r:id="rId3"/>
    <p:sldId id="290" r:id="rId4"/>
    <p:sldId id="321" r:id="rId5"/>
    <p:sldId id="292" r:id="rId6"/>
    <p:sldId id="293" r:id="rId7"/>
    <p:sldId id="333" r:id="rId8"/>
    <p:sldId id="334" r:id="rId9"/>
    <p:sldId id="296" r:id="rId10"/>
    <p:sldId id="297" r:id="rId11"/>
    <p:sldId id="329" r:id="rId12"/>
    <p:sldId id="330" r:id="rId13"/>
    <p:sldId id="323" r:id="rId14"/>
    <p:sldId id="324" r:id="rId15"/>
    <p:sldId id="322" r:id="rId16"/>
    <p:sldId id="33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FFF6B7"/>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48" autoAdjust="0"/>
    <p:restoredTop sz="80635" autoAdjust="0"/>
  </p:normalViewPr>
  <p:slideViewPr>
    <p:cSldViewPr snapToGrid="0" snapToObjects="1">
      <p:cViewPr varScale="1">
        <p:scale>
          <a:sx n="71" d="100"/>
          <a:sy n="71" d="100"/>
        </p:scale>
        <p:origin x="36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6F4AC-B7AC-8543-9438-1B794E9FD6B6}" type="datetimeFigureOut">
              <a:rPr lang="en-US" smtClean="0"/>
              <a:pPr/>
              <a:t>8/22/2014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089FC-A922-DB43-92E7-A218AF1AB01B}" type="slidenum">
              <a:rPr lang="en-US" smtClean="0"/>
              <a:pPr/>
              <a:t>‹#›</a:t>
            </a:fld>
            <a:endParaRPr lang="en-US"/>
          </a:p>
        </p:txBody>
      </p:sp>
    </p:spTree>
    <p:extLst>
      <p:ext uri="{BB962C8B-B14F-4D97-AF65-F5344CB8AC3E}">
        <p14:creationId xmlns:p14="http://schemas.microsoft.com/office/powerpoint/2010/main" val="40572883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office.microsoft.com/en-us/images/results.aspx?qu=baseball&amp;ex=1#ai:MP90043056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ommons.wikimedia.org/wiki/File:GodfreyKneller-IsaacNewton-1689.jp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ffice.microsoft.com/en-us/images/results.aspx?qu=baseball&amp;ex=1#ai:MP90043056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en.wikipedia.org/wiki/File:Ressort_de_compression.jp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office.microsoft.com/en-us/images/results.aspx?qu=hit&amp;ex=1#ai:MP900430614|mt: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smtClean="0">
                <a:solidFill>
                  <a:schemeClr val="tx1"/>
                </a:solidFill>
                <a:latin typeface="+mn-lt"/>
                <a:ea typeface="+mn-ea"/>
                <a:cs typeface="+mn-cs"/>
              </a:rPr>
              <a:t>Forces and </a:t>
            </a:r>
            <a:r>
              <a:rPr lang="en-US" sz="1200" b="1" kern="1200" dirty="0" smtClean="0">
                <a:solidFill>
                  <a:schemeClr val="tx1"/>
                </a:solidFill>
                <a:latin typeface="+mn-lt"/>
                <a:ea typeface="+mn-ea"/>
                <a:cs typeface="+mn-cs"/>
              </a:rPr>
              <a:t>Newton’s Second Law Presentation, TeachEngineering.org</a:t>
            </a:r>
          </a:p>
          <a:p>
            <a:r>
              <a:rPr lang="en-US" sz="1200" kern="1200" dirty="0" smtClean="0">
                <a:solidFill>
                  <a:schemeClr val="tx1"/>
                </a:solidFill>
                <a:latin typeface="+mn-lt"/>
                <a:ea typeface="+mn-ea"/>
                <a:cs typeface="+mn-cs"/>
              </a:rPr>
              <a:t>Image sources:</a:t>
            </a:r>
          </a:p>
          <a:p>
            <a:r>
              <a:rPr lang="en-US" sz="1200" kern="1200" dirty="0" smtClean="0">
                <a:solidFill>
                  <a:schemeClr val="tx1"/>
                </a:solidFill>
                <a:latin typeface="+mn-lt"/>
                <a:ea typeface="+mn-ea"/>
                <a:cs typeface="+mn-cs"/>
              </a:rPr>
              <a:t>A man hitting a baseball: Microsoft</a:t>
            </a:r>
            <a:r>
              <a:rPr lang="en-US" sz="1200" kern="1200" baseline="0" dirty="0" smtClean="0">
                <a:solidFill>
                  <a:schemeClr val="tx1"/>
                </a:solidFill>
                <a:latin typeface="+mn-lt"/>
                <a:ea typeface="+mn-ea"/>
                <a:cs typeface="+mn-cs"/>
              </a:rPr>
              <a:t> clipart </a:t>
            </a:r>
            <a:r>
              <a:rPr lang="en-US" sz="1200" u="sng" kern="1200" dirty="0" smtClean="0">
                <a:solidFill>
                  <a:schemeClr val="tx1"/>
                </a:solidFill>
                <a:effectLst/>
                <a:latin typeface="+mn-lt"/>
                <a:ea typeface="+mn-ea"/>
                <a:cs typeface="+mn-cs"/>
                <a:hlinkClick r:id="rId3"/>
              </a:rPr>
              <a:t>http://office.microsoft.com/en-us/images/results.aspx?qu=baseball&amp;ex=1#ai:MP900430569|</a:t>
            </a:r>
            <a:r>
              <a:rPr lang="en-US" sz="1200" kern="1200" dirty="0" smtClean="0">
                <a:solidFill>
                  <a:schemeClr val="tx1"/>
                </a:solidFill>
                <a:effectLst/>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portrait of Isaac Newton: </a:t>
            </a:r>
            <a:r>
              <a:rPr lang="en-US" sz="1200" kern="1200" dirty="0" smtClean="0">
                <a:solidFill>
                  <a:schemeClr val="tx1"/>
                </a:solidFill>
                <a:effectLst/>
                <a:latin typeface="+mn-lt"/>
                <a:ea typeface="+mn-ea"/>
                <a:cs typeface="+mn-cs"/>
              </a:rPr>
              <a:t>1689 Sir Godfrey Kneller, Wikimedia Commons</a:t>
            </a:r>
            <a:endParaRPr lang="en-US" sz="1200" kern="1200" dirty="0" smtClean="0">
              <a:solidFill>
                <a:schemeClr val="tx1"/>
              </a:solidFill>
              <a:latin typeface="+mn-lt"/>
              <a:ea typeface="+mn-ea"/>
              <a:cs typeface="+mn-cs"/>
            </a:endParaRPr>
          </a:p>
          <a:p>
            <a:r>
              <a:rPr lang="en-US" sz="1200" u="sng" strike="noStrike" kern="1200" dirty="0" smtClean="0">
                <a:solidFill>
                  <a:schemeClr val="tx1"/>
                </a:solidFill>
                <a:effectLst/>
                <a:latin typeface="+mn-lt"/>
                <a:ea typeface="+mn-ea"/>
                <a:cs typeface="+mn-cs"/>
                <a:hlinkClick r:id="rId4"/>
              </a:rPr>
              <a:t>http://commons.wikimedia.org/wiki/File:GodfreyKneller-IsaacNewton-1689.jpg</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A portrait of Galileo Galilei: 1636</a:t>
            </a:r>
            <a:r>
              <a:rPr lang="en-US" sz="1200" kern="1200" baseline="0" dirty="0" smtClean="0">
                <a:solidFill>
                  <a:schemeClr val="tx1"/>
                </a:solidFill>
                <a:latin typeface="+mn-lt"/>
                <a:ea typeface="+mn-ea"/>
                <a:cs typeface="+mn-cs"/>
              </a:rPr>
              <a:t> Justus </a:t>
            </a:r>
            <a:r>
              <a:rPr lang="en-US" sz="1200" kern="1200" baseline="0" dirty="0" err="1" smtClean="0">
                <a:solidFill>
                  <a:schemeClr val="tx1"/>
                </a:solidFill>
                <a:latin typeface="+mn-lt"/>
                <a:ea typeface="+mn-ea"/>
                <a:cs typeface="+mn-cs"/>
              </a:rPr>
              <a:t>Sustermans</a:t>
            </a:r>
            <a:r>
              <a:rPr lang="en-US" sz="1200" kern="1200" baseline="0" dirty="0" smtClean="0">
                <a:solidFill>
                  <a:schemeClr val="tx1"/>
                </a:solidFill>
                <a:latin typeface="+mn-lt"/>
                <a:ea typeface="+mn-ea"/>
                <a:cs typeface="+mn-cs"/>
              </a:rPr>
              <a:t>, Wikimedia Commons http://commons.wikimedia.org/wiki/File:Justus_Sustermans_-_Portrait_of_Galileo_Galilei,_1636.jpg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3F3A4D-7ACD-B446-9982-D7C4243A0953}" type="slidenum">
              <a:rPr lang="en-US" smtClean="0"/>
              <a:pPr/>
              <a:t>1</a:t>
            </a:fld>
            <a:endParaRPr lang="en-US"/>
          </a:p>
        </p:txBody>
      </p:sp>
    </p:spTree>
    <p:extLst>
      <p:ext uri="{BB962C8B-B14F-4D97-AF65-F5344CB8AC3E}">
        <p14:creationId xmlns:p14="http://schemas.microsoft.com/office/powerpoint/2010/main" val="2697055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Expect students to already know that a force can cause a change in velocity. Lead students to make the connection that acceleration is caused by a force (acceleration is the change in velocity).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Image</a:t>
            </a:r>
            <a:r>
              <a:rPr lang="en-US" sz="1200" kern="1200" baseline="0" dirty="0" smtClean="0">
                <a:solidFill>
                  <a:schemeClr val="tx1"/>
                </a:solidFill>
                <a:latin typeface="+mn-lt"/>
                <a:ea typeface="+mn-ea"/>
                <a:cs typeface="+mn-cs"/>
              </a:rPr>
              <a:t> sources: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speedometer dial: Microsoft clipart http://office.microsoft.com/en-us/images/results.aspx?qu=speedometer&amp;ex=1#ai:MP900448291| </a:t>
            </a:r>
          </a:p>
          <a:p>
            <a:r>
              <a:rPr lang="en-US" sz="1200" kern="1200" dirty="0" smtClean="0">
                <a:solidFill>
                  <a:schemeClr val="tx1"/>
                </a:solidFill>
                <a:latin typeface="+mn-lt"/>
                <a:ea typeface="+mn-ea"/>
                <a:cs typeface="+mn-cs"/>
              </a:rPr>
              <a:t>A formula one car on a racetrack: Microsoft clipart http://office.microsoft.com/en-us/images/results.aspx?qu=formula+one&amp;ex=1#ai:MP900399388|</a:t>
            </a:r>
          </a:p>
        </p:txBody>
      </p:sp>
      <p:sp>
        <p:nvSpPr>
          <p:cNvPr id="4" name="Slide Number Placeholder 3"/>
          <p:cNvSpPr>
            <a:spLocks noGrp="1"/>
          </p:cNvSpPr>
          <p:nvPr>
            <p:ph type="sldNum" sz="quarter" idx="10"/>
          </p:nvPr>
        </p:nvSpPr>
        <p:spPr/>
        <p:txBody>
          <a:bodyPr/>
          <a:lstStyle/>
          <a:p>
            <a:fld id="{A83F3A4D-7ACD-B446-9982-D7C4243A0953}" type="slidenum">
              <a:rPr lang="en-US" smtClean="0"/>
              <a:pPr/>
              <a:t>10</a:t>
            </a:fld>
            <a:endParaRPr lang="en-US"/>
          </a:p>
        </p:txBody>
      </p:sp>
    </p:spTree>
    <p:extLst>
      <p:ext uri="{BB962C8B-B14F-4D97-AF65-F5344CB8AC3E}">
        <p14:creationId xmlns:p14="http://schemas.microsoft.com/office/powerpoint/2010/main" val="108687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slide</a:t>
            </a:r>
            <a:r>
              <a:rPr lang="en-US" baseline="0" dirty="0" smtClean="0"/>
              <a:t> begins new material for Day 2.</a:t>
            </a:r>
          </a:p>
          <a:p>
            <a:pPr>
              <a:spcBef>
                <a:spcPct val="0"/>
              </a:spcBef>
            </a:pPr>
            <a:r>
              <a:rPr lang="en-US" sz="1200" kern="1200" dirty="0" smtClean="0">
                <a:solidFill>
                  <a:schemeClr val="tx1"/>
                </a:solidFill>
                <a:effectLst/>
                <a:latin typeface="+mn-lt"/>
                <a:ea typeface="+mn-ea"/>
                <a:cs typeface="+mn-cs"/>
              </a:rPr>
              <a:t>Introduce Newton’s second law: An object’s acceleration depends on the strength of the unbalanced force acting on it and the mass of the object. This is also commonly written as F=</a:t>
            </a:r>
            <a:r>
              <a:rPr lang="en-US" sz="1200" i="1" u="sng"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a (force equals mass times acceleration).</a:t>
            </a: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10EEFA-0C56-40A1-ADF8-F1A0FB8F9BED}"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val="2568763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I apply the same force to two objects, the less-massive object experiences greater acceleration and the more-massive object experiences less acceleration.</a:t>
            </a:r>
          </a:p>
          <a:p>
            <a:pPr>
              <a:spcBef>
                <a:spcPct val="0"/>
              </a:spcBef>
            </a:pPr>
            <a:r>
              <a:rPr lang="en-US" dirty="0" smtClean="0"/>
              <a:t>We apply the same force to both wagons.  The wagon with the smaller mass experiences a greater acceleration, while the wagon with the larger mass experiences a lesser acceleration. </a:t>
            </a:r>
          </a:p>
          <a:p>
            <a:pPr>
              <a:spcBef>
                <a:spcPct val="0"/>
              </a:spcBef>
            </a:pPr>
            <a:r>
              <a:rPr lang="en-US" dirty="0" smtClean="0"/>
              <a:t>Another example</a:t>
            </a:r>
            <a:r>
              <a:rPr lang="en-US" baseline="0" dirty="0" smtClean="0"/>
              <a:t>: Compare the magnitude of a tugboat’s acceleration when it pulls a big barge versus when it pulls nothing.</a:t>
            </a: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B6D786-397E-411D-89C5-68446337FDEF}" type="slidenum">
              <a:rPr lang="en-US">
                <a:cs typeface="Arial" charset="0"/>
              </a:rPr>
              <a:pPr fontAlgn="base">
                <a:spcBef>
                  <a:spcPct val="0"/>
                </a:spcBef>
                <a:spcAft>
                  <a:spcPct val="0"/>
                </a:spcAft>
              </a:pPr>
              <a:t>12</a:t>
            </a:fld>
            <a:endParaRPr lang="en-US">
              <a:cs typeface="Arial" charset="0"/>
            </a:endParaRPr>
          </a:p>
        </p:txBody>
      </p:sp>
    </p:spTree>
    <p:extLst>
      <p:ext uri="{BB962C8B-B14F-4D97-AF65-F5344CB8AC3E}">
        <p14:creationId xmlns:p14="http://schemas.microsoft.com/office/powerpoint/2010/main" val="1649392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On Earth, the </a:t>
            </a:r>
            <a:r>
              <a:rPr lang="en-US" b="1" i="1" dirty="0" smtClean="0"/>
              <a:t>force</a:t>
            </a:r>
            <a:r>
              <a:rPr lang="en-US" dirty="0" smtClean="0"/>
              <a:t> due to </a:t>
            </a:r>
            <a:r>
              <a:rPr lang="en-US" b="1" i="1" dirty="0" smtClean="0"/>
              <a:t>gravity</a:t>
            </a:r>
            <a:r>
              <a:rPr lang="en-US" dirty="0" smtClean="0"/>
              <a:t> is medium-sized; on the moon, it is teeny-tiny; on Jupiter, it is really huge! </a:t>
            </a:r>
          </a:p>
          <a:p>
            <a:pPr>
              <a:spcBef>
                <a:spcPct val="0"/>
              </a:spcBef>
            </a:pPr>
            <a:r>
              <a:rPr lang="en-US" dirty="0" smtClean="0"/>
              <a:t>Notice that the </a:t>
            </a:r>
            <a:r>
              <a:rPr lang="en-US" b="1" i="1" dirty="0" smtClean="0"/>
              <a:t>force changes </a:t>
            </a:r>
            <a:r>
              <a:rPr lang="en-US" dirty="0" smtClean="0"/>
              <a:t>as does the </a:t>
            </a:r>
            <a:r>
              <a:rPr lang="en-US" b="1" i="1" dirty="0" smtClean="0"/>
              <a:t>acceleration due to gravity</a:t>
            </a:r>
            <a:r>
              <a:rPr lang="en-US" dirty="0" smtClean="0"/>
              <a:t> on each planet; it depends on each planet’s mass and radius (squared).</a:t>
            </a:r>
          </a:p>
          <a:p>
            <a:pPr>
              <a:spcBef>
                <a:spcPct val="0"/>
              </a:spcBef>
            </a:pPr>
            <a:r>
              <a:rPr lang="en-US" dirty="0" smtClean="0"/>
              <a:t>In this story, the mass is like Goldilocks, it does not change size, only the surroundings or the environment changes.</a:t>
            </a:r>
          </a:p>
          <a:p>
            <a:pPr>
              <a:spcBef>
                <a:spcPct val="0"/>
              </a:spcBef>
            </a:pPr>
            <a:r>
              <a:rPr lang="en-US" dirty="0" smtClean="0"/>
              <a:t>Image source: Jupiter: NASA http://www.universetoday.com/22710/jupiter-compared-to-earth/</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967816-1CDC-4DE7-82D9-73718D8D15EA}" type="slidenum">
              <a:rPr lang="en-US">
                <a:cs typeface="Arial" charset="0"/>
              </a:rPr>
              <a:pPr fontAlgn="base">
                <a:spcBef>
                  <a:spcPct val="0"/>
                </a:spcBef>
                <a:spcAft>
                  <a:spcPct val="0"/>
                </a:spcAft>
              </a:pPr>
              <a:t>13</a:t>
            </a:fld>
            <a:endParaRPr lang="en-US">
              <a:cs typeface="Arial" charset="0"/>
            </a:endParaRPr>
          </a:p>
        </p:txBody>
      </p:sp>
    </p:spTree>
    <p:extLst>
      <p:ext uri="{BB962C8B-B14F-4D97-AF65-F5344CB8AC3E}">
        <p14:creationId xmlns:p14="http://schemas.microsoft.com/office/powerpoint/2010/main" val="161015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sources:</a:t>
            </a:r>
          </a:p>
          <a:p>
            <a:r>
              <a:rPr lang="en-US" dirty="0" smtClean="0"/>
              <a:t>Earth:</a:t>
            </a:r>
            <a:r>
              <a:rPr lang="en-US" baseline="0" dirty="0" smtClean="0"/>
              <a:t> Microsoft clipart http://office.microsoft.com/en-us/images/results.aspx?qu=earth&amp;ex=1#ai:MP900430849|mt:2|</a:t>
            </a:r>
          </a:p>
          <a:p>
            <a:r>
              <a:rPr lang="en-US" baseline="0" dirty="0" smtClean="0"/>
              <a:t>Moon: Microsoft clipart http://office.microsoft.com/en-us/images/results.aspx?qu=moon&amp;ex=1#ai:MP900442298|</a:t>
            </a:r>
          </a:p>
          <a:p>
            <a:r>
              <a:rPr lang="en-US" baseline="0" dirty="0" smtClean="0"/>
              <a:t>Jupiter: Microsoft clipart http://office.microsoft.com/en-us/images/results.aspx?qu=jupiter&amp;ex=1#ai:MC900083163|</a:t>
            </a:r>
            <a:endParaRPr lang="en-US" dirty="0"/>
          </a:p>
        </p:txBody>
      </p:sp>
      <p:sp>
        <p:nvSpPr>
          <p:cNvPr id="4" name="Slide Number Placeholder 3"/>
          <p:cNvSpPr>
            <a:spLocks noGrp="1"/>
          </p:cNvSpPr>
          <p:nvPr>
            <p:ph type="sldNum" sz="quarter" idx="10"/>
          </p:nvPr>
        </p:nvSpPr>
        <p:spPr/>
        <p:txBody>
          <a:bodyPr/>
          <a:lstStyle/>
          <a:p>
            <a:fld id="{8F4089FC-A922-DB43-92E7-A218AF1AB01B}" type="slidenum">
              <a:rPr lang="en-US" smtClean="0"/>
              <a:pPr/>
              <a:t>14</a:t>
            </a:fld>
            <a:endParaRPr lang="en-US"/>
          </a:p>
        </p:txBody>
      </p:sp>
    </p:spTree>
    <p:extLst>
      <p:ext uri="{BB962C8B-B14F-4D97-AF65-F5344CB8AC3E}">
        <p14:creationId xmlns:p14="http://schemas.microsoft.com/office/powerpoint/2010/main" val="442719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Alternatively,</a:t>
            </a:r>
            <a:r>
              <a:rPr lang="en-US" baseline="0" dirty="0" smtClean="0"/>
              <a:t> introduce the Atwood machine as the Day 2 hook.</a:t>
            </a:r>
          </a:p>
          <a:p>
            <a:r>
              <a:rPr lang="en-US" baseline="0" dirty="0" smtClean="0"/>
              <a:t>Ask: “What happens when I let go?” as an inertia question. </a:t>
            </a:r>
          </a:p>
          <a:p>
            <a:r>
              <a:rPr lang="en-US" baseline="0" dirty="0" smtClean="0"/>
              <a:t>Expect students to be able to answer from what they know about Newton’s first law. </a:t>
            </a:r>
          </a:p>
          <a:p>
            <a:r>
              <a:rPr lang="en-US" baseline="0" dirty="0" smtClean="0"/>
              <a:t>Then, bring in the Atwood machine at this point to reinforce the discussion of the second law.</a:t>
            </a:r>
          </a:p>
        </p:txBody>
      </p:sp>
      <p:sp>
        <p:nvSpPr>
          <p:cNvPr id="4" name="Slide Number Placeholder 3"/>
          <p:cNvSpPr>
            <a:spLocks noGrp="1"/>
          </p:cNvSpPr>
          <p:nvPr>
            <p:ph type="sldNum" sz="quarter" idx="10"/>
          </p:nvPr>
        </p:nvSpPr>
        <p:spPr/>
        <p:txBody>
          <a:bodyPr/>
          <a:lstStyle/>
          <a:p>
            <a:fld id="{A83F3A4D-7ACD-B446-9982-D7C4243A0953}" type="slidenum">
              <a:rPr lang="en-US" smtClean="0"/>
              <a:pPr/>
              <a:t>15</a:t>
            </a:fld>
            <a:endParaRPr lang="en-US"/>
          </a:p>
        </p:txBody>
      </p:sp>
    </p:spTree>
    <p:extLst>
      <p:ext uri="{BB962C8B-B14F-4D97-AF65-F5344CB8AC3E}">
        <p14:creationId xmlns:p14="http://schemas.microsoft.com/office/powerpoint/2010/main" val="690618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
            </a:r>
            <a:r>
              <a:rPr lang="en-US" baseline="0" dirty="0" smtClean="0"/>
              <a:t>eview slide for the Day 2 material (lesson 2).</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this point, expect students to understand that an object’s acceleration depends on its mass and the strength of the unbalanced force acting upon it.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Newton’s second law is among the most commonly used equations in engineering. This simple equation has empowered engineers to design even the most complicated machines. It is something engineers take into account and exploit as they</a:t>
            </a:r>
            <a:r>
              <a:rPr lang="en-US" sz="1200" kern="1200" baseline="0" dirty="0" smtClean="0">
                <a:solidFill>
                  <a:schemeClr val="tx1"/>
                </a:solidFill>
                <a:effectLst/>
                <a:latin typeface="+mn-lt"/>
                <a:ea typeface="+mn-ea"/>
                <a:cs typeface="+mn-cs"/>
              </a:rPr>
              <a:t> design everything from towers and bridges to scooters and cribs.</a:t>
            </a:r>
            <a:endParaRPr lang="en-US" baseline="0" dirty="0" smtClean="0"/>
          </a:p>
          <a:p>
            <a:r>
              <a:rPr lang="en-US" baseline="0" dirty="0" smtClean="0"/>
              <a:t>Next, hand out the homework assignment.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F4089FC-A922-DB43-92E7-A218AF1AB01B}" type="slidenum">
              <a:rPr lang="en-US" smtClean="0"/>
              <a:pPr/>
              <a:t>16</a:t>
            </a:fld>
            <a:endParaRPr lang="en-US"/>
          </a:p>
        </p:txBody>
      </p:sp>
    </p:spTree>
    <p:extLst>
      <p:ext uri="{BB962C8B-B14F-4D97-AF65-F5344CB8AC3E}">
        <p14:creationId xmlns:p14="http://schemas.microsoft.com/office/powerpoint/2010/main" val="196067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 of a force: </a:t>
            </a:r>
            <a:r>
              <a:rPr lang="en-US" sz="1200" kern="1200" dirty="0" smtClean="0">
                <a:solidFill>
                  <a:schemeClr val="tx1"/>
                </a:solidFill>
                <a:effectLst/>
                <a:latin typeface="+mn-lt"/>
                <a:ea typeface="+mn-ea"/>
                <a:cs typeface="+mn-cs"/>
              </a:rPr>
              <a:t>A push, pull or twist of an object.</a:t>
            </a: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categories: contact forces and non-contact forces.</a:t>
            </a:r>
          </a:p>
          <a:p>
            <a:r>
              <a:rPr lang="en-US" sz="1200" kern="1200" baseline="0" dirty="0" smtClean="0">
                <a:solidFill>
                  <a:schemeClr val="tx1"/>
                </a:solidFill>
                <a:effectLst/>
                <a:latin typeface="+mn-lt"/>
                <a:ea typeface="+mn-ea"/>
                <a:cs typeface="+mn-cs"/>
              </a:rPr>
              <a:t>Types of forces: applied, spring, drag, friction; magnetic, electric, gravitational</a:t>
            </a:r>
            <a:endParaRPr lang="en-US" dirty="0" smtClean="0"/>
          </a:p>
          <a:p>
            <a:r>
              <a:rPr lang="en-US" baseline="0" dirty="0" smtClean="0"/>
              <a:t>List or show slides of examples of KINDS OF contact and non-contact forces.</a:t>
            </a:r>
          </a:p>
          <a:p>
            <a:r>
              <a:rPr lang="en-US" baseline="0" dirty="0" smtClean="0"/>
              <a:t>Review velocity versus speed (with an example). Use a stopwatch.</a:t>
            </a:r>
          </a:p>
          <a:p>
            <a:r>
              <a:rPr lang="en-US" dirty="0" smtClean="0"/>
              <a:t>Review</a:t>
            </a:r>
            <a:r>
              <a:rPr lang="en-US" baseline="0" dirty="0" smtClean="0"/>
              <a:t> the definition of acceleration.</a:t>
            </a:r>
          </a:p>
          <a:p>
            <a:r>
              <a:rPr lang="en-US" baseline="0" dirty="0" smtClean="0"/>
              <a:t>Review mass versus weight.</a:t>
            </a:r>
          </a:p>
          <a:p>
            <a:r>
              <a:rPr lang="en-US" baseline="0" dirty="0" smtClean="0"/>
              <a:t>Review inertia with Atwood’s machine example (equal masses).</a:t>
            </a:r>
          </a:p>
          <a:p>
            <a:r>
              <a:rPr lang="en-US" baseline="0" dirty="0" smtClean="0"/>
              <a:t>Accelerometer: </a:t>
            </a:r>
          </a:p>
          <a:p>
            <a:r>
              <a:rPr lang="en-US" baseline="0" dirty="0" smtClean="0"/>
              <a:t>- Sudden braking of a car, how do you feel?</a:t>
            </a:r>
          </a:p>
          <a:p>
            <a:r>
              <a:rPr lang="en-US" baseline="0" dirty="0" smtClean="0"/>
              <a:t>F = ma</a:t>
            </a:r>
          </a:p>
          <a:p>
            <a:r>
              <a:rPr lang="en-US" baseline="0" dirty="0" smtClean="0"/>
              <a:t>Activity: </a:t>
            </a:r>
            <a:r>
              <a:rPr lang="en-US" dirty="0" smtClean="0"/>
              <a:t>Calculate your weight in </a:t>
            </a:r>
            <a:r>
              <a:rPr lang="en-US" dirty="0" err="1" smtClean="0"/>
              <a:t>Newtons</a:t>
            </a:r>
            <a:r>
              <a:rPr lang="en-US" dirty="0" smtClean="0"/>
              <a:t>.</a:t>
            </a:r>
            <a:r>
              <a:rPr lang="en-US" baseline="0" dirty="0" smtClean="0"/>
              <a:t> </a:t>
            </a:r>
            <a:r>
              <a:rPr lang="en-US" dirty="0" smtClean="0"/>
              <a:t>Calculate</a:t>
            </a:r>
            <a:r>
              <a:rPr lang="en-US" baseline="0" dirty="0" smtClean="0"/>
              <a:t> your weight on the moon / on mars.</a:t>
            </a:r>
            <a:endParaRPr lang="en-US" dirty="0" smtClean="0"/>
          </a:p>
          <a:p>
            <a:r>
              <a:rPr lang="en-US" dirty="0" smtClean="0"/>
              <a:t>Show the video</a:t>
            </a:r>
            <a:r>
              <a:rPr lang="en-US" baseline="0" dirty="0" smtClean="0"/>
              <a:t> clip </a:t>
            </a:r>
            <a:r>
              <a:rPr lang="en-US" dirty="0" smtClean="0"/>
              <a:t>of the “invisible bike helmet.”</a:t>
            </a:r>
          </a:p>
          <a:p>
            <a:r>
              <a:rPr lang="en-US" dirty="0" smtClean="0"/>
              <a:t>Image sources: </a:t>
            </a:r>
          </a:p>
          <a:p>
            <a:r>
              <a:rPr lang="en-US" sz="1200" kern="1200" dirty="0" smtClean="0">
                <a:solidFill>
                  <a:schemeClr val="tx1"/>
                </a:solidFill>
                <a:latin typeface="+mn-lt"/>
                <a:ea typeface="+mn-ea"/>
                <a:cs typeface="+mn-cs"/>
              </a:rPr>
              <a:t>A space shuttle launching: Microsoft</a:t>
            </a:r>
            <a:r>
              <a:rPr lang="en-US" sz="1200" kern="1200" baseline="0" dirty="0" smtClean="0">
                <a:solidFill>
                  <a:schemeClr val="tx1"/>
                </a:solidFill>
                <a:latin typeface="+mn-lt"/>
                <a:ea typeface="+mn-ea"/>
                <a:cs typeface="+mn-cs"/>
              </a:rPr>
              <a:t> clipart </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formula one car on a racetrack: Microsoft clipart</a:t>
            </a:r>
          </a:p>
          <a:p>
            <a:r>
              <a:rPr lang="en-US" sz="1200" kern="1200" dirty="0" smtClean="0">
                <a:solidFill>
                  <a:schemeClr val="tx1"/>
                </a:solidFill>
                <a:latin typeface="+mn-lt"/>
                <a:ea typeface="+mn-ea"/>
                <a:cs typeface="+mn-cs"/>
              </a:rPr>
              <a:t>An old cannon shooting: 2009</a:t>
            </a:r>
            <a:r>
              <a:rPr lang="en-US" sz="1200" kern="1200" baseline="0" dirty="0" smtClean="0">
                <a:solidFill>
                  <a:schemeClr val="tx1"/>
                </a:solidFill>
                <a:latin typeface="+mn-lt"/>
                <a:ea typeface="+mn-ea"/>
                <a:cs typeface="+mn-cs"/>
              </a:rPr>
              <a:t> David Brandt, Wikimedia Commons http://commons.wikimedia.org/wiki/File:Cannon_Fire.jpg</a:t>
            </a:r>
          </a:p>
        </p:txBody>
      </p:sp>
      <p:sp>
        <p:nvSpPr>
          <p:cNvPr id="4" name="Slide Number Placeholder 3"/>
          <p:cNvSpPr>
            <a:spLocks noGrp="1"/>
          </p:cNvSpPr>
          <p:nvPr>
            <p:ph type="sldNum" sz="quarter" idx="10"/>
          </p:nvPr>
        </p:nvSpPr>
        <p:spPr/>
        <p:txBody>
          <a:bodyPr/>
          <a:lstStyle/>
          <a:p>
            <a:fld id="{A83F3A4D-7ACD-B446-9982-D7C4243A0953}" type="slidenum">
              <a:rPr lang="en-US" smtClean="0"/>
              <a:pPr/>
              <a:t>2</a:t>
            </a:fld>
            <a:endParaRPr lang="en-US"/>
          </a:p>
        </p:txBody>
      </p:sp>
    </p:spTree>
    <p:extLst>
      <p:ext uri="{BB962C8B-B14F-4D97-AF65-F5344CB8AC3E}">
        <p14:creationId xmlns:p14="http://schemas.microsoft.com/office/powerpoint/2010/main" val="92937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sources:</a:t>
            </a:r>
            <a:endParaRPr lang="en-US" dirty="0" smtClean="0"/>
          </a:p>
          <a:p>
            <a:r>
              <a:rPr lang="en-US" sz="1200" kern="1200" dirty="0" smtClean="0">
                <a:solidFill>
                  <a:schemeClr val="tx1"/>
                </a:solidFill>
                <a:latin typeface="+mn-lt"/>
                <a:ea typeface="+mn-ea"/>
                <a:cs typeface="+mn-cs"/>
              </a:rPr>
              <a:t>A man playing field hockey: 2005 </a:t>
            </a:r>
            <a:r>
              <a:rPr lang="en-US" sz="1200" b="0" i="0" kern="1200" dirty="0" smtClean="0">
                <a:solidFill>
                  <a:schemeClr val="tx1"/>
                </a:solidFill>
                <a:effectLst/>
                <a:latin typeface="+mn-lt"/>
                <a:ea typeface="+mn-ea"/>
                <a:cs typeface="+mn-cs"/>
              </a:rPr>
              <a:t>Michelangelo-36</a:t>
            </a:r>
            <a:r>
              <a:rPr lang="en-US" sz="1200" kern="1200" dirty="0" smtClean="0">
                <a:solidFill>
                  <a:schemeClr val="tx1"/>
                </a:solidFill>
                <a:latin typeface="+mn-lt"/>
                <a:ea typeface="+mn-ea"/>
                <a:cs typeface="+mn-cs"/>
              </a:rPr>
              <a:t>, Wikimedia Commons http://commons.wikimedia.org/wiki/File:HOCKEY_ARGENTINA_PAKISTAN.jpg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girl kicking a soccer ball: Microsoft clipart http://office.microsoft.com/en-us/images/results.aspx?qu=kick&amp;ex=1#ai:MP900422162|mt:2|</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body tugging a rope: Microsoft clipart</a:t>
            </a:r>
          </a:p>
        </p:txBody>
      </p:sp>
      <p:sp>
        <p:nvSpPr>
          <p:cNvPr id="4" name="Slide Number Placeholder 3"/>
          <p:cNvSpPr>
            <a:spLocks noGrp="1"/>
          </p:cNvSpPr>
          <p:nvPr>
            <p:ph type="sldNum" sz="quarter" idx="10"/>
          </p:nvPr>
        </p:nvSpPr>
        <p:spPr/>
        <p:txBody>
          <a:bodyPr/>
          <a:lstStyle/>
          <a:p>
            <a:fld id="{8F4089FC-A922-DB43-92E7-A218AF1AB01B}" type="slidenum">
              <a:rPr lang="en-US" smtClean="0"/>
              <a:pPr/>
              <a:t>3</a:t>
            </a:fld>
            <a:endParaRPr lang="en-US"/>
          </a:p>
        </p:txBody>
      </p:sp>
    </p:spTree>
    <p:extLst>
      <p:ext uri="{BB962C8B-B14F-4D97-AF65-F5344CB8AC3E}">
        <p14:creationId xmlns:p14="http://schemas.microsoft.com/office/powerpoint/2010/main" val="204481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Cold call a student on this one to wake him/her up!</a:t>
            </a:r>
          </a:p>
          <a:p>
            <a:pPr>
              <a:spcBef>
                <a:spcPct val="0"/>
              </a:spcBef>
            </a:pPr>
            <a:r>
              <a:rPr lang="en-US" dirty="0" smtClean="0"/>
              <a:t>Image sources:</a:t>
            </a:r>
          </a:p>
          <a:p>
            <a:r>
              <a:rPr lang="en-US" sz="1200" kern="1200" dirty="0" smtClean="0">
                <a:solidFill>
                  <a:schemeClr val="tx1"/>
                </a:solidFill>
                <a:latin typeface="+mn-lt"/>
                <a:ea typeface="+mn-ea"/>
                <a:cs typeface="+mn-cs"/>
              </a:rPr>
              <a:t>A u-shaped magnet: Microsoft</a:t>
            </a:r>
            <a:r>
              <a:rPr lang="en-US" sz="1200" kern="1200" baseline="0" dirty="0" smtClean="0">
                <a:solidFill>
                  <a:schemeClr val="tx1"/>
                </a:solidFill>
                <a:latin typeface="+mn-lt"/>
                <a:ea typeface="+mn-ea"/>
                <a:cs typeface="+mn-cs"/>
              </a:rPr>
              <a:t> clipart http://office.microsoft.com/en-us/images/results.aspx?qu=magnet&amp;ex=1#ai:MC900340404| </a:t>
            </a:r>
          </a:p>
          <a:p>
            <a:r>
              <a:rPr lang="en-US" sz="1200" kern="1200" dirty="0" smtClean="0">
                <a:solidFill>
                  <a:schemeClr val="tx1"/>
                </a:solidFill>
                <a:latin typeface="+mn-lt"/>
                <a:ea typeface="+mn-ea"/>
                <a:cs typeface="+mn-cs"/>
              </a:rPr>
              <a:t>Drawing of four nails: Microsoft clipart http://office.microsoft.com/en-us/images/results.aspx?qu=nail&amp;ex=1#ai:MC900290592|</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68B78D-41C3-4122-B1D8-01F2236D7F1E}" type="slidenum">
              <a:rPr lang="en-US">
                <a:cs typeface="Arial" charset="0"/>
              </a:rPr>
              <a:pPr fontAlgn="base">
                <a:spcBef>
                  <a:spcPct val="0"/>
                </a:spcBef>
                <a:spcAft>
                  <a:spcPct val="0"/>
                </a:spcAft>
              </a:pPr>
              <a:t>4</a:t>
            </a:fld>
            <a:endParaRPr lang="en-US">
              <a:cs typeface="Arial" charset="0"/>
            </a:endParaRPr>
          </a:p>
        </p:txBody>
      </p:sp>
    </p:spTree>
    <p:extLst>
      <p:ext uri="{BB962C8B-B14F-4D97-AF65-F5344CB8AC3E}">
        <p14:creationId xmlns:p14="http://schemas.microsoft.com/office/powerpoint/2010/main" val="226763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if not discussed in</a:t>
            </a:r>
            <a:r>
              <a:rPr lang="en-US" baseline="0" dirty="0" smtClean="0"/>
              <a:t> the previous day, include a discussion of friction after the students recognize that the cars move due to an applied force. Bonus points if the students also recognize that the cars rounding the turn must be accelerating.</a:t>
            </a:r>
          </a:p>
          <a:p>
            <a:r>
              <a:rPr lang="en-US" sz="1200" b="1" kern="1200" dirty="0" smtClean="0">
                <a:solidFill>
                  <a:schemeClr val="tx1"/>
                </a:solidFill>
                <a:latin typeface="+mn-lt"/>
                <a:ea typeface="+mn-ea"/>
                <a:cs typeface="+mn-cs"/>
              </a:rPr>
              <a:t>Image 12</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Image file: </a:t>
            </a:r>
            <a:r>
              <a:rPr lang="en-US" sz="1200" kern="1200" dirty="0" smtClean="0">
                <a:solidFill>
                  <a:schemeClr val="tx1"/>
                </a:solidFill>
                <a:latin typeface="+mn-lt"/>
                <a:ea typeface="+mn-ea"/>
                <a:cs typeface="+mn-cs"/>
              </a:rPr>
              <a:t>racecar.jpg</a:t>
            </a:r>
          </a:p>
          <a:p>
            <a:r>
              <a:rPr lang="en-US" sz="1200" b="1" kern="1200" dirty="0" smtClean="0">
                <a:solidFill>
                  <a:schemeClr val="tx1"/>
                </a:solidFill>
                <a:latin typeface="+mn-lt"/>
                <a:ea typeface="+mn-ea"/>
                <a:cs typeface="+mn-cs"/>
              </a:rPr>
              <a:t>ADA Description:</a:t>
            </a:r>
            <a:r>
              <a:rPr lang="en-US" sz="1200" kern="1200" dirty="0" smtClean="0">
                <a:solidFill>
                  <a:schemeClr val="tx1"/>
                </a:solidFill>
                <a:latin typeface="+mn-lt"/>
                <a:ea typeface="+mn-ea"/>
                <a:cs typeface="+mn-cs"/>
              </a:rPr>
              <a:t> A formula one car on a racetrack</a:t>
            </a:r>
          </a:p>
          <a:p>
            <a:r>
              <a:rPr lang="en-US" sz="1200" b="1" kern="1200" dirty="0" smtClean="0">
                <a:solidFill>
                  <a:schemeClr val="tx1"/>
                </a:solidFill>
                <a:latin typeface="+mn-lt"/>
                <a:ea typeface="+mn-ea"/>
                <a:cs typeface="+mn-cs"/>
              </a:rPr>
              <a:t>Source/Rights:</a:t>
            </a:r>
            <a:r>
              <a:rPr lang="en-US" sz="1200" kern="1200" dirty="0" smtClean="0">
                <a:solidFill>
                  <a:schemeClr val="tx1"/>
                </a:solidFill>
                <a:latin typeface="+mn-lt"/>
                <a:ea typeface="+mn-ea"/>
                <a:cs typeface="+mn-cs"/>
              </a:rPr>
              <a:t> Copyright © Microsoft Corporation, One Microsoft Way, </a:t>
            </a:r>
          </a:p>
          <a:p>
            <a:r>
              <a:rPr lang="en-US" sz="1200" kern="1200" dirty="0" smtClean="0">
                <a:solidFill>
                  <a:schemeClr val="tx1"/>
                </a:solidFill>
                <a:latin typeface="+mn-lt"/>
                <a:ea typeface="+mn-ea"/>
                <a:cs typeface="+mn-cs"/>
              </a:rPr>
              <a:t>Redmond, WA 98052-6399 USA. All rights reserved.</a:t>
            </a:r>
          </a:p>
          <a:p>
            <a:r>
              <a:rPr lang="en-US" sz="1200" b="1" kern="1200" dirty="0" smtClean="0">
                <a:solidFill>
                  <a:schemeClr val="tx1"/>
                </a:solidFill>
                <a:latin typeface="+mn-lt"/>
                <a:ea typeface="+mn-ea"/>
                <a:cs typeface="+mn-cs"/>
              </a:rPr>
              <a:t>Caption:</a:t>
            </a:r>
            <a:r>
              <a:rPr lang="en-US" sz="1200" kern="1200" dirty="0" smtClean="0">
                <a:solidFill>
                  <a:schemeClr val="tx1"/>
                </a:solidFill>
                <a:latin typeface="+mn-lt"/>
                <a:ea typeface="+mn-ea"/>
                <a:cs typeface="+mn-cs"/>
              </a:rPr>
              <a:t> ___?</a:t>
            </a:r>
          </a:p>
          <a:p>
            <a:endParaRPr lang="en-US" baseline="0" dirty="0" smtClean="0"/>
          </a:p>
        </p:txBody>
      </p:sp>
      <p:sp>
        <p:nvSpPr>
          <p:cNvPr id="4" name="Slide Number Placeholder 3"/>
          <p:cNvSpPr>
            <a:spLocks noGrp="1"/>
          </p:cNvSpPr>
          <p:nvPr>
            <p:ph type="sldNum" sz="quarter" idx="10"/>
          </p:nvPr>
        </p:nvSpPr>
        <p:spPr/>
        <p:txBody>
          <a:bodyPr/>
          <a:lstStyle/>
          <a:p>
            <a:fld id="{8F4089FC-A922-DB43-92E7-A218AF1AB01B}" type="slidenum">
              <a:rPr lang="en-US" smtClean="0"/>
              <a:pPr/>
              <a:t>5</a:t>
            </a:fld>
            <a:endParaRPr lang="en-US"/>
          </a:p>
        </p:txBody>
      </p:sp>
    </p:spTree>
    <p:extLst>
      <p:ext uri="{BB962C8B-B14F-4D97-AF65-F5344CB8AC3E}">
        <p14:creationId xmlns:p14="http://schemas.microsoft.com/office/powerpoint/2010/main" val="369193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Image</a:t>
            </a:r>
            <a:r>
              <a:rPr lang="en-US" sz="1200" b="0" kern="1200" baseline="0" dirty="0" smtClean="0">
                <a:solidFill>
                  <a:schemeClr val="tx1"/>
                </a:solidFill>
                <a:latin typeface="+mn-lt"/>
                <a:ea typeface="+mn-ea"/>
                <a:cs typeface="+mn-cs"/>
              </a:rPr>
              <a:t> sources:</a:t>
            </a:r>
          </a:p>
          <a:p>
            <a:r>
              <a:rPr lang="en-US" sz="1200" b="0" kern="1200" baseline="0" dirty="0" smtClean="0">
                <a:solidFill>
                  <a:schemeClr val="tx1"/>
                </a:solidFill>
                <a:latin typeface="+mn-lt"/>
                <a:ea typeface="+mn-ea"/>
                <a:cs typeface="+mn-cs"/>
              </a:rPr>
              <a:t>A sky full of black parachutes: 2003 </a:t>
            </a:r>
            <a:r>
              <a:rPr lang="en-US" sz="1200" b="0" kern="1200" baseline="0" dirty="0" err="1" smtClean="0">
                <a:solidFill>
                  <a:schemeClr val="tx1"/>
                </a:solidFill>
                <a:latin typeface="+mn-lt"/>
                <a:ea typeface="+mn-ea"/>
                <a:cs typeface="+mn-cs"/>
              </a:rPr>
              <a:t>davric</a:t>
            </a:r>
            <a:r>
              <a:rPr lang="en-US" sz="1200" b="0" kern="1200" baseline="0" dirty="0" smtClean="0">
                <a:solidFill>
                  <a:schemeClr val="tx1"/>
                </a:solidFill>
                <a:latin typeface="+mn-lt"/>
                <a:ea typeface="+mn-ea"/>
                <a:cs typeface="+mn-cs"/>
              </a:rPr>
              <a:t>, Wikimedia Commons http://commons.wikimedia.org/wiki/File:Parachutistes-fran%C3%A7ais.JPG</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4089FC-A922-DB43-92E7-A218AF1AB01B}" type="slidenum">
              <a:rPr lang="en-US" smtClean="0"/>
              <a:pPr/>
              <a:t>6</a:t>
            </a:fld>
            <a:endParaRPr lang="en-US"/>
          </a:p>
        </p:txBody>
      </p:sp>
    </p:spTree>
    <p:extLst>
      <p:ext uri="{BB962C8B-B14F-4D97-AF65-F5344CB8AC3E}">
        <p14:creationId xmlns:p14="http://schemas.microsoft.com/office/powerpoint/2010/main" val="131415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Expect</a:t>
            </a:r>
            <a:r>
              <a:rPr lang="en-US" baseline="0" dirty="0" smtClean="0"/>
              <a:t> students to recognize the gravitational force. </a:t>
            </a:r>
          </a:p>
          <a:p>
            <a:r>
              <a:rPr lang="en-US" sz="1200" b="0" i="0" kern="1200" dirty="0" smtClean="0">
                <a:solidFill>
                  <a:schemeClr val="tx1"/>
                </a:solidFill>
                <a:effectLst/>
                <a:latin typeface="+mn-lt"/>
                <a:ea typeface="+mn-ea"/>
                <a:cs typeface="+mn-cs"/>
              </a:rPr>
              <a:t>"Down" is towards the center of the Earth, wherever you are on the planet.</a:t>
            </a:r>
          </a:p>
          <a:p>
            <a:r>
              <a:rPr lang="en-US" baseline="0" dirty="0" smtClean="0"/>
              <a:t>Then introduce the concept of the normal force: </a:t>
            </a:r>
            <a:r>
              <a:rPr lang="en-US" sz="1200" kern="1200" dirty="0" smtClean="0">
                <a:solidFill>
                  <a:schemeClr val="tx1"/>
                </a:solidFill>
                <a:effectLst/>
                <a:latin typeface="+mn-lt"/>
                <a:ea typeface="+mn-ea"/>
                <a:cs typeface="+mn-cs"/>
              </a:rPr>
              <a:t>the force of the ground pushing back up on you. Because the force of gravity and the normal force are balanced, your motion does not change</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Review how to draw (conceptual) free-body diagram vectors (arrows) of force, velocity and acceleration.</a:t>
            </a:r>
          </a:p>
          <a:p>
            <a:r>
              <a:rPr lang="en-US" b="0" baseline="0" dirty="0" smtClean="0"/>
              <a:t>Image </a:t>
            </a:r>
            <a:r>
              <a:rPr lang="en-US" b="0" baseline="0" dirty="0" smtClean="0"/>
              <a:t>source: </a:t>
            </a:r>
          </a:p>
          <a:p>
            <a:r>
              <a:rPr lang="en-US" b="0" baseline="0" dirty="0" smtClean="0"/>
              <a:t>Diagram shows people standing at different places on the Earth: Forces, </a:t>
            </a:r>
            <a:r>
              <a:rPr lang="en-US" b="0" baseline="0" dirty="0" err="1" smtClean="0"/>
              <a:t>Bitesize</a:t>
            </a:r>
            <a:r>
              <a:rPr lang="en-US" b="0" baseline="0" dirty="0" smtClean="0"/>
              <a:t>, BBC http://www.bbc.co.uk/bitesize/ks3/science/energy_electricity_forces/forces/revision/3/</a:t>
            </a:r>
            <a:endParaRPr lang="en-US" b="0" dirty="0"/>
          </a:p>
        </p:txBody>
      </p:sp>
      <p:sp>
        <p:nvSpPr>
          <p:cNvPr id="4" name="Slide Number Placeholder 3"/>
          <p:cNvSpPr>
            <a:spLocks noGrp="1"/>
          </p:cNvSpPr>
          <p:nvPr>
            <p:ph type="sldNum" sz="quarter" idx="10"/>
          </p:nvPr>
        </p:nvSpPr>
        <p:spPr/>
        <p:txBody>
          <a:bodyPr/>
          <a:lstStyle/>
          <a:p>
            <a:fld id="{8F4089FC-A922-DB43-92E7-A218AF1AB01B}" type="slidenum">
              <a:rPr lang="en-US" smtClean="0"/>
              <a:pPr/>
              <a:t>7</a:t>
            </a:fld>
            <a:endParaRPr lang="en-US"/>
          </a:p>
        </p:txBody>
      </p:sp>
    </p:spTree>
    <p:extLst>
      <p:ext uri="{BB962C8B-B14F-4D97-AF65-F5344CB8AC3E}">
        <p14:creationId xmlns:p14="http://schemas.microsoft.com/office/powerpoint/2010/main" val="1981955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Quickly review the different forces introduced in the unit.  </a:t>
            </a:r>
          </a:p>
          <a:p>
            <a:r>
              <a:rPr lang="en-US" baseline="0" dirty="0" smtClean="0"/>
              <a:t>The normal force has been added to this listing</a:t>
            </a:r>
          </a:p>
          <a:p>
            <a:r>
              <a:rPr lang="en-US" baseline="0" dirty="0" smtClean="0"/>
              <a:t>Image sources:</a:t>
            </a:r>
          </a:p>
          <a:p>
            <a:r>
              <a:rPr lang="en-US" sz="1200" kern="1200" dirty="0" smtClean="0">
                <a:solidFill>
                  <a:schemeClr val="tx1"/>
                </a:solidFill>
                <a:latin typeface="+mn-lt"/>
                <a:ea typeface="+mn-ea"/>
                <a:cs typeface="+mn-cs"/>
              </a:rPr>
              <a:t>A man hitting a baseball: Microsoft</a:t>
            </a:r>
            <a:r>
              <a:rPr lang="en-US" sz="1200" kern="1200" baseline="0" dirty="0" smtClean="0">
                <a:solidFill>
                  <a:schemeClr val="tx1"/>
                </a:solidFill>
                <a:latin typeface="+mn-lt"/>
                <a:ea typeface="+mn-ea"/>
                <a:cs typeface="+mn-cs"/>
              </a:rPr>
              <a:t> clipart </a:t>
            </a:r>
            <a:r>
              <a:rPr lang="en-US" sz="1200" u="sng" kern="1200" dirty="0" smtClean="0">
                <a:solidFill>
                  <a:schemeClr val="tx1"/>
                </a:solidFill>
                <a:effectLst/>
                <a:latin typeface="+mn-lt"/>
                <a:ea typeface="+mn-ea"/>
                <a:cs typeface="+mn-cs"/>
                <a:hlinkClick r:id="rId3"/>
              </a:rPr>
              <a:t>http://office.microsoft.com/en-us/images/results.aspx?qu=baseball&amp;ex=1#ai:MP900430569|</a:t>
            </a:r>
            <a:r>
              <a:rPr lang="en-US" sz="1200" kern="1200" dirty="0" smtClean="0">
                <a:solidFill>
                  <a:schemeClr val="tx1"/>
                </a:solidFill>
                <a:effectLst/>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metal spring: 2004,</a:t>
            </a:r>
            <a:r>
              <a:rPr lang="en-US" sz="1200" kern="1200" baseline="0" dirty="0" smtClean="0">
                <a:solidFill>
                  <a:schemeClr val="tx1"/>
                </a:solidFill>
                <a:latin typeface="+mn-lt"/>
                <a:ea typeface="+mn-ea"/>
                <a:cs typeface="+mn-cs"/>
              </a:rPr>
              <a:t> Jean-Jacques MILAN, </a:t>
            </a:r>
            <a:r>
              <a:rPr lang="en-US" sz="1200" b="0" i="0" u="none" strike="noStrike" kern="1200" baseline="0" dirty="0" smtClean="0">
                <a:solidFill>
                  <a:schemeClr val="tx1"/>
                </a:solidFill>
                <a:effectLst/>
                <a:latin typeface="+mn-lt"/>
                <a:ea typeface="+mn-ea"/>
                <a:cs typeface="+mn-cs"/>
              </a:rPr>
              <a:t>Wikimedia Commons </a:t>
            </a:r>
            <a:r>
              <a:rPr lang="en-US" sz="1200" u="sng" kern="1200" dirty="0" smtClean="0">
                <a:solidFill>
                  <a:schemeClr val="tx1"/>
                </a:solidFill>
                <a:latin typeface="+mn-lt"/>
                <a:ea typeface="+mn-ea"/>
                <a:cs typeface="+mn-cs"/>
                <a:hlinkClick r:id="rId4"/>
              </a:rPr>
              <a:t>http://en.wikipedia.org/wiki/File:Ressort_de_compression.jpg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cartoon parachute an man; Microsoft clipart http://office.microsoft.com/en-us/images/results.aspx?qu=parachute&amp;ex=1#ai:MC900370246| </a:t>
            </a:r>
          </a:p>
          <a:p>
            <a:r>
              <a:rPr lang="en-US" sz="1200" kern="1200" dirty="0" smtClean="0">
                <a:solidFill>
                  <a:schemeClr val="tx1"/>
                </a:solidFill>
                <a:latin typeface="+mn-lt"/>
                <a:ea typeface="+mn-ea"/>
                <a:cs typeface="+mn-cs"/>
              </a:rPr>
              <a:t>A cartoon girl slipping on ice: Microsoft</a:t>
            </a:r>
            <a:r>
              <a:rPr lang="en-US" sz="1200" kern="1200" baseline="0" dirty="0" smtClean="0">
                <a:solidFill>
                  <a:schemeClr val="tx1"/>
                </a:solidFill>
                <a:latin typeface="+mn-lt"/>
                <a:ea typeface="+mn-ea"/>
                <a:cs typeface="+mn-cs"/>
              </a:rPr>
              <a:t> clipart http://office.microsoft.com/en-us/images/results.aspx?qu=slip&amp;ex=1#ai:MC900366436|</a:t>
            </a:r>
          </a:p>
          <a:p>
            <a:r>
              <a:rPr lang="en-US" sz="1200" kern="1200" baseline="0" dirty="0" smtClean="0">
                <a:solidFill>
                  <a:schemeClr val="tx1"/>
                </a:solidFill>
                <a:latin typeface="+mn-lt"/>
                <a:ea typeface="+mn-ea"/>
                <a:cs typeface="+mn-cs"/>
              </a:rPr>
              <a:t>Normal force diagram (box with arrows up and down): author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“U” magnet:</a:t>
            </a:r>
            <a:r>
              <a:rPr lang="en-US" sz="1200" kern="1200" baseline="0" dirty="0" smtClean="0">
                <a:solidFill>
                  <a:schemeClr val="tx1"/>
                </a:solidFill>
                <a:latin typeface="+mn-lt"/>
                <a:ea typeface="+mn-ea"/>
                <a:cs typeface="+mn-cs"/>
              </a:rPr>
              <a:t> Microsoft clipart</a:t>
            </a:r>
          </a:p>
          <a:p>
            <a:r>
              <a:rPr lang="en-US" sz="1200" kern="1200" baseline="0" dirty="0" smtClean="0">
                <a:solidFill>
                  <a:schemeClr val="tx1"/>
                </a:solidFill>
                <a:latin typeface="+mn-lt"/>
                <a:ea typeface="+mn-ea"/>
                <a:cs typeface="+mn-cs"/>
              </a:rPr>
              <a:t>A cartoon atom: Microsoft clipart http://office.microsoft.com/en-us/images/results.aspx?qu=magnet&amp;ex=1#ai:MC900340404|</a:t>
            </a:r>
          </a:p>
          <a:p>
            <a:r>
              <a:rPr lang="en-US" sz="1200" kern="1200" dirty="0" smtClean="0">
                <a:solidFill>
                  <a:schemeClr val="tx1"/>
                </a:solidFill>
                <a:latin typeface="+mn-lt"/>
                <a:ea typeface="+mn-ea"/>
                <a:cs typeface="+mn-cs"/>
              </a:rPr>
              <a:t>An apple falling from an apple tree onto a man in a suit: Microsoft clipart http://office.microsoft.com/en-us/images/results.aspx?qu=apple+falling&amp;ex=1#ai:MC900198175| </a:t>
            </a:r>
            <a:endParaRPr lang="en-US" dirty="0" smtClean="0"/>
          </a:p>
        </p:txBody>
      </p:sp>
      <p:sp>
        <p:nvSpPr>
          <p:cNvPr id="4" name="Slide Number Placeholder 3"/>
          <p:cNvSpPr>
            <a:spLocks noGrp="1"/>
          </p:cNvSpPr>
          <p:nvPr>
            <p:ph type="sldNum" sz="quarter" idx="10"/>
          </p:nvPr>
        </p:nvSpPr>
        <p:spPr/>
        <p:txBody>
          <a:bodyPr/>
          <a:lstStyle/>
          <a:p>
            <a:fld id="{A83F3A4D-7ACD-B446-9982-D7C4243A0953}" type="slidenum">
              <a:rPr lang="en-US" smtClean="0"/>
              <a:pPr/>
              <a:t>8</a:t>
            </a:fld>
            <a:endParaRPr lang="en-US"/>
          </a:p>
        </p:txBody>
      </p:sp>
    </p:spTree>
    <p:extLst>
      <p:ext uri="{BB962C8B-B14F-4D97-AF65-F5344CB8AC3E}">
        <p14:creationId xmlns:p14="http://schemas.microsoft.com/office/powerpoint/2010/main" val="210810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Still</a:t>
            </a:r>
            <a:r>
              <a:rPr lang="en-US" baseline="0" dirty="0" smtClean="0"/>
              <a:t> reviewing…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not emphasized in the previous lesson, reinforce that the </a:t>
            </a:r>
            <a:r>
              <a:rPr lang="en-US" baseline="0" dirty="0" err="1" smtClean="0"/>
              <a:t>Newtons</a:t>
            </a:r>
            <a:r>
              <a:rPr lang="en-US" baseline="0" dirty="0" smtClean="0"/>
              <a:t> is the SI unit of force.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sources: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Boys play volleyball on a beach: Microsoft clipart </a:t>
            </a:r>
            <a:r>
              <a:rPr lang="en-US" sz="1200" u="sng" kern="1200" dirty="0" smtClean="0">
                <a:solidFill>
                  <a:schemeClr val="tx1"/>
                </a:solidFill>
                <a:effectLst/>
                <a:latin typeface="+mn-lt"/>
                <a:ea typeface="+mn-ea"/>
                <a:cs typeface="+mn-cs"/>
                <a:hlinkClick r:id="rId3"/>
              </a:rPr>
              <a:t>http://office.microsoft.com/en-us/images/results.aspx?qu=hit&amp;ex=1#ai:MP900430614|mt:2|</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Girl pulls another child in a snow sled: Microsoft clipart http://office.microsoft.com/en-us/images/results.aspx?qu=girl&amp;ex=1#ai:MP900448391|mt:2|</a:t>
            </a:r>
            <a:endParaRPr lang="en-US" dirty="0"/>
          </a:p>
        </p:txBody>
      </p:sp>
      <p:sp>
        <p:nvSpPr>
          <p:cNvPr id="4" name="Slide Number Placeholder 3"/>
          <p:cNvSpPr>
            <a:spLocks noGrp="1"/>
          </p:cNvSpPr>
          <p:nvPr>
            <p:ph type="sldNum" sz="quarter" idx="10"/>
          </p:nvPr>
        </p:nvSpPr>
        <p:spPr/>
        <p:txBody>
          <a:bodyPr/>
          <a:lstStyle/>
          <a:p>
            <a:fld id="{A83F3A4D-7ACD-B446-9982-D7C4243A0953}" type="slidenum">
              <a:rPr lang="en-US" smtClean="0"/>
              <a:pPr/>
              <a:t>9</a:t>
            </a:fld>
            <a:endParaRPr lang="en-US"/>
          </a:p>
        </p:txBody>
      </p:sp>
    </p:spTree>
    <p:extLst>
      <p:ext uri="{BB962C8B-B14F-4D97-AF65-F5344CB8AC3E}">
        <p14:creationId xmlns:p14="http://schemas.microsoft.com/office/powerpoint/2010/main" val="2712365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044B8-5DFA-D34D-80B6-5E4B34EB3896}" type="datetimeFigureOut">
              <a:rPr lang="en-US" smtClean="0"/>
              <a:pPr/>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044B8-5DFA-D34D-80B6-5E4B34EB3896}" type="datetimeFigureOut">
              <a:rPr lang="en-US" smtClean="0"/>
              <a:pPr/>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044B8-5DFA-D34D-80B6-5E4B34EB3896}" type="datetimeFigureOut">
              <a:rPr lang="en-US" smtClean="0"/>
              <a:pPr/>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B044B8-5DFA-D34D-80B6-5E4B34EB3896}" type="datetimeFigureOut">
              <a:rPr lang="en-US" smtClean="0"/>
              <a:pPr/>
              <a:t>8/22/2014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044B8-5DFA-D34D-80B6-5E4B34EB3896}" type="datetimeFigureOut">
              <a:rPr lang="en-US" smtClean="0"/>
              <a:pPr/>
              <a:t>8/22/2014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044B8-5DFA-D34D-80B6-5E4B34EB3896}" type="datetimeFigureOut">
              <a:rPr lang="en-US" smtClean="0"/>
              <a:pPr/>
              <a:t>8/22/2014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044B8-5DFA-D34D-80B6-5E4B34EB3896}" type="datetimeFigureOut">
              <a:rPr lang="en-US" smtClean="0"/>
              <a:pPr/>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044B8-5DFA-D34D-80B6-5E4B34EB3896}" type="datetimeFigureOut">
              <a:rPr lang="en-US" smtClean="0"/>
              <a:pPr/>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BE29D-BAFD-CE43-B887-990A043D9C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044B8-5DFA-D34D-80B6-5E4B34EB3896}" type="datetimeFigureOut">
              <a:rPr lang="en-US" smtClean="0"/>
              <a:pPr/>
              <a:t>8/22/2014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BE29D-BAFD-CE43-B887-990A043D9C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png"/><Relationship Id="rId4" Type="http://schemas.openxmlformats.org/officeDocument/2006/relationships/image" Target="../media/image15.wmf"/><Relationship Id="rId9"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Liz\AppData\Local\Microsoft\Windows\Temporary Internet Files\Content.IE5\X2EHS2KK\MP900430569[1].jpg"/>
          <p:cNvPicPr>
            <a:picLocks noChangeAspect="1" noChangeArrowheads="1"/>
          </p:cNvPicPr>
          <p:nvPr/>
        </p:nvPicPr>
        <p:blipFill rotWithShape="1">
          <a:blip r:embed="rId3"/>
          <a:srcRect t="12661"/>
          <a:stretch/>
        </p:blipFill>
        <p:spPr bwMode="auto">
          <a:xfrm>
            <a:off x="3186456" y="3447744"/>
            <a:ext cx="5969985" cy="3474720"/>
          </a:xfrm>
          <a:prstGeom prst="rect">
            <a:avLst/>
          </a:prstGeom>
          <a:noFill/>
        </p:spPr>
      </p:pic>
      <p:pic>
        <p:nvPicPr>
          <p:cNvPr id="5" name="Picture 4"/>
          <p:cNvPicPr>
            <a:picLocks noChangeAspect="1"/>
          </p:cNvPicPr>
          <p:nvPr/>
        </p:nvPicPr>
        <p:blipFill rotWithShape="1">
          <a:blip r:embed="rId4"/>
          <a:srcRect l="16103" r="17984" b="44969"/>
          <a:stretch/>
        </p:blipFill>
        <p:spPr>
          <a:xfrm>
            <a:off x="-2505" y="3463120"/>
            <a:ext cx="3281819" cy="3474720"/>
          </a:xfrm>
          <a:prstGeom prst="rect">
            <a:avLst/>
          </a:prstGeom>
        </p:spPr>
      </p:pic>
      <p:sp>
        <p:nvSpPr>
          <p:cNvPr id="7" name="Title 1"/>
          <p:cNvSpPr>
            <a:spLocks noGrp="1"/>
          </p:cNvSpPr>
          <p:nvPr>
            <p:ph type="ctrTitle"/>
          </p:nvPr>
        </p:nvSpPr>
        <p:spPr>
          <a:xfrm>
            <a:off x="3311567" y="572253"/>
            <a:ext cx="5779425" cy="2727541"/>
          </a:xfrm>
        </p:spPr>
        <p:txBody>
          <a:bodyPr>
            <a:noAutofit/>
          </a:bodyPr>
          <a:lstStyle/>
          <a:p>
            <a:r>
              <a:rPr lang="en-US" sz="5400" b="1" dirty="0" smtClean="0">
                <a:solidFill>
                  <a:schemeClr val="accent5">
                    <a:lumMod val="75000"/>
                  </a:schemeClr>
                </a:solidFill>
                <a:latin typeface="+mn-lt"/>
                <a:cs typeface="Arial Black"/>
              </a:rPr>
              <a:t>Forces </a:t>
            </a:r>
            <a:br>
              <a:rPr lang="en-US" sz="5400" b="1" dirty="0" smtClean="0">
                <a:solidFill>
                  <a:schemeClr val="accent5">
                    <a:lumMod val="75000"/>
                  </a:schemeClr>
                </a:solidFill>
                <a:latin typeface="+mn-lt"/>
                <a:cs typeface="Arial Black"/>
              </a:rPr>
            </a:br>
            <a:r>
              <a:rPr lang="en-US" sz="5400" b="1" dirty="0" smtClean="0">
                <a:solidFill>
                  <a:schemeClr val="accent5">
                    <a:lumMod val="75000"/>
                  </a:schemeClr>
                </a:solidFill>
                <a:latin typeface="+mn-lt"/>
                <a:cs typeface="Arial Black"/>
              </a:rPr>
              <a:t>and Newton’s </a:t>
            </a:r>
            <a:br>
              <a:rPr lang="en-US" sz="5400" b="1" dirty="0" smtClean="0">
                <a:solidFill>
                  <a:schemeClr val="accent5">
                    <a:lumMod val="75000"/>
                  </a:schemeClr>
                </a:solidFill>
                <a:latin typeface="+mn-lt"/>
                <a:cs typeface="Arial Black"/>
              </a:rPr>
            </a:br>
            <a:r>
              <a:rPr lang="en-US" sz="5400" b="1" dirty="0" smtClean="0">
                <a:solidFill>
                  <a:schemeClr val="accent5">
                    <a:lumMod val="75000"/>
                  </a:schemeClr>
                </a:solidFill>
                <a:latin typeface="+mn-lt"/>
                <a:cs typeface="Arial Black"/>
              </a:rPr>
              <a:t>Second Law</a:t>
            </a:r>
            <a:endParaRPr lang="en-US" sz="5400" b="1" dirty="0">
              <a:solidFill>
                <a:schemeClr val="accent5">
                  <a:lumMod val="75000"/>
                </a:schemeClr>
              </a:solidFill>
              <a:latin typeface="+mn-lt"/>
              <a:cs typeface="Arial Black"/>
            </a:endParaRPr>
          </a:p>
        </p:txBody>
      </p:sp>
      <p:pic>
        <p:nvPicPr>
          <p:cNvPr id="4" name="Picture 3"/>
          <p:cNvPicPr>
            <a:picLocks noChangeAspect="1"/>
          </p:cNvPicPr>
          <p:nvPr/>
        </p:nvPicPr>
        <p:blipFill>
          <a:blip r:embed="rId5"/>
          <a:stretch>
            <a:fillRect/>
          </a:stretch>
        </p:blipFill>
        <p:spPr>
          <a:xfrm>
            <a:off x="-12526" y="1452"/>
            <a:ext cx="3291840" cy="34564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normAutofit/>
          </a:bodyPr>
          <a:lstStyle/>
          <a:p>
            <a:r>
              <a:rPr lang="en-US" b="1" dirty="0">
                <a:solidFill>
                  <a:schemeClr val="accent5">
                    <a:lumMod val="75000"/>
                  </a:schemeClr>
                </a:solidFill>
                <a:latin typeface="+mn-lt"/>
                <a:cs typeface="Arial Black"/>
              </a:rPr>
              <a:t>What is Newton’s first law?</a:t>
            </a:r>
          </a:p>
        </p:txBody>
      </p:sp>
      <p:sp>
        <p:nvSpPr>
          <p:cNvPr id="3" name="Content Placeholder 2"/>
          <p:cNvSpPr>
            <a:spLocks noGrp="1"/>
          </p:cNvSpPr>
          <p:nvPr>
            <p:ph idx="1"/>
          </p:nvPr>
        </p:nvSpPr>
        <p:spPr>
          <a:xfrm>
            <a:off x="0" y="1112624"/>
            <a:ext cx="9144000" cy="859276"/>
          </a:xfrm>
        </p:spPr>
        <p:txBody>
          <a:bodyPr>
            <a:noAutofit/>
          </a:bodyPr>
          <a:lstStyle/>
          <a:p>
            <a:pPr marL="0" indent="0" algn="ctr">
              <a:buNone/>
            </a:pPr>
            <a:r>
              <a:rPr lang="en-US" sz="3600" b="1" dirty="0" smtClean="0"/>
              <a:t>Give some examples of Newton’s first law.</a:t>
            </a:r>
            <a:endParaRPr lang="en-US" sz="3600" b="1" dirty="0"/>
          </a:p>
        </p:txBody>
      </p:sp>
      <p:sp>
        <p:nvSpPr>
          <p:cNvPr id="4" name="TextBox 3"/>
          <p:cNvSpPr txBox="1"/>
          <p:nvPr/>
        </p:nvSpPr>
        <p:spPr>
          <a:xfrm>
            <a:off x="1480256" y="2769428"/>
            <a:ext cx="6183488" cy="584775"/>
          </a:xfrm>
          <a:prstGeom prst="rect">
            <a:avLst/>
          </a:prstGeom>
          <a:noFill/>
        </p:spPr>
        <p:txBody>
          <a:bodyPr wrap="none" rtlCol="0">
            <a:spAutoFit/>
          </a:bodyPr>
          <a:lstStyle/>
          <a:p>
            <a:pPr algn="ctr"/>
            <a:r>
              <a:rPr lang="en-US" sz="3200" b="1" dirty="0" smtClean="0">
                <a:solidFill>
                  <a:schemeClr val="accent6">
                    <a:lumMod val="75000"/>
                  </a:schemeClr>
                </a:solidFill>
              </a:rPr>
              <a:t>Acceleration</a:t>
            </a:r>
            <a:r>
              <a:rPr lang="en-US" sz="3200" b="1" dirty="0" smtClean="0"/>
              <a:t> is a change in </a:t>
            </a:r>
            <a:r>
              <a:rPr lang="en-US" sz="3200" b="1" dirty="0" smtClean="0">
                <a:solidFill>
                  <a:schemeClr val="accent6">
                    <a:lumMod val="75000"/>
                  </a:schemeClr>
                </a:solidFill>
              </a:rPr>
              <a:t>velocity</a:t>
            </a:r>
            <a:r>
              <a:rPr lang="en-US" sz="3200" b="1" dirty="0" smtClean="0"/>
              <a:t>.</a:t>
            </a:r>
            <a:endParaRPr lang="en-US" sz="3200" b="1" dirty="0">
              <a:solidFill>
                <a:schemeClr val="accent6">
                  <a:lumMod val="75000"/>
                </a:schemeClr>
              </a:solidFill>
            </a:endParaRPr>
          </a:p>
        </p:txBody>
      </p:sp>
      <p:sp>
        <p:nvSpPr>
          <p:cNvPr id="10" name="Title 1"/>
          <p:cNvSpPr txBox="1">
            <a:spLocks/>
          </p:cNvSpPr>
          <p:nvPr/>
        </p:nvSpPr>
        <p:spPr>
          <a:xfrm>
            <a:off x="457200" y="2160177"/>
            <a:ext cx="8229600" cy="713362"/>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5">
                    <a:lumMod val="75000"/>
                  </a:schemeClr>
                </a:solidFill>
                <a:latin typeface="+mn-lt"/>
                <a:cs typeface="Arial Black"/>
              </a:rPr>
              <a:t>What is acceleration?</a:t>
            </a:r>
          </a:p>
        </p:txBody>
      </p:sp>
      <p:sp>
        <p:nvSpPr>
          <p:cNvPr id="11" name="Rectangle 10"/>
          <p:cNvSpPr/>
          <p:nvPr/>
        </p:nvSpPr>
        <p:spPr>
          <a:xfrm>
            <a:off x="812801" y="5992691"/>
            <a:ext cx="7975599" cy="830997"/>
          </a:xfrm>
          <a:prstGeom prst="rect">
            <a:avLst/>
          </a:prstGeom>
        </p:spPr>
        <p:txBody>
          <a:bodyPr wrap="square">
            <a:spAutoFit/>
          </a:bodyPr>
          <a:lstStyle/>
          <a:p>
            <a:r>
              <a:rPr lang="en-US" sz="3000" b="1" dirty="0" smtClean="0"/>
              <a:t>Applying a force can change an object’s velocity.</a:t>
            </a:r>
          </a:p>
          <a:p>
            <a:endParaRPr lang="en-US" dirty="0" smtClean="0"/>
          </a:p>
        </p:txBody>
      </p:sp>
      <p:pic>
        <p:nvPicPr>
          <p:cNvPr id="9" name="Picture 4" descr="C:\Users\Liz\AppData\Local\Microsoft\Windows\Temporary Internet Files\Content.IE5\AAU0MY4T\MP900399388[1].jpg"/>
          <p:cNvPicPr>
            <a:picLocks noChangeAspect="1" noChangeArrowheads="1"/>
          </p:cNvPicPr>
          <p:nvPr/>
        </p:nvPicPr>
        <p:blipFill>
          <a:blip r:embed="rId3"/>
          <a:srcRect/>
          <a:stretch>
            <a:fillRect/>
          </a:stretch>
        </p:blipFill>
        <p:spPr bwMode="auto">
          <a:xfrm>
            <a:off x="4430388" y="3482790"/>
            <a:ext cx="3567553" cy="2377440"/>
          </a:xfrm>
          <a:prstGeom prst="rect">
            <a:avLst/>
          </a:prstGeom>
          <a:noFill/>
        </p:spPr>
      </p:pic>
      <p:pic>
        <p:nvPicPr>
          <p:cNvPr id="13" name="Picture 3" descr="C:\Users\Liz\AppData\Local\Microsoft\Windows\Temporary Internet Files\Content.IE5\X2EHS2KK\MP900448291[1].jpg"/>
          <p:cNvPicPr>
            <a:picLocks noChangeAspect="1" noChangeArrowheads="1"/>
          </p:cNvPicPr>
          <p:nvPr/>
        </p:nvPicPr>
        <p:blipFill>
          <a:blip r:embed="rId4"/>
          <a:srcRect/>
          <a:stretch>
            <a:fillRect/>
          </a:stretch>
        </p:blipFill>
        <p:spPr bwMode="auto">
          <a:xfrm>
            <a:off x="1192723" y="3482791"/>
            <a:ext cx="3161165" cy="2377440"/>
          </a:xfrm>
          <a:prstGeom prst="rect">
            <a:avLst/>
          </a:prstGeom>
          <a:noFill/>
        </p:spPr>
      </p:pic>
    </p:spTree>
    <p:extLst>
      <p:ext uri="{BB962C8B-B14F-4D97-AF65-F5344CB8AC3E}">
        <p14:creationId xmlns:p14="http://schemas.microsoft.com/office/powerpoint/2010/main" val="420159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74638"/>
            <a:ext cx="8229600" cy="835268"/>
          </a:xfrm>
        </p:spPr>
        <p:txBody>
          <a:bodyPr>
            <a:normAutofit/>
          </a:bodyPr>
          <a:lstStyle/>
          <a:p>
            <a:r>
              <a:rPr lang="en-US" b="1" dirty="0">
                <a:solidFill>
                  <a:schemeClr val="accent5">
                    <a:lumMod val="75000"/>
                  </a:schemeClr>
                </a:solidFill>
                <a:latin typeface="+mn-lt"/>
                <a:cs typeface="Arial Black"/>
              </a:rPr>
              <a:t>Newton’s </a:t>
            </a:r>
            <a:r>
              <a:rPr lang="en-US" b="1" dirty="0" smtClean="0">
                <a:solidFill>
                  <a:schemeClr val="accent5">
                    <a:lumMod val="75000"/>
                  </a:schemeClr>
                </a:solidFill>
                <a:latin typeface="+mn-lt"/>
                <a:cs typeface="Arial Black"/>
              </a:rPr>
              <a:t>Second Law of Motion</a:t>
            </a:r>
            <a:endParaRPr lang="en-US" b="1" dirty="0">
              <a:solidFill>
                <a:schemeClr val="accent5">
                  <a:lumMod val="75000"/>
                </a:schemeClr>
              </a:solidFill>
              <a:latin typeface="+mn-lt"/>
              <a:cs typeface="Arial Black"/>
            </a:endParaRPr>
          </a:p>
        </p:txBody>
      </p:sp>
      <p:sp>
        <p:nvSpPr>
          <p:cNvPr id="7" name="Content Placeholder 6"/>
          <p:cNvSpPr>
            <a:spLocks noGrp="1"/>
          </p:cNvSpPr>
          <p:nvPr>
            <p:ph idx="1"/>
          </p:nvPr>
        </p:nvSpPr>
        <p:spPr>
          <a:xfrm>
            <a:off x="457200" y="1600200"/>
            <a:ext cx="8229600" cy="1922463"/>
          </a:xfrm>
        </p:spPr>
        <p:txBody>
          <a:bodyPr rtlCol="0">
            <a:normAutofit fontScale="92500"/>
          </a:bodyPr>
          <a:lstStyle/>
          <a:p>
            <a:pPr fontAlgn="auto">
              <a:spcAft>
                <a:spcPts val="0"/>
              </a:spcAft>
              <a:buFont typeface="Arial"/>
              <a:buNone/>
              <a:defRPr/>
            </a:pPr>
            <a:r>
              <a:rPr lang="en-US" sz="3900" b="1" dirty="0" smtClean="0"/>
              <a:t>An object’s </a:t>
            </a:r>
            <a:r>
              <a:rPr lang="en-US" sz="3900" b="1" dirty="0" smtClean="0">
                <a:solidFill>
                  <a:schemeClr val="accent6">
                    <a:lumMod val="75000"/>
                  </a:schemeClr>
                </a:solidFill>
              </a:rPr>
              <a:t>acceleration</a:t>
            </a:r>
            <a:r>
              <a:rPr lang="en-US" sz="3900" b="1" dirty="0" smtClean="0">
                <a:solidFill>
                  <a:srgbClr val="800000"/>
                </a:solidFill>
              </a:rPr>
              <a:t> </a:t>
            </a:r>
            <a:r>
              <a:rPr lang="en-US" sz="3900" b="1" dirty="0" smtClean="0"/>
              <a:t>depends on:</a:t>
            </a:r>
          </a:p>
          <a:p>
            <a:pPr fontAlgn="auto">
              <a:spcAft>
                <a:spcPts val="0"/>
              </a:spcAft>
              <a:buFont typeface="Arial"/>
              <a:buChar char="•"/>
              <a:defRPr/>
            </a:pPr>
            <a:r>
              <a:rPr lang="en-US" b="1" dirty="0" smtClean="0"/>
              <a:t>the strength of the </a:t>
            </a:r>
            <a:r>
              <a:rPr lang="en-US" b="1" i="1" dirty="0" smtClean="0"/>
              <a:t>unbalanced</a:t>
            </a:r>
            <a:r>
              <a:rPr lang="en-US" b="1" dirty="0" smtClean="0"/>
              <a:t> </a:t>
            </a:r>
            <a:r>
              <a:rPr lang="en-US" sz="3500" b="1" i="1" dirty="0">
                <a:effectLst>
                  <a:outerShdw blurRad="50800" dist="38100" dir="2700000" algn="tl" rotWithShape="0">
                    <a:srgbClr val="000000">
                      <a:alpha val="43000"/>
                    </a:srgbClr>
                  </a:outerShdw>
                </a:effectLst>
              </a:rPr>
              <a:t>force</a:t>
            </a:r>
            <a:r>
              <a:rPr lang="en-US" b="1" dirty="0" smtClean="0">
                <a:solidFill>
                  <a:srgbClr val="008000"/>
                </a:solidFill>
              </a:rPr>
              <a:t> </a:t>
            </a:r>
            <a:r>
              <a:rPr lang="en-US" b="1" dirty="0" smtClean="0"/>
              <a:t>acting on it</a:t>
            </a:r>
          </a:p>
          <a:p>
            <a:pPr fontAlgn="auto">
              <a:spcAft>
                <a:spcPts val="0"/>
              </a:spcAft>
              <a:buFont typeface="Arial"/>
              <a:buChar char="•"/>
              <a:defRPr/>
            </a:pPr>
            <a:r>
              <a:rPr lang="en-US" b="1" dirty="0" smtClean="0"/>
              <a:t>the </a:t>
            </a:r>
            <a:r>
              <a:rPr lang="en-US" b="1" dirty="0" smtClean="0">
                <a:solidFill>
                  <a:srgbClr val="0000FF"/>
                </a:solidFill>
              </a:rPr>
              <a:t>mass </a:t>
            </a:r>
            <a:r>
              <a:rPr lang="en-US" b="1" dirty="0" smtClean="0"/>
              <a:t>of the object</a:t>
            </a:r>
          </a:p>
          <a:p>
            <a:pPr fontAlgn="auto">
              <a:spcAft>
                <a:spcPts val="0"/>
              </a:spcAft>
              <a:buFont typeface="Arial"/>
              <a:buNone/>
              <a:defRPr/>
            </a:pPr>
            <a:endParaRPr lang="en-US" dirty="0"/>
          </a:p>
        </p:txBody>
      </p:sp>
      <p:grpSp>
        <p:nvGrpSpPr>
          <p:cNvPr id="2" name="Group 15"/>
          <p:cNvGrpSpPr>
            <a:grpSpLocks/>
          </p:cNvGrpSpPr>
          <p:nvPr/>
        </p:nvGrpSpPr>
        <p:grpSpPr bwMode="auto">
          <a:xfrm>
            <a:off x="3632200" y="3376621"/>
            <a:ext cx="2192338" cy="1652587"/>
            <a:chOff x="2345286" y="3707089"/>
            <a:chExt cx="2192846" cy="1651642"/>
          </a:xfrm>
        </p:grpSpPr>
        <p:sp>
          <p:nvSpPr>
            <p:cNvPr id="28687" name="TextBox 7"/>
            <p:cNvSpPr txBox="1">
              <a:spLocks noChangeArrowheads="1"/>
            </p:cNvSpPr>
            <p:nvPr/>
          </p:nvSpPr>
          <p:spPr bwMode="auto">
            <a:xfrm>
              <a:off x="2345286" y="4013200"/>
              <a:ext cx="1270000" cy="1015663"/>
            </a:xfrm>
            <a:prstGeom prst="rect">
              <a:avLst/>
            </a:prstGeom>
            <a:noFill/>
            <a:ln w="9525">
              <a:noFill/>
              <a:miter lim="800000"/>
              <a:headEnd/>
              <a:tailEnd/>
            </a:ln>
          </p:spPr>
          <p:txBody>
            <a:bodyPr>
              <a:spAutoFit/>
            </a:bodyPr>
            <a:lstStyle/>
            <a:p>
              <a:r>
                <a:rPr lang="en-US" sz="6000" b="1" dirty="0">
                  <a:solidFill>
                    <a:schemeClr val="accent6">
                      <a:lumMod val="75000"/>
                    </a:schemeClr>
                  </a:solidFill>
                </a:rPr>
                <a:t>a</a:t>
              </a:r>
              <a:r>
                <a:rPr lang="en-US" sz="6000" b="1" dirty="0">
                  <a:solidFill>
                    <a:srgbClr val="800000"/>
                  </a:solidFill>
                </a:rPr>
                <a:t> </a:t>
              </a:r>
              <a:r>
                <a:rPr lang="en-US" sz="6000" b="1" dirty="0"/>
                <a:t>=</a:t>
              </a:r>
            </a:p>
          </p:txBody>
        </p:sp>
        <p:grpSp>
          <p:nvGrpSpPr>
            <p:cNvPr id="3" name="Group 14"/>
            <p:cNvGrpSpPr>
              <a:grpSpLocks/>
            </p:cNvGrpSpPr>
            <p:nvPr/>
          </p:nvGrpSpPr>
          <p:grpSpPr bwMode="auto">
            <a:xfrm>
              <a:off x="3606799" y="3707089"/>
              <a:ext cx="931333" cy="1651642"/>
              <a:chOff x="3793067" y="3647993"/>
              <a:chExt cx="931333" cy="1651642"/>
            </a:xfrm>
          </p:grpSpPr>
          <p:sp>
            <p:nvSpPr>
              <p:cNvPr id="9" name="TextBox 8"/>
              <p:cNvSpPr txBox="1"/>
              <p:nvPr/>
            </p:nvSpPr>
            <p:spPr>
              <a:xfrm>
                <a:off x="3824078" y="3647993"/>
                <a:ext cx="676432" cy="1015082"/>
              </a:xfrm>
              <a:prstGeom prst="rect">
                <a:avLst/>
              </a:prstGeom>
              <a:noFill/>
            </p:spPr>
            <p:txBody>
              <a:bodyPr>
                <a:spAutoFit/>
              </a:bodyPr>
              <a:lstStyle/>
              <a:p>
                <a:pPr algn="ctr" fontAlgn="auto">
                  <a:spcBef>
                    <a:spcPts val="0"/>
                  </a:spcBef>
                  <a:spcAft>
                    <a:spcPts val="0"/>
                  </a:spcAft>
                  <a:defRPr/>
                </a:pPr>
                <a:r>
                  <a:rPr lang="en-US" sz="6000" b="1" dirty="0">
                    <a:effectLst>
                      <a:outerShdw blurRad="50800" dist="38100" dir="2700000" algn="tl" rotWithShape="0">
                        <a:srgbClr val="000000">
                          <a:alpha val="43000"/>
                        </a:srgbClr>
                      </a:outerShdw>
                    </a:effectLst>
                    <a:latin typeface="+mn-lt"/>
                    <a:cs typeface="+mn-cs"/>
                  </a:rPr>
                  <a:t>F</a:t>
                </a:r>
              </a:p>
            </p:txBody>
          </p:sp>
          <p:sp>
            <p:nvSpPr>
              <p:cNvPr id="28690" name="TextBox 9"/>
              <p:cNvSpPr txBox="1">
                <a:spLocks noChangeArrowheads="1"/>
              </p:cNvSpPr>
              <p:nvPr/>
            </p:nvSpPr>
            <p:spPr bwMode="auto">
              <a:xfrm>
                <a:off x="3793067" y="4283972"/>
                <a:ext cx="931333" cy="1015663"/>
              </a:xfrm>
              <a:prstGeom prst="rect">
                <a:avLst/>
              </a:prstGeom>
              <a:noFill/>
              <a:ln w="9525">
                <a:noFill/>
                <a:miter lim="800000"/>
                <a:headEnd/>
                <a:tailEnd/>
              </a:ln>
            </p:spPr>
            <p:txBody>
              <a:bodyPr>
                <a:spAutoFit/>
              </a:bodyPr>
              <a:lstStyle/>
              <a:p>
                <a:r>
                  <a:rPr lang="en-US" sz="6000" b="1" i="1" dirty="0">
                    <a:solidFill>
                      <a:srgbClr val="0000FF"/>
                    </a:solidFill>
                  </a:rPr>
                  <a:t>m</a:t>
                </a:r>
              </a:p>
            </p:txBody>
          </p:sp>
          <p:cxnSp>
            <p:nvCxnSpPr>
              <p:cNvPr id="12" name="Straight Connector 11"/>
              <p:cNvCxnSpPr/>
              <p:nvPr/>
            </p:nvCxnSpPr>
            <p:spPr>
              <a:xfrm>
                <a:off x="3876478" y="4536484"/>
                <a:ext cx="593863" cy="1586"/>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4" name="Group 34"/>
          <p:cNvGrpSpPr>
            <a:grpSpLocks/>
          </p:cNvGrpSpPr>
          <p:nvPr/>
        </p:nvGrpSpPr>
        <p:grpSpPr bwMode="auto">
          <a:xfrm>
            <a:off x="5648325" y="3581400"/>
            <a:ext cx="2817813" cy="646113"/>
            <a:chOff x="5648499" y="3581734"/>
            <a:chExt cx="2818159" cy="646331"/>
          </a:xfrm>
        </p:grpSpPr>
        <p:sp>
          <p:nvSpPr>
            <p:cNvPr id="17" name="TextBox 16"/>
            <p:cNvSpPr txBox="1"/>
            <p:nvPr/>
          </p:nvSpPr>
          <p:spPr>
            <a:xfrm>
              <a:off x="6502679" y="3581734"/>
              <a:ext cx="1963979" cy="646331"/>
            </a:xfrm>
            <a:prstGeom prst="rect">
              <a:avLst/>
            </a:prstGeom>
            <a:noFill/>
          </p:spPr>
          <p:txBody>
            <a:bodyPr>
              <a:spAutoFit/>
            </a:bodyPr>
            <a:lstStyle/>
            <a:p>
              <a:pPr fontAlgn="auto">
                <a:spcBef>
                  <a:spcPts val="0"/>
                </a:spcBef>
                <a:spcAft>
                  <a:spcPts val="0"/>
                </a:spcAft>
                <a:defRPr/>
              </a:pPr>
              <a:r>
                <a:rPr lang="en-US" sz="3600" b="1" dirty="0" smtClean="0">
                  <a:effectLst>
                    <a:outerShdw blurRad="50800" dist="38100" dir="2700000" algn="tl" rotWithShape="0">
                      <a:srgbClr val="000000">
                        <a:alpha val="43000"/>
                      </a:srgbClr>
                    </a:outerShdw>
                  </a:effectLst>
                  <a:latin typeface="+mn-lt"/>
                  <a:cs typeface="+mn-cs"/>
                </a:rPr>
                <a:t>force</a:t>
              </a:r>
              <a:endParaRPr lang="en-US" sz="3600" b="1" dirty="0">
                <a:effectLst>
                  <a:outerShdw blurRad="50800" dist="38100" dir="2700000" algn="tl" rotWithShape="0">
                    <a:srgbClr val="000000">
                      <a:alpha val="43000"/>
                    </a:srgbClr>
                  </a:outerShdw>
                </a:effectLst>
                <a:latin typeface="+mn-lt"/>
                <a:cs typeface="+mn-cs"/>
              </a:endParaRPr>
            </a:p>
          </p:txBody>
        </p:sp>
        <p:cxnSp>
          <p:nvCxnSpPr>
            <p:cNvPr id="21" name="Straight Arrow Connector 20"/>
            <p:cNvCxnSpPr/>
            <p:nvPr/>
          </p:nvCxnSpPr>
          <p:spPr>
            <a:xfrm flipH="1">
              <a:off x="5648499" y="3889813"/>
              <a:ext cx="830365" cy="30173"/>
            </a:xfrm>
            <a:prstGeom prst="straightConnector1">
              <a:avLst/>
            </a:prstGeom>
            <a:ln w="508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5" name="Group 35"/>
          <p:cNvGrpSpPr>
            <a:grpSpLocks/>
          </p:cNvGrpSpPr>
          <p:nvPr/>
        </p:nvGrpSpPr>
        <p:grpSpPr bwMode="auto">
          <a:xfrm>
            <a:off x="5722938" y="4265613"/>
            <a:ext cx="2743200" cy="646112"/>
            <a:chOff x="5723459" y="4265604"/>
            <a:chExt cx="2743199" cy="646331"/>
          </a:xfrm>
        </p:grpSpPr>
        <p:sp>
          <p:nvSpPr>
            <p:cNvPr id="28683" name="TextBox 17"/>
            <p:cNvSpPr txBox="1">
              <a:spLocks noChangeArrowheads="1"/>
            </p:cNvSpPr>
            <p:nvPr/>
          </p:nvSpPr>
          <p:spPr bwMode="auto">
            <a:xfrm>
              <a:off x="6502391" y="4265604"/>
              <a:ext cx="1964267" cy="646331"/>
            </a:xfrm>
            <a:prstGeom prst="rect">
              <a:avLst/>
            </a:prstGeom>
            <a:noFill/>
            <a:ln w="9525">
              <a:noFill/>
              <a:miter lim="800000"/>
              <a:headEnd/>
              <a:tailEnd/>
            </a:ln>
          </p:spPr>
          <p:txBody>
            <a:bodyPr>
              <a:spAutoFit/>
            </a:bodyPr>
            <a:lstStyle/>
            <a:p>
              <a:r>
                <a:rPr lang="en-US" sz="3600" b="1" i="1" dirty="0" smtClean="0">
                  <a:solidFill>
                    <a:srgbClr val="0000FF"/>
                  </a:solidFill>
                  <a:latin typeface="Calibri" pitchFamily="34" charset="0"/>
                </a:rPr>
                <a:t>mass</a:t>
              </a:r>
              <a:endParaRPr lang="en-US" sz="3600" b="1" i="1" dirty="0">
                <a:solidFill>
                  <a:srgbClr val="0000FF"/>
                </a:solidFill>
                <a:latin typeface="Calibri" pitchFamily="34" charset="0"/>
              </a:endParaRPr>
            </a:p>
          </p:txBody>
        </p:sp>
        <p:cxnSp>
          <p:nvCxnSpPr>
            <p:cNvPr id="22" name="Straight Arrow Connector 21"/>
            <p:cNvCxnSpPr/>
            <p:nvPr/>
          </p:nvCxnSpPr>
          <p:spPr>
            <a:xfrm rot="10800000">
              <a:off x="5723459" y="4630853"/>
              <a:ext cx="830262" cy="0"/>
            </a:xfrm>
            <a:prstGeom prst="straightConnector1">
              <a:avLst/>
            </a:prstGeom>
            <a:ln w="50800">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grpSp>
      <p:grpSp>
        <p:nvGrpSpPr>
          <p:cNvPr id="6" name="Group 33"/>
          <p:cNvGrpSpPr>
            <a:grpSpLocks/>
          </p:cNvGrpSpPr>
          <p:nvPr/>
        </p:nvGrpSpPr>
        <p:grpSpPr bwMode="auto">
          <a:xfrm>
            <a:off x="287338" y="3917708"/>
            <a:ext cx="3225800" cy="646113"/>
            <a:chOff x="287877" y="3866787"/>
            <a:chExt cx="3225785" cy="646331"/>
          </a:xfrm>
        </p:grpSpPr>
        <p:sp>
          <p:nvSpPr>
            <p:cNvPr id="28681" name="TextBox 18"/>
            <p:cNvSpPr txBox="1">
              <a:spLocks noChangeArrowheads="1"/>
            </p:cNvSpPr>
            <p:nvPr/>
          </p:nvSpPr>
          <p:spPr bwMode="auto">
            <a:xfrm>
              <a:off x="287877" y="3866787"/>
              <a:ext cx="2641597" cy="646331"/>
            </a:xfrm>
            <a:prstGeom prst="rect">
              <a:avLst/>
            </a:prstGeom>
            <a:noFill/>
            <a:ln w="9525">
              <a:noFill/>
              <a:miter lim="800000"/>
              <a:headEnd/>
              <a:tailEnd/>
            </a:ln>
          </p:spPr>
          <p:txBody>
            <a:bodyPr>
              <a:spAutoFit/>
            </a:bodyPr>
            <a:lstStyle/>
            <a:p>
              <a:r>
                <a:rPr lang="en-US" sz="3600" b="1" dirty="0">
                  <a:solidFill>
                    <a:schemeClr val="accent6">
                      <a:lumMod val="75000"/>
                    </a:schemeClr>
                  </a:solidFill>
                  <a:latin typeface="Calibri" pitchFamily="34" charset="0"/>
                </a:rPr>
                <a:t>a</a:t>
              </a:r>
              <a:r>
                <a:rPr lang="en-US" sz="3600" b="1" dirty="0" smtClean="0">
                  <a:solidFill>
                    <a:schemeClr val="accent6">
                      <a:lumMod val="75000"/>
                    </a:schemeClr>
                  </a:solidFill>
                  <a:latin typeface="Calibri" pitchFamily="34" charset="0"/>
                </a:rPr>
                <a:t>cceleration</a:t>
              </a:r>
              <a:endParaRPr lang="en-US" sz="3600" b="1" dirty="0">
                <a:solidFill>
                  <a:schemeClr val="accent6">
                    <a:lumMod val="75000"/>
                  </a:schemeClr>
                </a:solidFill>
                <a:latin typeface="Calibri" pitchFamily="34" charset="0"/>
              </a:endParaRPr>
            </a:p>
          </p:txBody>
        </p:sp>
        <p:cxnSp>
          <p:nvCxnSpPr>
            <p:cNvPr id="23" name="Straight Arrow Connector 22"/>
            <p:cNvCxnSpPr/>
            <p:nvPr/>
          </p:nvCxnSpPr>
          <p:spPr>
            <a:xfrm flipV="1">
              <a:off x="2785002" y="4224095"/>
              <a:ext cx="728660" cy="0"/>
            </a:xfrm>
            <a:prstGeom prst="straightConnector1">
              <a:avLst/>
            </a:prstGeom>
            <a:ln w="508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5214938" y="5324475"/>
            <a:ext cx="3629025" cy="1014413"/>
          </a:xfrm>
          <a:prstGeom prst="rect">
            <a:avLst/>
          </a:prstGeom>
          <a:noFill/>
        </p:spPr>
        <p:txBody>
          <a:bodyPr>
            <a:spAutoFit/>
          </a:bodyPr>
          <a:lstStyle/>
          <a:p>
            <a:pPr fontAlgn="auto">
              <a:spcBef>
                <a:spcPts val="0"/>
              </a:spcBef>
              <a:spcAft>
                <a:spcPts val="0"/>
              </a:spcAft>
              <a:defRPr/>
            </a:pPr>
            <a:r>
              <a:rPr lang="en-US" sz="6000" b="1" dirty="0">
                <a:effectLst>
                  <a:outerShdw blurRad="50800" dist="38100" dir="2700000" algn="tl" rotWithShape="0">
                    <a:srgbClr val="000000">
                      <a:alpha val="43000"/>
                    </a:srgbClr>
                  </a:outerShdw>
                </a:effectLst>
                <a:latin typeface="+mn-lt"/>
                <a:cs typeface="+mn-cs"/>
              </a:rPr>
              <a:t>F</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smtClean="0">
                <a:solidFill>
                  <a:srgbClr val="0000FF"/>
                </a:solidFill>
                <a:latin typeface="Arial"/>
                <a:cs typeface="Arial"/>
              </a:rPr>
              <a:t>m</a:t>
            </a:r>
            <a:r>
              <a:rPr lang="en-US" sz="6000" b="1" dirty="0" smtClean="0">
                <a:solidFill>
                  <a:schemeClr val="accent6">
                    <a:lumMod val="75000"/>
                  </a:schemeClr>
                </a:solidFill>
                <a:latin typeface="Arial"/>
                <a:cs typeface="Arial"/>
              </a:rPr>
              <a:t>a</a:t>
            </a:r>
            <a:endParaRPr lang="en-US" sz="6000" b="1" dirty="0">
              <a:solidFill>
                <a:schemeClr val="accent6">
                  <a:lumMod val="75000"/>
                </a:schemeClr>
              </a:solidFill>
              <a:latin typeface="Arial"/>
              <a:cs typeface="Arial"/>
            </a:endParaRPr>
          </a:p>
        </p:txBody>
      </p:sp>
      <p:sp>
        <p:nvSpPr>
          <p:cNvPr id="28680" name="TextBox 32"/>
          <p:cNvSpPr txBox="1">
            <a:spLocks noChangeArrowheads="1"/>
          </p:cNvSpPr>
          <p:nvPr/>
        </p:nvSpPr>
        <p:spPr bwMode="auto">
          <a:xfrm>
            <a:off x="307975" y="5554663"/>
            <a:ext cx="4919552" cy="584775"/>
          </a:xfrm>
          <a:prstGeom prst="rect">
            <a:avLst/>
          </a:prstGeom>
          <a:noFill/>
          <a:ln w="9525">
            <a:noFill/>
            <a:miter lim="800000"/>
            <a:headEnd/>
            <a:tailEnd/>
          </a:ln>
        </p:spPr>
        <p:txBody>
          <a:bodyPr wrap="none">
            <a:spAutoFit/>
          </a:bodyPr>
          <a:lstStyle/>
          <a:p>
            <a:r>
              <a:rPr lang="en-US" sz="3200" b="1" dirty="0">
                <a:latin typeface="Calibri" pitchFamily="34" charset="0"/>
              </a:rPr>
              <a:t>More commonly written 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6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352675" y="1981200"/>
            <a:ext cx="779463" cy="619125"/>
          </a:xfrm>
          <a:prstGeom prst="rect">
            <a:avLst/>
          </a:prstGeom>
          <a:solidFill>
            <a:srgbClr val="949494">
              <a:alpha val="62000"/>
            </a:srgb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139825" y="4132263"/>
            <a:ext cx="2482850" cy="1252537"/>
          </a:xfrm>
          <a:prstGeom prst="rect">
            <a:avLst/>
          </a:prstGeom>
          <a:solidFill>
            <a:srgbClr val="949494">
              <a:alpha val="62000"/>
            </a:srgb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3" name="Title 1"/>
          <p:cNvSpPr>
            <a:spLocks noGrp="1"/>
          </p:cNvSpPr>
          <p:nvPr>
            <p:ph type="title"/>
          </p:nvPr>
        </p:nvSpPr>
        <p:spPr>
          <a:xfrm>
            <a:off x="0" y="38100"/>
            <a:ext cx="5397500" cy="1143000"/>
          </a:xfrm>
        </p:spPr>
        <p:txBody>
          <a:bodyPr>
            <a:noAutofit/>
          </a:bodyPr>
          <a:lstStyle/>
          <a:p>
            <a:r>
              <a:rPr lang="en-US" b="1" dirty="0">
                <a:solidFill>
                  <a:schemeClr val="accent5">
                    <a:lumMod val="75000"/>
                  </a:schemeClr>
                </a:solidFill>
                <a:latin typeface="+mn-lt"/>
                <a:cs typeface="Arial Black"/>
              </a:rPr>
              <a:t>Newton’s </a:t>
            </a:r>
            <a:r>
              <a:rPr lang="en-US" b="1" dirty="0" smtClean="0">
                <a:solidFill>
                  <a:schemeClr val="accent5">
                    <a:lumMod val="75000"/>
                  </a:schemeClr>
                </a:solidFill>
                <a:latin typeface="+mn-lt"/>
                <a:cs typeface="Arial Black"/>
              </a:rPr>
              <a:t>Second Law</a:t>
            </a:r>
            <a:endParaRPr lang="en-US" b="1" dirty="0">
              <a:solidFill>
                <a:schemeClr val="accent5">
                  <a:lumMod val="75000"/>
                </a:schemeClr>
              </a:solidFill>
              <a:latin typeface="+mn-lt"/>
              <a:cs typeface="Arial Black"/>
            </a:endParaRPr>
          </a:p>
        </p:txBody>
      </p:sp>
      <p:sp>
        <p:nvSpPr>
          <p:cNvPr id="30724" name="Rectangle 4"/>
          <p:cNvSpPr>
            <a:spLocks noChangeArrowheads="1"/>
          </p:cNvSpPr>
          <p:nvPr/>
        </p:nvSpPr>
        <p:spPr bwMode="auto">
          <a:xfrm>
            <a:off x="271463" y="1119188"/>
            <a:ext cx="8890000" cy="461962"/>
          </a:xfrm>
          <a:prstGeom prst="rect">
            <a:avLst/>
          </a:prstGeom>
          <a:noFill/>
          <a:ln w="9525">
            <a:noFill/>
            <a:miter lim="800000"/>
            <a:headEnd/>
            <a:tailEnd/>
          </a:ln>
        </p:spPr>
        <p:txBody>
          <a:bodyPr>
            <a:spAutoFit/>
          </a:bodyPr>
          <a:lstStyle/>
          <a:p>
            <a:r>
              <a:rPr lang="en-US" sz="2400" b="1" dirty="0" smtClean="0">
                <a:latin typeface="Calibri" pitchFamily="34" charset="0"/>
              </a:rPr>
              <a:t>Pull </a:t>
            </a:r>
            <a:r>
              <a:rPr lang="en-US" sz="2400" b="1" dirty="0">
                <a:latin typeface="Calibri" pitchFamily="34" charset="0"/>
              </a:rPr>
              <a:t>on each wagon as hard as you can, applying the same </a:t>
            </a:r>
            <a:r>
              <a:rPr lang="en-US" sz="2400" b="1" dirty="0" smtClean="0">
                <a:latin typeface="Calibri" pitchFamily="34" charset="0"/>
              </a:rPr>
              <a:t>force…</a:t>
            </a:r>
            <a:endParaRPr lang="en-US" sz="2400" b="1" dirty="0">
              <a:latin typeface="Calibri" pitchFamily="34" charset="0"/>
            </a:endParaRPr>
          </a:p>
        </p:txBody>
      </p:sp>
      <p:grpSp>
        <p:nvGrpSpPr>
          <p:cNvPr id="2" name="Group 23"/>
          <p:cNvGrpSpPr>
            <a:grpSpLocks/>
          </p:cNvGrpSpPr>
          <p:nvPr/>
        </p:nvGrpSpPr>
        <p:grpSpPr bwMode="auto">
          <a:xfrm>
            <a:off x="830263" y="1981200"/>
            <a:ext cx="5048250" cy="1633538"/>
            <a:chOff x="829733" y="1811571"/>
            <a:chExt cx="5048749" cy="1634035"/>
          </a:xfrm>
        </p:grpSpPr>
        <p:cxnSp>
          <p:nvCxnSpPr>
            <p:cNvPr id="17" name="Straight Connector 16"/>
            <p:cNvCxnSpPr/>
            <p:nvPr/>
          </p:nvCxnSpPr>
          <p:spPr>
            <a:xfrm flipV="1">
              <a:off x="4235257" y="1811571"/>
              <a:ext cx="1643225" cy="78764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 name="Group 21"/>
            <p:cNvGrpSpPr>
              <a:grpSpLocks/>
            </p:cNvGrpSpPr>
            <p:nvPr/>
          </p:nvGrpSpPr>
          <p:grpSpPr bwMode="auto">
            <a:xfrm>
              <a:off x="829733" y="2210128"/>
              <a:ext cx="3423150" cy="1235478"/>
              <a:chOff x="4349250" y="3200402"/>
              <a:chExt cx="3423150" cy="1235478"/>
            </a:xfrm>
          </p:grpSpPr>
          <p:sp>
            <p:nvSpPr>
              <p:cNvPr id="10" name="Right Triangle 9"/>
              <p:cNvSpPr/>
              <p:nvPr/>
            </p:nvSpPr>
            <p:spPr>
              <a:xfrm rot="5400000">
                <a:off x="4792152" y="3533956"/>
                <a:ext cx="524034" cy="488998"/>
              </a:xfrm>
              <a:prstGeom prst="rtTriangl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4468324" y="3757811"/>
                <a:ext cx="677930" cy="678069"/>
              </a:xfrm>
              <a:prstGeom prst="ellipse">
                <a:avLst/>
              </a:prstGeom>
              <a:solidFill>
                <a:schemeClr val="bg1"/>
              </a:solidFill>
              <a:ln w="1270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ight Triangle 12"/>
              <p:cNvSpPr/>
              <p:nvPr/>
            </p:nvSpPr>
            <p:spPr>
              <a:xfrm rot="5400000" flipV="1">
                <a:off x="6498883" y="3532368"/>
                <a:ext cx="524034" cy="492174"/>
              </a:xfrm>
              <a:prstGeom prst="rtTriangl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349250" y="3200429"/>
                <a:ext cx="3151498" cy="341416"/>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651352" y="3735579"/>
                <a:ext cx="677929" cy="678069"/>
              </a:xfrm>
              <a:prstGeom prst="ellipse">
                <a:avLst/>
              </a:prstGeom>
              <a:solidFill>
                <a:schemeClr val="bg1"/>
              </a:solidFill>
              <a:ln w="1270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flipH="1" flipV="1">
                <a:off x="4777917" y="4050000"/>
                <a:ext cx="68269" cy="6987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flipH="1" flipV="1">
                <a:off x="6967296" y="4037296"/>
                <a:ext cx="69857" cy="6987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a:off x="7019689" y="3578369"/>
                <a:ext cx="752549" cy="1587"/>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25" name="Right Arrow 24"/>
          <p:cNvSpPr/>
          <p:nvPr/>
        </p:nvSpPr>
        <p:spPr>
          <a:xfrm>
            <a:off x="6164263" y="2220913"/>
            <a:ext cx="2725737" cy="1096962"/>
          </a:xfrm>
          <a:prstGeom prst="rightArrow">
            <a:avLst/>
          </a:prstGeom>
          <a:noFill/>
          <a:ln w="508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600" dirty="0">
              <a:solidFill>
                <a:schemeClr val="accent6">
                  <a:lumMod val="75000"/>
                </a:schemeClr>
              </a:solidFill>
            </a:endParaRPr>
          </a:p>
        </p:txBody>
      </p:sp>
      <p:grpSp>
        <p:nvGrpSpPr>
          <p:cNvPr id="4" name="Group 25"/>
          <p:cNvGrpSpPr>
            <a:grpSpLocks/>
          </p:cNvGrpSpPr>
          <p:nvPr/>
        </p:nvGrpSpPr>
        <p:grpSpPr bwMode="auto">
          <a:xfrm>
            <a:off x="830263" y="4919663"/>
            <a:ext cx="5048250" cy="1633537"/>
            <a:chOff x="829733" y="1811571"/>
            <a:chExt cx="5048749" cy="1634035"/>
          </a:xfrm>
        </p:grpSpPr>
        <p:cxnSp>
          <p:nvCxnSpPr>
            <p:cNvPr id="27" name="Straight Connector 26"/>
            <p:cNvCxnSpPr/>
            <p:nvPr/>
          </p:nvCxnSpPr>
          <p:spPr>
            <a:xfrm flipV="1">
              <a:off x="4235257" y="1811571"/>
              <a:ext cx="1643225" cy="78764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21"/>
            <p:cNvGrpSpPr>
              <a:grpSpLocks/>
            </p:cNvGrpSpPr>
            <p:nvPr/>
          </p:nvGrpSpPr>
          <p:grpSpPr bwMode="auto">
            <a:xfrm>
              <a:off x="829733" y="2210128"/>
              <a:ext cx="3423150" cy="1235478"/>
              <a:chOff x="4349250" y="3200402"/>
              <a:chExt cx="3423150" cy="1235478"/>
            </a:xfrm>
          </p:grpSpPr>
          <p:sp>
            <p:nvSpPr>
              <p:cNvPr id="29" name="Right Triangle 28"/>
              <p:cNvSpPr/>
              <p:nvPr/>
            </p:nvSpPr>
            <p:spPr>
              <a:xfrm rot="5400000">
                <a:off x="4792152" y="3533956"/>
                <a:ext cx="524035" cy="488998"/>
              </a:xfrm>
              <a:prstGeom prst="rtTriangl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4468324" y="3757811"/>
                <a:ext cx="677930" cy="678069"/>
              </a:xfrm>
              <a:prstGeom prst="ellipse">
                <a:avLst/>
              </a:prstGeom>
              <a:solidFill>
                <a:schemeClr val="bg1"/>
              </a:solidFill>
              <a:ln w="1270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ight Triangle 30"/>
              <p:cNvSpPr/>
              <p:nvPr/>
            </p:nvSpPr>
            <p:spPr>
              <a:xfrm rot="5400000" flipV="1">
                <a:off x="6498883" y="3532368"/>
                <a:ext cx="524035" cy="492174"/>
              </a:xfrm>
              <a:prstGeom prst="rtTriangl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4349250" y="3200428"/>
                <a:ext cx="3151498" cy="341417"/>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6651352" y="3735579"/>
                <a:ext cx="677929" cy="678069"/>
              </a:xfrm>
              <a:prstGeom prst="ellipse">
                <a:avLst/>
              </a:prstGeom>
              <a:solidFill>
                <a:schemeClr val="bg1"/>
              </a:solidFill>
              <a:ln w="1270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flipH="1" flipV="1">
                <a:off x="4777917" y="4050000"/>
                <a:ext cx="68269" cy="6987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flipH="1" flipV="1">
                <a:off x="6967296" y="4037296"/>
                <a:ext cx="69857" cy="6987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Connector 35"/>
              <p:cNvCxnSpPr/>
              <p:nvPr/>
            </p:nvCxnSpPr>
            <p:spPr>
              <a:xfrm>
                <a:off x="7019689" y="3578368"/>
                <a:ext cx="752549" cy="1588"/>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0728" name="TextBox 41"/>
          <p:cNvSpPr txBox="1">
            <a:spLocks noChangeArrowheads="1"/>
          </p:cNvSpPr>
          <p:nvPr/>
        </p:nvSpPr>
        <p:spPr bwMode="auto">
          <a:xfrm>
            <a:off x="2520950" y="1949450"/>
            <a:ext cx="644525" cy="400050"/>
          </a:xfrm>
          <a:prstGeom prst="rect">
            <a:avLst/>
          </a:prstGeom>
          <a:noFill/>
          <a:ln w="9525">
            <a:noFill/>
            <a:miter lim="800000"/>
            <a:headEnd/>
            <a:tailEnd/>
          </a:ln>
        </p:spPr>
        <p:txBody>
          <a:bodyPr>
            <a:spAutoFit/>
          </a:bodyPr>
          <a:lstStyle/>
          <a:p>
            <a:r>
              <a:rPr lang="en-US" sz="2000" b="1" i="1" dirty="0">
                <a:solidFill>
                  <a:srgbClr val="0000FF"/>
                </a:solidFill>
                <a:latin typeface="Calibri" pitchFamily="34" charset="0"/>
              </a:rPr>
              <a:t>m</a:t>
            </a:r>
          </a:p>
        </p:txBody>
      </p:sp>
      <p:sp>
        <p:nvSpPr>
          <p:cNvPr id="30729" name="TextBox 42"/>
          <p:cNvSpPr txBox="1">
            <a:spLocks noChangeArrowheads="1"/>
          </p:cNvSpPr>
          <p:nvPr/>
        </p:nvSpPr>
        <p:spPr bwMode="auto">
          <a:xfrm>
            <a:off x="1998663" y="4286250"/>
            <a:ext cx="1387475" cy="830263"/>
          </a:xfrm>
          <a:prstGeom prst="rect">
            <a:avLst/>
          </a:prstGeom>
          <a:noFill/>
          <a:ln w="9525">
            <a:noFill/>
            <a:miter lim="800000"/>
            <a:headEnd/>
            <a:tailEnd/>
          </a:ln>
        </p:spPr>
        <p:txBody>
          <a:bodyPr>
            <a:spAutoFit/>
          </a:bodyPr>
          <a:lstStyle/>
          <a:p>
            <a:r>
              <a:rPr lang="en-US" sz="4800" b="1" i="1" dirty="0">
                <a:solidFill>
                  <a:srgbClr val="0000FF"/>
                </a:solidFill>
                <a:latin typeface="Calibri" pitchFamily="34" charset="0"/>
              </a:rPr>
              <a:t>m</a:t>
            </a:r>
          </a:p>
        </p:txBody>
      </p:sp>
      <p:sp>
        <p:nvSpPr>
          <p:cNvPr id="44" name="Right Arrow 43"/>
          <p:cNvSpPr/>
          <p:nvPr/>
        </p:nvSpPr>
        <p:spPr>
          <a:xfrm>
            <a:off x="5991225" y="1831975"/>
            <a:ext cx="1114425" cy="269875"/>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0731" name="TextBox 45"/>
          <p:cNvSpPr txBox="1">
            <a:spLocks noChangeArrowheads="1"/>
          </p:cNvSpPr>
          <p:nvPr/>
        </p:nvSpPr>
        <p:spPr bwMode="auto">
          <a:xfrm>
            <a:off x="7158038" y="1506538"/>
            <a:ext cx="466794" cy="830997"/>
          </a:xfrm>
          <a:prstGeom prst="rect">
            <a:avLst/>
          </a:prstGeom>
          <a:noFill/>
          <a:ln w="9525">
            <a:noFill/>
            <a:miter lim="800000"/>
            <a:headEnd/>
            <a:tailEnd/>
          </a:ln>
        </p:spPr>
        <p:txBody>
          <a:bodyPr wrap="none">
            <a:spAutoFit/>
          </a:bodyPr>
          <a:lstStyle/>
          <a:p>
            <a:r>
              <a:rPr lang="en-US" sz="4800" b="1" dirty="0">
                <a:latin typeface="Calibri" pitchFamily="34" charset="0"/>
              </a:rPr>
              <a:t>F</a:t>
            </a:r>
          </a:p>
        </p:txBody>
      </p:sp>
      <p:sp>
        <p:nvSpPr>
          <p:cNvPr id="48" name="TextBox 47"/>
          <p:cNvSpPr txBox="1">
            <a:spLocks noChangeArrowheads="1"/>
          </p:cNvSpPr>
          <p:nvPr/>
        </p:nvSpPr>
        <p:spPr bwMode="auto">
          <a:xfrm>
            <a:off x="6261100" y="2341563"/>
            <a:ext cx="711200" cy="768350"/>
          </a:xfrm>
          <a:prstGeom prst="rect">
            <a:avLst/>
          </a:prstGeom>
          <a:noFill/>
          <a:ln w="9525">
            <a:noFill/>
            <a:miter lim="800000"/>
            <a:headEnd/>
            <a:tailEnd/>
          </a:ln>
        </p:spPr>
        <p:txBody>
          <a:bodyPr>
            <a:spAutoFit/>
          </a:bodyPr>
          <a:lstStyle/>
          <a:p>
            <a:r>
              <a:rPr lang="en-US" sz="4400" b="1" dirty="0">
                <a:solidFill>
                  <a:schemeClr val="accent6">
                    <a:lumMod val="75000"/>
                  </a:schemeClr>
                </a:solidFill>
                <a:latin typeface="Calibri" pitchFamily="34" charset="0"/>
              </a:rPr>
              <a:t>a</a:t>
            </a:r>
          </a:p>
        </p:txBody>
      </p:sp>
      <p:sp>
        <p:nvSpPr>
          <p:cNvPr id="49" name="Right Arrow 48"/>
          <p:cNvSpPr/>
          <p:nvPr/>
        </p:nvSpPr>
        <p:spPr>
          <a:xfrm>
            <a:off x="6083300" y="5157788"/>
            <a:ext cx="914400" cy="1098550"/>
          </a:xfrm>
          <a:prstGeom prst="rightArrow">
            <a:avLst/>
          </a:prstGeom>
          <a:noFill/>
          <a:ln w="508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600" dirty="0">
              <a:solidFill>
                <a:srgbClr val="800000"/>
              </a:solidFill>
            </a:endParaRPr>
          </a:p>
        </p:txBody>
      </p:sp>
      <p:sp>
        <p:nvSpPr>
          <p:cNvPr id="50" name="TextBox 49"/>
          <p:cNvSpPr txBox="1">
            <a:spLocks noChangeArrowheads="1"/>
          </p:cNvSpPr>
          <p:nvPr/>
        </p:nvSpPr>
        <p:spPr bwMode="auto">
          <a:xfrm>
            <a:off x="6167438" y="5413375"/>
            <a:ext cx="711200" cy="523875"/>
          </a:xfrm>
          <a:prstGeom prst="rect">
            <a:avLst/>
          </a:prstGeom>
          <a:noFill/>
          <a:ln w="9525">
            <a:noFill/>
            <a:miter lim="800000"/>
            <a:headEnd/>
            <a:tailEnd/>
          </a:ln>
        </p:spPr>
        <p:txBody>
          <a:bodyPr>
            <a:spAutoFit/>
          </a:bodyPr>
          <a:lstStyle/>
          <a:p>
            <a:r>
              <a:rPr lang="en-US" sz="2800" b="1" dirty="0">
                <a:solidFill>
                  <a:schemeClr val="accent6">
                    <a:lumMod val="75000"/>
                  </a:schemeClr>
                </a:solidFill>
                <a:latin typeface="Calibri" pitchFamily="34" charset="0"/>
              </a:rPr>
              <a:t>a</a:t>
            </a:r>
          </a:p>
        </p:txBody>
      </p:sp>
      <p:sp>
        <p:nvSpPr>
          <p:cNvPr id="38" name="Right Arrow 37"/>
          <p:cNvSpPr/>
          <p:nvPr/>
        </p:nvSpPr>
        <p:spPr>
          <a:xfrm>
            <a:off x="5962650" y="4735513"/>
            <a:ext cx="1114425" cy="27146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
        <p:nvSpPr>
          <p:cNvPr id="30736" name="TextBox 38"/>
          <p:cNvSpPr txBox="1">
            <a:spLocks noChangeArrowheads="1"/>
          </p:cNvSpPr>
          <p:nvPr/>
        </p:nvSpPr>
        <p:spPr bwMode="auto">
          <a:xfrm>
            <a:off x="7129463" y="4411663"/>
            <a:ext cx="466794" cy="830997"/>
          </a:xfrm>
          <a:prstGeom prst="rect">
            <a:avLst/>
          </a:prstGeom>
          <a:noFill/>
          <a:ln w="9525">
            <a:noFill/>
            <a:miter lim="800000"/>
            <a:headEnd/>
            <a:tailEnd/>
          </a:ln>
        </p:spPr>
        <p:txBody>
          <a:bodyPr wrap="none">
            <a:spAutoFit/>
          </a:bodyPr>
          <a:lstStyle/>
          <a:p>
            <a:r>
              <a:rPr lang="en-US" sz="4800" b="1" dirty="0">
                <a:latin typeface="Calibri" pitchFamily="34" charset="0"/>
              </a:rPr>
              <a:t>F</a:t>
            </a:r>
          </a:p>
        </p:txBody>
      </p:sp>
      <p:sp>
        <p:nvSpPr>
          <p:cNvPr id="40" name="TextBox 39"/>
          <p:cNvSpPr txBox="1"/>
          <p:nvPr/>
        </p:nvSpPr>
        <p:spPr>
          <a:xfrm>
            <a:off x="6176633" y="70644"/>
            <a:ext cx="2510165" cy="1016000"/>
          </a:xfrm>
          <a:prstGeom prst="rect">
            <a:avLst/>
          </a:prstGeom>
          <a:noFill/>
        </p:spPr>
        <p:txBody>
          <a:bodyPr wrap="square">
            <a:spAutoFit/>
          </a:bodyPr>
          <a:lstStyle/>
          <a:p>
            <a:pPr fontAlgn="auto">
              <a:spcBef>
                <a:spcPts val="0"/>
              </a:spcBef>
              <a:spcAft>
                <a:spcPts val="0"/>
              </a:spcAft>
              <a:defRPr/>
            </a:pPr>
            <a:r>
              <a:rPr lang="en-US" sz="6000" b="1" dirty="0" smtClean="0">
                <a:effectLst>
                  <a:outerShdw blurRad="50800" dist="38100" dir="2700000" algn="tl" rotWithShape="0">
                    <a:srgbClr val="000000">
                      <a:alpha val="43000"/>
                    </a:srgbClr>
                  </a:outerShdw>
                </a:effectLst>
                <a:latin typeface="+mn-lt"/>
                <a:cs typeface="+mn-cs"/>
              </a:rPr>
              <a:t>F</a:t>
            </a:r>
            <a:r>
              <a:rPr lang="en-US" sz="6000" dirty="0" smtClean="0">
                <a:latin typeface="Arial"/>
                <a:cs typeface="Arial"/>
              </a:rPr>
              <a:t>=</a:t>
            </a:r>
            <a:r>
              <a:rPr lang="en-US" sz="6000" b="1" i="1" dirty="0" smtClean="0">
                <a:solidFill>
                  <a:srgbClr val="0000FF"/>
                </a:solidFill>
                <a:latin typeface="Arial"/>
                <a:cs typeface="Arial"/>
              </a:rPr>
              <a:t>m</a:t>
            </a:r>
            <a:r>
              <a:rPr lang="en-US" sz="6000" b="1" dirty="0" smtClean="0">
                <a:solidFill>
                  <a:schemeClr val="accent6">
                    <a:lumMod val="75000"/>
                  </a:schemeClr>
                </a:solidFill>
                <a:latin typeface="Arial"/>
                <a:cs typeface="Arial"/>
              </a:rPr>
              <a:t>a</a:t>
            </a:r>
            <a:endParaRPr lang="en-US" sz="6000" b="1" dirty="0">
              <a:solidFill>
                <a:schemeClr val="accent6">
                  <a:lumMod val="75000"/>
                </a:schemeClr>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8" grpId="0"/>
      <p:bldP spid="49" grpId="0" animBg="1"/>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 y="63043"/>
            <a:ext cx="9004300" cy="824003"/>
          </a:xfrm>
          <a:solidFill>
            <a:schemeClr val="bg1"/>
          </a:solidFill>
          <a:ln>
            <a:solidFill>
              <a:schemeClr val="bg1"/>
            </a:solidFill>
          </a:ln>
        </p:spPr>
        <p:txBody>
          <a:bodyPr rtlCol="0">
            <a:noAutofit/>
          </a:bodyPr>
          <a:lstStyle/>
          <a:p>
            <a:pPr fontAlgn="auto">
              <a:spcAft>
                <a:spcPts val="0"/>
              </a:spcAft>
              <a:defRPr/>
            </a:pPr>
            <a:r>
              <a:rPr lang="en-US" b="1" dirty="0">
                <a:solidFill>
                  <a:srgbClr val="0000FF"/>
                </a:solidFill>
                <a:latin typeface="+mn-lt"/>
                <a:ea typeface="+mn-ea"/>
                <a:cs typeface="+mn-cs"/>
              </a:rPr>
              <a:t>Mass</a:t>
            </a:r>
            <a:r>
              <a:rPr lang="en-US" dirty="0" smtClean="0">
                <a:latin typeface="+mn-lt"/>
              </a:rPr>
              <a:t> </a:t>
            </a:r>
            <a:r>
              <a:rPr lang="en-US" b="1" dirty="0" smtClean="0">
                <a:solidFill>
                  <a:schemeClr val="accent5">
                    <a:lumMod val="75000"/>
                  </a:schemeClr>
                </a:solidFill>
                <a:latin typeface="+mn-lt"/>
                <a:cs typeface="Arial Black"/>
              </a:rPr>
              <a:t>vs. </a:t>
            </a:r>
            <a:r>
              <a:rPr lang="en-US" dirty="0" smtClean="0">
                <a:ln>
                  <a:solidFill>
                    <a:schemeClr val="tx1"/>
                  </a:solidFill>
                </a:ln>
                <a:solidFill>
                  <a:schemeClr val="bg1"/>
                </a:solidFill>
                <a:latin typeface="+mn-lt"/>
                <a:ea typeface="+mn-ea"/>
                <a:cs typeface="+mn-cs"/>
              </a:rPr>
              <a:t>Weight</a:t>
            </a:r>
            <a:r>
              <a:rPr lang="en-US" b="1" dirty="0" smtClean="0">
                <a:solidFill>
                  <a:schemeClr val="accent5">
                    <a:lumMod val="75000"/>
                  </a:schemeClr>
                </a:solidFill>
                <a:latin typeface="+mn-lt"/>
                <a:cs typeface="Arial Black"/>
              </a:rPr>
              <a:t>—A Goldilocks Story</a:t>
            </a:r>
            <a:endParaRPr lang="en-US" b="1" dirty="0">
              <a:solidFill>
                <a:schemeClr val="accent5">
                  <a:lumMod val="75000"/>
                </a:schemeClr>
              </a:solidFill>
              <a:latin typeface="+mn-lt"/>
              <a:cs typeface="Arial Black"/>
            </a:endParaRPr>
          </a:p>
        </p:txBody>
      </p:sp>
      <p:sp>
        <p:nvSpPr>
          <p:cNvPr id="3" name="Content Placeholder 2"/>
          <p:cNvSpPr>
            <a:spLocks noGrp="1"/>
          </p:cNvSpPr>
          <p:nvPr>
            <p:ph idx="1"/>
          </p:nvPr>
        </p:nvSpPr>
        <p:spPr>
          <a:xfrm>
            <a:off x="434975" y="1107203"/>
            <a:ext cx="8311460" cy="2099877"/>
          </a:xfrm>
        </p:spPr>
        <p:txBody>
          <a:bodyPr rtlCol="0">
            <a:noAutofit/>
          </a:bodyPr>
          <a:lstStyle/>
          <a:p>
            <a:pPr marL="0" indent="0" fontAlgn="auto">
              <a:spcAft>
                <a:spcPts val="0"/>
              </a:spcAft>
              <a:buFont typeface="Arial"/>
              <a:buNone/>
              <a:defRPr/>
            </a:pPr>
            <a:r>
              <a:rPr lang="en-US" sz="2800" b="1" i="1" dirty="0" smtClean="0">
                <a:solidFill>
                  <a:srgbClr val="0000FF"/>
                </a:solidFill>
              </a:rPr>
              <a:t>Mass</a:t>
            </a:r>
            <a:r>
              <a:rPr lang="en-US" sz="2800" b="1" dirty="0"/>
              <a:t> </a:t>
            </a:r>
            <a:r>
              <a:rPr lang="en-US" sz="2800" b="1" dirty="0" smtClean="0"/>
              <a:t>is the amount of matter an object contains</a:t>
            </a:r>
          </a:p>
          <a:p>
            <a:pPr marL="0" indent="0" fontAlgn="auto">
              <a:spcAft>
                <a:spcPts val="0"/>
              </a:spcAft>
              <a:buFont typeface="Arial"/>
              <a:buNone/>
              <a:defRPr/>
            </a:pPr>
            <a:r>
              <a:rPr lang="en-US" sz="2800" b="1" dirty="0" smtClean="0">
                <a:ln>
                  <a:solidFill>
                    <a:schemeClr val="tx1"/>
                  </a:solidFill>
                </a:ln>
                <a:solidFill>
                  <a:schemeClr val="bg1"/>
                </a:solidFill>
              </a:rPr>
              <a:t>Weight </a:t>
            </a:r>
            <a:r>
              <a:rPr lang="en-US" sz="2800" b="1" dirty="0" smtClean="0"/>
              <a:t>is a gravitational </a:t>
            </a:r>
            <a:r>
              <a:rPr lang="en-US" sz="2800" b="1" dirty="0" smtClean="0">
                <a:effectLst>
                  <a:outerShdw blurRad="50800" dist="38100" dir="2700000" algn="tl" rotWithShape="0">
                    <a:srgbClr val="000000">
                      <a:alpha val="43000"/>
                    </a:srgbClr>
                  </a:outerShdw>
                </a:effectLst>
              </a:rPr>
              <a:t>force</a:t>
            </a:r>
            <a:r>
              <a:rPr lang="en-US" sz="2800" b="1" dirty="0" smtClean="0"/>
              <a:t>; a measure of how strongly gravity pulls on an object		</a:t>
            </a:r>
          </a:p>
          <a:p>
            <a:pPr marL="0" indent="0" fontAlgn="auto">
              <a:spcAft>
                <a:spcPts val="0"/>
              </a:spcAft>
              <a:buFont typeface="Arial"/>
              <a:buNone/>
              <a:defRPr/>
            </a:pPr>
            <a:r>
              <a:rPr lang="en-US" sz="2800" b="1" dirty="0" smtClean="0"/>
              <a:t>Your </a:t>
            </a:r>
            <a:r>
              <a:rPr lang="en-US" sz="2800" b="1" dirty="0" smtClean="0">
                <a:ln>
                  <a:solidFill>
                    <a:schemeClr val="tx1"/>
                  </a:solidFill>
                </a:ln>
                <a:solidFill>
                  <a:schemeClr val="bg1"/>
                </a:solidFill>
              </a:rPr>
              <a:t>weight </a:t>
            </a:r>
            <a:r>
              <a:rPr lang="en-US" sz="2800" b="1" dirty="0" smtClean="0"/>
              <a:t>depends on the strength of gravity:</a:t>
            </a:r>
          </a:p>
          <a:p>
            <a:pPr marL="0" indent="0" fontAlgn="auto">
              <a:spcAft>
                <a:spcPts val="0"/>
              </a:spcAft>
              <a:buFont typeface="Arial"/>
              <a:buNone/>
              <a:defRPr/>
            </a:pPr>
            <a:r>
              <a:rPr lang="en-US" b="1" dirty="0" smtClean="0"/>
              <a:t>						</a:t>
            </a:r>
          </a:p>
        </p:txBody>
      </p:sp>
      <p:sp>
        <p:nvSpPr>
          <p:cNvPr id="7" name="TextBox 6"/>
          <p:cNvSpPr txBox="1"/>
          <p:nvPr/>
        </p:nvSpPr>
        <p:spPr>
          <a:xfrm>
            <a:off x="278785" y="3166441"/>
            <a:ext cx="3629025" cy="1016000"/>
          </a:xfrm>
          <a:prstGeom prst="rect">
            <a:avLst/>
          </a:prstGeom>
          <a:noFill/>
        </p:spPr>
        <p:txBody>
          <a:bodyPr>
            <a:spAutoFit/>
          </a:bodyPr>
          <a:lstStyle/>
          <a:p>
            <a:pPr fontAlgn="auto">
              <a:spcBef>
                <a:spcPts val="0"/>
              </a:spcBef>
              <a:spcAft>
                <a:spcPts val="0"/>
              </a:spcAft>
              <a:defRPr/>
            </a:pPr>
            <a:r>
              <a:rPr lang="en-US" sz="6000" b="1" dirty="0">
                <a:effectLst>
                  <a:outerShdw blurRad="50800" dist="38100" dir="2700000" algn="tl" rotWithShape="0">
                    <a:srgbClr val="000000">
                      <a:alpha val="43000"/>
                    </a:srgbClr>
                  </a:outerShdw>
                </a:effectLst>
                <a:latin typeface="+mn-lt"/>
                <a:cs typeface="+mn-cs"/>
              </a:rPr>
              <a:t>F</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a:solidFill>
                  <a:srgbClr val="0000FF"/>
                </a:solidFill>
                <a:latin typeface="Arial"/>
                <a:cs typeface="Arial"/>
              </a:rPr>
              <a:t>m</a:t>
            </a:r>
            <a:r>
              <a:rPr lang="en-US" sz="6000" b="1" dirty="0">
                <a:solidFill>
                  <a:srgbClr val="0000FF"/>
                </a:solidFill>
                <a:latin typeface="Arial"/>
                <a:cs typeface="Arial"/>
              </a:rPr>
              <a:t> </a:t>
            </a:r>
            <a:r>
              <a:rPr lang="en-US" sz="6000" dirty="0">
                <a:latin typeface="Arial"/>
                <a:cs typeface="Arial"/>
              </a:rPr>
              <a:t>× </a:t>
            </a:r>
            <a:r>
              <a:rPr lang="en-US" sz="6000" b="1" dirty="0">
                <a:solidFill>
                  <a:srgbClr val="800000"/>
                </a:solidFill>
                <a:latin typeface="Arial"/>
                <a:cs typeface="Arial"/>
              </a:rPr>
              <a:t>a</a:t>
            </a:r>
          </a:p>
        </p:txBody>
      </p:sp>
      <p:sp>
        <p:nvSpPr>
          <p:cNvPr id="8" name="TextBox 7"/>
          <p:cNvSpPr txBox="1"/>
          <p:nvPr/>
        </p:nvSpPr>
        <p:spPr>
          <a:xfrm>
            <a:off x="24785" y="4030101"/>
            <a:ext cx="4467840" cy="1016000"/>
          </a:xfrm>
          <a:prstGeom prst="rect">
            <a:avLst/>
          </a:prstGeom>
          <a:noFill/>
        </p:spPr>
        <p:txBody>
          <a:bodyPr wrap="square">
            <a:spAutoFit/>
          </a:bodyPr>
          <a:lstStyle/>
          <a:p>
            <a:pPr fontAlgn="auto">
              <a:spcBef>
                <a:spcPts val="0"/>
              </a:spcBef>
              <a:spcAft>
                <a:spcPts val="0"/>
              </a:spcAft>
              <a:defRPr/>
            </a:pPr>
            <a:r>
              <a:rPr lang="en-US" sz="6000" b="1" dirty="0">
                <a:effectLst>
                  <a:outerShdw blurRad="50800" dist="38100" dir="2700000" algn="tl" rotWithShape="0">
                    <a:srgbClr val="000000">
                      <a:alpha val="43000"/>
                    </a:srgbClr>
                  </a:outerShdw>
                </a:effectLst>
                <a:latin typeface="+mn-lt"/>
                <a:cs typeface="+mn-cs"/>
              </a:rPr>
              <a:t>Force</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err="1" smtClean="0">
                <a:solidFill>
                  <a:srgbClr val="0000FF"/>
                </a:solidFill>
                <a:latin typeface="Arial"/>
                <a:cs typeface="Arial"/>
              </a:rPr>
              <a:t>m</a:t>
            </a:r>
            <a:r>
              <a:rPr lang="en-US" sz="6000" i="1" dirty="0" err="1" smtClean="0">
                <a:latin typeface="Arial"/>
                <a:cs typeface="Arial"/>
              </a:rPr>
              <a:t>×</a:t>
            </a:r>
            <a:r>
              <a:rPr lang="en-US" sz="6000" b="1" dirty="0" err="1" smtClean="0">
                <a:solidFill>
                  <a:srgbClr val="800000"/>
                </a:solidFill>
                <a:latin typeface="Arial"/>
                <a:cs typeface="Arial"/>
              </a:rPr>
              <a:t>g</a:t>
            </a:r>
            <a:endParaRPr lang="en-US" sz="6000" b="1" dirty="0">
              <a:solidFill>
                <a:srgbClr val="800000"/>
              </a:solidFill>
              <a:latin typeface="Arial"/>
              <a:cs typeface="Arial"/>
            </a:endParaRPr>
          </a:p>
        </p:txBody>
      </p:sp>
      <p:sp>
        <p:nvSpPr>
          <p:cNvPr id="9" name="TextBox 8"/>
          <p:cNvSpPr txBox="1"/>
          <p:nvPr/>
        </p:nvSpPr>
        <p:spPr>
          <a:xfrm>
            <a:off x="307975" y="5683145"/>
            <a:ext cx="4048125" cy="1016000"/>
          </a:xfrm>
          <a:prstGeom prst="rect">
            <a:avLst/>
          </a:prstGeom>
          <a:noFill/>
        </p:spPr>
        <p:txBody>
          <a:bodyPr wrap="square">
            <a:spAutoFit/>
          </a:bodyPr>
          <a:lstStyle/>
          <a:p>
            <a:pPr fontAlgn="auto">
              <a:spcBef>
                <a:spcPts val="0"/>
              </a:spcBef>
              <a:spcAft>
                <a:spcPts val="0"/>
              </a:spcAft>
              <a:defRPr/>
            </a:pPr>
            <a:r>
              <a:rPr lang="en-US" sz="3600" b="1" dirty="0">
                <a:effectLst>
                  <a:outerShdw blurRad="50800" dist="38100" dir="2700000" algn="tl" rotWithShape="0">
                    <a:srgbClr val="000000">
                      <a:alpha val="43000"/>
                    </a:srgbClr>
                  </a:outerShdw>
                </a:effectLst>
                <a:latin typeface="+mn-lt"/>
                <a:cs typeface="+mn-cs"/>
              </a:rPr>
              <a:t>Force</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err="1" smtClean="0">
                <a:solidFill>
                  <a:srgbClr val="0000FF"/>
                </a:solidFill>
                <a:latin typeface="Arial"/>
                <a:cs typeface="Arial"/>
              </a:rPr>
              <a:t>m</a:t>
            </a:r>
            <a:r>
              <a:rPr lang="en-US" sz="6000" dirty="0" err="1" smtClean="0">
                <a:latin typeface="Arial"/>
                <a:cs typeface="Arial"/>
              </a:rPr>
              <a:t>×</a:t>
            </a:r>
            <a:r>
              <a:rPr lang="en-US" sz="3600" b="1" dirty="0" err="1" smtClean="0">
                <a:solidFill>
                  <a:srgbClr val="800000"/>
                </a:solidFill>
                <a:latin typeface="Arial"/>
                <a:cs typeface="Arial"/>
              </a:rPr>
              <a:t>g</a:t>
            </a:r>
            <a:endParaRPr lang="en-US" sz="3600" b="1" dirty="0">
              <a:solidFill>
                <a:srgbClr val="800000"/>
              </a:solidFill>
              <a:latin typeface="Arial"/>
              <a:cs typeface="Arial"/>
            </a:endParaRPr>
          </a:p>
        </p:txBody>
      </p:sp>
      <p:grpSp>
        <p:nvGrpSpPr>
          <p:cNvPr id="5" name="Group 4"/>
          <p:cNvGrpSpPr/>
          <p:nvPr/>
        </p:nvGrpSpPr>
        <p:grpSpPr>
          <a:xfrm>
            <a:off x="330200" y="4910244"/>
            <a:ext cx="4162425" cy="1016000"/>
            <a:chOff x="330200" y="4910244"/>
            <a:chExt cx="4162425" cy="1016000"/>
          </a:xfrm>
        </p:grpSpPr>
        <p:pic>
          <p:nvPicPr>
            <p:cNvPr id="33793" name="Picture 5"/>
            <p:cNvPicPr>
              <a:picLocks noChangeAspect="1"/>
            </p:cNvPicPr>
            <p:nvPr/>
          </p:nvPicPr>
          <p:blipFill>
            <a:blip r:embed="rId3"/>
            <a:srcRect/>
            <a:stretch>
              <a:fillRect/>
            </a:stretch>
          </p:blipFill>
          <p:spPr bwMode="auto">
            <a:xfrm>
              <a:off x="946150" y="5418244"/>
              <a:ext cx="254000" cy="254000"/>
            </a:xfrm>
            <a:prstGeom prst="rect">
              <a:avLst/>
            </a:prstGeom>
            <a:noFill/>
            <a:ln w="9525">
              <a:noFill/>
              <a:miter lim="800000"/>
              <a:headEnd/>
              <a:tailEnd/>
            </a:ln>
          </p:spPr>
        </p:pic>
        <p:pic>
          <p:nvPicPr>
            <p:cNvPr id="33795" name="Picture 3"/>
            <p:cNvPicPr>
              <a:picLocks noChangeAspect="1"/>
            </p:cNvPicPr>
            <p:nvPr/>
          </p:nvPicPr>
          <p:blipFill>
            <a:blip r:embed="rId4"/>
            <a:srcRect/>
            <a:stretch>
              <a:fillRect/>
            </a:stretch>
          </p:blipFill>
          <p:spPr bwMode="auto">
            <a:xfrm>
              <a:off x="330200" y="5057881"/>
              <a:ext cx="615950" cy="614363"/>
            </a:xfrm>
            <a:prstGeom prst="rect">
              <a:avLst/>
            </a:prstGeom>
            <a:noFill/>
            <a:ln w="9525">
              <a:noFill/>
              <a:miter lim="800000"/>
              <a:headEnd/>
              <a:tailEnd/>
            </a:ln>
          </p:spPr>
        </p:pic>
        <p:sp>
          <p:nvSpPr>
            <p:cNvPr id="10" name="TextBox 9"/>
            <p:cNvSpPr txBox="1"/>
            <p:nvPr/>
          </p:nvSpPr>
          <p:spPr>
            <a:xfrm>
              <a:off x="1379538" y="4910244"/>
              <a:ext cx="3113087" cy="1016000"/>
            </a:xfrm>
            <a:prstGeom prst="rect">
              <a:avLst/>
            </a:prstGeom>
            <a:noFill/>
          </p:spPr>
          <p:txBody>
            <a:bodyPr>
              <a:spAutoFit/>
            </a:bodyPr>
            <a:lstStyle/>
            <a:p>
              <a:pPr fontAlgn="auto">
                <a:spcBef>
                  <a:spcPts val="0"/>
                </a:spcBef>
                <a:spcAft>
                  <a:spcPts val="0"/>
                </a:spcAft>
                <a:defRPr/>
              </a:pPr>
              <a:r>
                <a:rPr lang="en-US" sz="1200" b="1" i="1" dirty="0">
                  <a:effectLst>
                    <a:outerShdw blurRad="50800" dist="38100" dir="2700000" algn="tl" rotWithShape="0">
                      <a:srgbClr val="000000">
                        <a:alpha val="43000"/>
                      </a:srgbClr>
                    </a:outerShdw>
                  </a:effectLst>
                  <a:latin typeface="+mn-lt"/>
                  <a:cs typeface="+mn-cs"/>
                </a:rPr>
                <a:t>Force</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err="1" smtClean="0">
                  <a:solidFill>
                    <a:srgbClr val="0000FF"/>
                  </a:solidFill>
                  <a:latin typeface="Arial"/>
                  <a:cs typeface="Arial"/>
                </a:rPr>
                <a:t>m</a:t>
              </a:r>
              <a:r>
                <a:rPr lang="en-US" sz="6000" dirty="0" err="1" smtClean="0">
                  <a:latin typeface="Arial"/>
                  <a:cs typeface="Arial"/>
                </a:rPr>
                <a:t>×</a:t>
              </a:r>
              <a:r>
                <a:rPr lang="en-US" sz="1200" b="1" i="1" dirty="0" err="1" smtClean="0">
                  <a:solidFill>
                    <a:srgbClr val="800000"/>
                  </a:solidFill>
                  <a:latin typeface="Arial"/>
                  <a:cs typeface="Arial"/>
                </a:rPr>
                <a:t>g</a:t>
              </a:r>
              <a:endParaRPr lang="en-US" sz="1200" b="1" i="1" dirty="0">
                <a:solidFill>
                  <a:srgbClr val="800000"/>
                </a:solidFill>
                <a:latin typeface="Arial"/>
                <a:cs typeface="Arial"/>
              </a:endParaRPr>
            </a:p>
          </p:txBody>
        </p:sp>
      </p:grpSp>
      <p:grpSp>
        <p:nvGrpSpPr>
          <p:cNvPr id="4" name="Group 3"/>
          <p:cNvGrpSpPr/>
          <p:nvPr/>
        </p:nvGrpSpPr>
        <p:grpSpPr>
          <a:xfrm>
            <a:off x="4492625" y="3427237"/>
            <a:ext cx="4511675" cy="3388288"/>
            <a:chOff x="4492625" y="3427237"/>
            <a:chExt cx="4511675" cy="3388288"/>
          </a:xfrm>
        </p:grpSpPr>
        <p:pic>
          <p:nvPicPr>
            <p:cNvPr id="4098" name="Picture 2" descr="Jupiter compared to Earth. Image credit: NA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25" y="3427237"/>
              <a:ext cx="4511675" cy="33882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89952" y="3441258"/>
              <a:ext cx="1280160" cy="457200"/>
            </a:xfrm>
            <a:prstGeom prst="rect">
              <a:avLst/>
            </a:prstGeom>
            <a:solidFill>
              <a:schemeClr val="tx1"/>
            </a:solidFill>
          </p:spPr>
          <p:txBody>
            <a:bodyPr wrap="square">
              <a:noAutofit/>
            </a:bodyPr>
            <a:lstStyle/>
            <a:p>
              <a:pPr fontAlgn="auto">
                <a:spcBef>
                  <a:spcPts val="0"/>
                </a:spcBef>
                <a:spcAft>
                  <a:spcPts val="0"/>
                </a:spcAft>
                <a:defRPr/>
              </a:pPr>
              <a:r>
                <a:rPr lang="en-US" sz="2800" b="1" dirty="0" smtClean="0">
                  <a:solidFill>
                    <a:schemeClr val="bg1"/>
                  </a:solidFill>
                </a:rPr>
                <a:t>Jupiter</a:t>
              </a:r>
              <a:endParaRPr lang="en-US" sz="2800" b="1" dirty="0">
                <a:solidFill>
                  <a:schemeClr val="bg1"/>
                </a:solidFill>
                <a:latin typeface="Arial"/>
                <a:cs typeface="Arial"/>
              </a:endParaRPr>
            </a:p>
          </p:txBody>
        </p:sp>
        <p:sp>
          <p:nvSpPr>
            <p:cNvPr id="14" name="TextBox 13"/>
            <p:cNvSpPr txBox="1"/>
            <p:nvPr/>
          </p:nvSpPr>
          <p:spPr>
            <a:xfrm>
              <a:off x="7964272" y="5036498"/>
              <a:ext cx="1005840" cy="457200"/>
            </a:xfrm>
            <a:prstGeom prst="rect">
              <a:avLst/>
            </a:prstGeom>
            <a:solidFill>
              <a:schemeClr val="tx1"/>
            </a:solidFill>
          </p:spPr>
          <p:txBody>
            <a:bodyPr wrap="square">
              <a:noAutofit/>
            </a:bodyPr>
            <a:lstStyle/>
            <a:p>
              <a:pPr fontAlgn="auto">
                <a:spcBef>
                  <a:spcPts val="0"/>
                </a:spcBef>
                <a:spcAft>
                  <a:spcPts val="0"/>
                </a:spcAft>
                <a:defRPr/>
              </a:pPr>
              <a:r>
                <a:rPr lang="en-US" sz="2800" b="1" dirty="0" smtClean="0">
                  <a:solidFill>
                    <a:schemeClr val="bg1"/>
                  </a:solidFill>
                </a:rPr>
                <a:t>Earth</a:t>
              </a:r>
              <a:endParaRPr lang="en-US" sz="2800" b="1" dirty="0">
                <a:solidFill>
                  <a:schemeClr val="bg1"/>
                </a:solidFill>
                <a:latin typeface="Arial"/>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9">
                                            <p:txEl>
                                              <p:pRg st="0" end="0"/>
                                            </p:txEl>
                                          </p:spTgt>
                                        </p:tgtEl>
                                      </p:cBhvr>
                                    </p:animEffect>
                                    <p:set>
                                      <p:cBhvr>
                                        <p:cTn id="31"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P spid="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89" y="1178560"/>
            <a:ext cx="8420874" cy="5227677"/>
          </a:xfrm>
        </p:spPr>
        <p:txBody>
          <a:bodyPr rtlCol="0">
            <a:normAutofit/>
          </a:bodyPr>
          <a:lstStyle/>
          <a:p>
            <a:pPr marL="0" indent="0" fontAlgn="auto">
              <a:spcAft>
                <a:spcPts val="0"/>
              </a:spcAft>
              <a:buFont typeface="Arial"/>
              <a:buNone/>
              <a:defRPr/>
            </a:pPr>
            <a:r>
              <a:rPr lang="en-US" b="1" dirty="0" smtClean="0"/>
              <a:t>So </a:t>
            </a:r>
            <a:r>
              <a:rPr lang="en-US" b="1" dirty="0">
                <a:ln>
                  <a:solidFill>
                    <a:schemeClr val="tx1"/>
                  </a:solidFill>
                </a:ln>
                <a:solidFill>
                  <a:schemeClr val="bg1"/>
                </a:solidFill>
              </a:rPr>
              <a:t>w</a:t>
            </a:r>
            <a:r>
              <a:rPr lang="en-US" b="1" dirty="0" smtClean="0">
                <a:ln>
                  <a:solidFill>
                    <a:schemeClr val="tx1"/>
                  </a:solidFill>
                </a:ln>
                <a:solidFill>
                  <a:schemeClr val="bg1"/>
                </a:solidFill>
              </a:rPr>
              <a:t>eight </a:t>
            </a:r>
            <a:r>
              <a:rPr lang="en-US" b="1" dirty="0" smtClean="0"/>
              <a:t>changes depending on where you are:</a:t>
            </a:r>
            <a:r>
              <a:rPr lang="en-US" dirty="0" smtClean="0"/>
              <a:t>		</a:t>
            </a:r>
          </a:p>
          <a:p>
            <a:pPr marL="0" indent="0" fontAlgn="auto">
              <a:spcAft>
                <a:spcPts val="0"/>
              </a:spcAft>
              <a:buFont typeface="Arial"/>
              <a:buNone/>
              <a:defRPr/>
            </a:pPr>
            <a:r>
              <a:rPr lang="en-US" b="1" dirty="0" smtClean="0"/>
              <a:t>On </a:t>
            </a:r>
            <a:r>
              <a:rPr lang="en-US" b="1" dirty="0" smtClean="0">
                <a:solidFill>
                  <a:schemeClr val="accent6">
                    <a:lumMod val="75000"/>
                  </a:schemeClr>
                </a:solidFill>
              </a:rPr>
              <a:t>Earth</a:t>
            </a:r>
            <a:r>
              <a:rPr lang="en-US" b="1" dirty="0" smtClean="0"/>
              <a:t>, acceleration due to gravity is </a:t>
            </a:r>
            <a:r>
              <a:rPr lang="en-US" b="1" dirty="0">
                <a:solidFill>
                  <a:schemeClr val="accent6">
                    <a:lumMod val="75000"/>
                  </a:schemeClr>
                </a:solidFill>
              </a:rPr>
              <a:t>9.8 </a:t>
            </a:r>
            <a:r>
              <a:rPr lang="en-US" b="1" dirty="0" smtClean="0">
                <a:solidFill>
                  <a:schemeClr val="accent6">
                    <a:lumMod val="75000"/>
                  </a:schemeClr>
                </a:solidFill>
              </a:rPr>
              <a:t>m/s</a:t>
            </a:r>
            <a:r>
              <a:rPr lang="en-US" b="1" baseline="30000" dirty="0" smtClean="0">
                <a:solidFill>
                  <a:schemeClr val="accent6">
                    <a:lumMod val="75000"/>
                  </a:schemeClr>
                </a:solidFill>
              </a:rPr>
              <a:t>2</a:t>
            </a:r>
            <a:endParaRPr lang="en-US" b="1" dirty="0">
              <a:solidFill>
                <a:schemeClr val="accent6">
                  <a:lumMod val="75000"/>
                </a:schemeClr>
              </a:solidFill>
            </a:endParaRPr>
          </a:p>
          <a:p>
            <a:pPr marL="0" indent="0" fontAlgn="auto">
              <a:spcAft>
                <a:spcPts val="0"/>
              </a:spcAft>
              <a:buFont typeface="Arial"/>
              <a:buNone/>
              <a:defRPr/>
            </a:pPr>
            <a:endParaRPr lang="en-US" b="1" i="1" baseline="30000" dirty="0">
              <a:effectLst>
                <a:outerShdw blurRad="50800" dist="38100" dir="2700000" algn="tl" rotWithShape="0">
                  <a:srgbClr val="000000">
                    <a:alpha val="43000"/>
                  </a:srgbClr>
                </a:outerShdw>
              </a:effectLst>
            </a:endParaRPr>
          </a:p>
          <a:p>
            <a:pPr marL="0" indent="0" algn="ctr" fontAlgn="auto">
              <a:spcAft>
                <a:spcPts val="0"/>
              </a:spcAft>
              <a:buFont typeface="Arial"/>
              <a:buNone/>
              <a:defRPr/>
            </a:pPr>
            <a:endParaRPr lang="en-US" sz="1400" dirty="0" smtClean="0"/>
          </a:p>
          <a:p>
            <a:pPr marL="0" indent="0" algn="ctr" fontAlgn="auto">
              <a:spcAft>
                <a:spcPts val="0"/>
              </a:spcAft>
              <a:buFont typeface="Arial"/>
              <a:buNone/>
              <a:defRPr/>
            </a:pPr>
            <a:r>
              <a:rPr lang="en-US" b="1" dirty="0" smtClean="0"/>
              <a:t>It’s </a:t>
            </a:r>
            <a:r>
              <a:rPr lang="en-US" b="1" dirty="0"/>
              <a:t>only </a:t>
            </a:r>
            <a:r>
              <a:rPr lang="en-US" b="1" dirty="0">
                <a:solidFill>
                  <a:schemeClr val="accent6">
                    <a:lumMod val="75000"/>
                  </a:schemeClr>
                </a:solidFill>
              </a:rPr>
              <a:t>1.6 m/s</a:t>
            </a:r>
            <a:r>
              <a:rPr lang="en-US" b="1" baseline="30000" dirty="0">
                <a:solidFill>
                  <a:schemeClr val="accent6">
                    <a:lumMod val="75000"/>
                  </a:schemeClr>
                </a:solidFill>
              </a:rPr>
              <a:t>2</a:t>
            </a:r>
            <a:r>
              <a:rPr lang="en-US" b="1" dirty="0">
                <a:solidFill>
                  <a:schemeClr val="accent6">
                    <a:lumMod val="75000"/>
                  </a:schemeClr>
                </a:solidFill>
              </a:rPr>
              <a:t> </a:t>
            </a:r>
            <a:r>
              <a:rPr lang="en-US" b="1" dirty="0" smtClean="0"/>
              <a:t>on the </a:t>
            </a:r>
            <a:r>
              <a:rPr lang="en-US" b="1" dirty="0" smtClean="0">
                <a:solidFill>
                  <a:schemeClr val="accent6">
                    <a:lumMod val="75000"/>
                  </a:schemeClr>
                </a:solidFill>
              </a:rPr>
              <a:t>Moon</a:t>
            </a:r>
            <a:r>
              <a:rPr lang="en-US" b="1" dirty="0" smtClean="0">
                <a:solidFill>
                  <a:srgbClr val="FFFFFF"/>
                </a:solidFill>
              </a:rPr>
              <a:t>,</a:t>
            </a:r>
          </a:p>
          <a:p>
            <a:pPr marL="0" indent="0" fontAlgn="auto">
              <a:spcAft>
                <a:spcPts val="0"/>
              </a:spcAft>
              <a:buFont typeface="Arial"/>
              <a:buNone/>
              <a:defRPr/>
            </a:pPr>
            <a:endParaRPr lang="en-US" sz="1800" dirty="0" smtClean="0"/>
          </a:p>
          <a:p>
            <a:pPr marL="0" indent="0" fontAlgn="auto">
              <a:spcAft>
                <a:spcPts val="0"/>
              </a:spcAft>
              <a:buFont typeface="Arial"/>
              <a:buNone/>
              <a:defRPr/>
            </a:pPr>
            <a:endParaRPr lang="en-US" sz="1800" dirty="0" smtClean="0"/>
          </a:p>
          <a:p>
            <a:pPr marL="0" indent="0" fontAlgn="auto">
              <a:spcAft>
                <a:spcPts val="0"/>
              </a:spcAft>
              <a:buFont typeface="Arial"/>
              <a:buNone/>
              <a:defRPr/>
            </a:pPr>
            <a:r>
              <a:rPr lang="en-US" b="1" dirty="0" smtClean="0"/>
              <a:t>On </a:t>
            </a:r>
            <a:r>
              <a:rPr lang="en-US" b="1" dirty="0" smtClean="0">
                <a:solidFill>
                  <a:schemeClr val="accent6">
                    <a:lumMod val="75000"/>
                  </a:schemeClr>
                </a:solidFill>
              </a:rPr>
              <a:t>Jupiter</a:t>
            </a:r>
            <a:r>
              <a:rPr lang="en-US" b="1" dirty="0" smtClean="0"/>
              <a:t>,</a:t>
            </a:r>
            <a:r>
              <a:rPr lang="en-US" b="1" dirty="0" smtClean="0">
                <a:solidFill>
                  <a:schemeClr val="accent6">
                    <a:lumMod val="75000"/>
                  </a:schemeClr>
                </a:solidFill>
              </a:rPr>
              <a:t> </a:t>
            </a:r>
            <a:r>
              <a:rPr lang="en-US" b="1" dirty="0" smtClean="0"/>
              <a:t>acceleration </a:t>
            </a:r>
            <a:r>
              <a:rPr lang="en-US" b="1" dirty="0"/>
              <a:t>due to </a:t>
            </a:r>
            <a:r>
              <a:rPr lang="en-US" b="1" dirty="0" smtClean="0"/>
              <a:t>gravity is </a:t>
            </a:r>
            <a:r>
              <a:rPr lang="en-US" b="1" dirty="0" smtClean="0">
                <a:solidFill>
                  <a:schemeClr val="accent6">
                    <a:lumMod val="75000"/>
                  </a:schemeClr>
                </a:solidFill>
              </a:rPr>
              <a:t>26 m/s</a:t>
            </a:r>
            <a:r>
              <a:rPr lang="en-US" b="1" baseline="30000" dirty="0">
                <a:solidFill>
                  <a:schemeClr val="accent6">
                    <a:lumMod val="75000"/>
                  </a:schemeClr>
                </a:solidFill>
              </a:rPr>
              <a:t>2</a:t>
            </a:r>
            <a:r>
              <a:rPr lang="en-US" b="1" dirty="0" smtClean="0">
                <a:solidFill>
                  <a:schemeClr val="accent6">
                    <a:lumMod val="75000"/>
                  </a:schemeClr>
                </a:solidFill>
              </a:rPr>
              <a:t> </a:t>
            </a:r>
            <a:endParaRPr lang="en-US" b="1" dirty="0">
              <a:solidFill>
                <a:schemeClr val="accent6">
                  <a:lumMod val="75000"/>
                </a:schemeClr>
              </a:solidFill>
            </a:endParaRPr>
          </a:p>
        </p:txBody>
      </p:sp>
      <p:sp>
        <p:nvSpPr>
          <p:cNvPr id="7" name="TextBox 6"/>
          <p:cNvSpPr txBox="1"/>
          <p:nvPr/>
        </p:nvSpPr>
        <p:spPr>
          <a:xfrm>
            <a:off x="3660609" y="5378770"/>
            <a:ext cx="3628443" cy="1015663"/>
          </a:xfrm>
          <a:prstGeom prst="rect">
            <a:avLst/>
          </a:prstGeom>
          <a:noFill/>
        </p:spPr>
        <p:txBody>
          <a:bodyPr>
            <a:spAutoFit/>
          </a:bodyPr>
          <a:lstStyle/>
          <a:p>
            <a:pPr fontAlgn="auto">
              <a:spcBef>
                <a:spcPts val="0"/>
              </a:spcBef>
              <a:spcAft>
                <a:spcPts val="0"/>
              </a:spcAft>
              <a:defRPr/>
            </a:pPr>
            <a:r>
              <a:rPr lang="en-US" sz="6000" dirty="0">
                <a:ln>
                  <a:solidFill>
                    <a:schemeClr val="tx1"/>
                  </a:solidFill>
                </a:ln>
                <a:solidFill>
                  <a:schemeClr val="bg1"/>
                </a:solidFill>
                <a:latin typeface="+mn-lt"/>
                <a:cs typeface="+mn-cs"/>
              </a:rPr>
              <a:t>F</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a:solidFill>
                  <a:srgbClr val="0000FF"/>
                </a:solidFill>
                <a:latin typeface="Arial"/>
                <a:cs typeface="Arial"/>
              </a:rPr>
              <a:t>m</a:t>
            </a:r>
            <a:r>
              <a:rPr lang="en-US" sz="6000" b="1" dirty="0">
                <a:solidFill>
                  <a:srgbClr val="0000FF"/>
                </a:solidFill>
                <a:latin typeface="Arial"/>
                <a:cs typeface="Arial"/>
              </a:rPr>
              <a:t> </a:t>
            </a:r>
            <a:r>
              <a:rPr lang="en-US" sz="6000" dirty="0">
                <a:latin typeface="Arial"/>
                <a:cs typeface="Arial"/>
              </a:rPr>
              <a:t>× </a:t>
            </a:r>
            <a:r>
              <a:rPr lang="en-US" sz="6000" b="1" dirty="0">
                <a:solidFill>
                  <a:schemeClr val="accent6">
                    <a:lumMod val="75000"/>
                  </a:schemeClr>
                </a:solidFill>
                <a:latin typeface="Arial"/>
                <a:cs typeface="Arial"/>
              </a:rPr>
              <a:t>a</a:t>
            </a:r>
          </a:p>
        </p:txBody>
      </p:sp>
      <p:sp>
        <p:nvSpPr>
          <p:cNvPr id="8" name="TextBox 7"/>
          <p:cNvSpPr txBox="1"/>
          <p:nvPr/>
        </p:nvSpPr>
        <p:spPr>
          <a:xfrm>
            <a:off x="2670059" y="2465084"/>
            <a:ext cx="3628443" cy="1015663"/>
          </a:xfrm>
          <a:prstGeom prst="rect">
            <a:avLst/>
          </a:prstGeom>
          <a:noFill/>
        </p:spPr>
        <p:txBody>
          <a:bodyPr>
            <a:spAutoFit/>
          </a:bodyPr>
          <a:lstStyle/>
          <a:p>
            <a:pPr fontAlgn="auto">
              <a:spcBef>
                <a:spcPts val="0"/>
              </a:spcBef>
              <a:spcAft>
                <a:spcPts val="0"/>
              </a:spcAft>
              <a:defRPr/>
            </a:pPr>
            <a:r>
              <a:rPr lang="en-US" sz="3400" dirty="0">
                <a:ln>
                  <a:solidFill>
                    <a:schemeClr val="tx1"/>
                  </a:solidFill>
                </a:ln>
                <a:solidFill>
                  <a:schemeClr val="bg1"/>
                </a:solidFill>
                <a:latin typeface="+mn-lt"/>
                <a:cs typeface="+mn-cs"/>
              </a:rPr>
              <a:t>F</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a:solidFill>
                  <a:srgbClr val="0000FF"/>
                </a:solidFill>
                <a:latin typeface="Arial"/>
                <a:cs typeface="Arial"/>
              </a:rPr>
              <a:t>m</a:t>
            </a:r>
            <a:r>
              <a:rPr lang="en-US" sz="6000" b="1" dirty="0">
                <a:solidFill>
                  <a:srgbClr val="0000FF"/>
                </a:solidFill>
                <a:latin typeface="Arial"/>
                <a:cs typeface="Arial"/>
              </a:rPr>
              <a:t> </a:t>
            </a:r>
            <a:r>
              <a:rPr lang="en-US" sz="6000" dirty="0">
                <a:latin typeface="Arial"/>
                <a:cs typeface="Arial"/>
              </a:rPr>
              <a:t>× </a:t>
            </a:r>
            <a:r>
              <a:rPr lang="en-US" sz="3400" b="1" dirty="0">
                <a:solidFill>
                  <a:schemeClr val="accent6">
                    <a:lumMod val="75000"/>
                  </a:schemeClr>
                </a:solidFill>
                <a:latin typeface="Arial"/>
                <a:cs typeface="Arial"/>
              </a:rPr>
              <a:t>a</a:t>
            </a:r>
          </a:p>
        </p:txBody>
      </p:sp>
      <p:sp>
        <p:nvSpPr>
          <p:cNvPr id="9" name="TextBox 8"/>
          <p:cNvSpPr txBox="1"/>
          <p:nvPr/>
        </p:nvSpPr>
        <p:spPr>
          <a:xfrm>
            <a:off x="3796340" y="3723177"/>
            <a:ext cx="3628443" cy="1015663"/>
          </a:xfrm>
          <a:prstGeom prst="rect">
            <a:avLst/>
          </a:prstGeom>
          <a:noFill/>
        </p:spPr>
        <p:txBody>
          <a:bodyPr>
            <a:spAutoFit/>
          </a:bodyPr>
          <a:lstStyle/>
          <a:p>
            <a:pPr fontAlgn="auto">
              <a:spcBef>
                <a:spcPts val="0"/>
              </a:spcBef>
              <a:spcAft>
                <a:spcPts val="0"/>
              </a:spcAft>
              <a:defRPr/>
            </a:pPr>
            <a:r>
              <a:rPr lang="en-US" sz="1600" dirty="0">
                <a:ln>
                  <a:solidFill>
                    <a:schemeClr val="tx1"/>
                  </a:solidFill>
                </a:ln>
                <a:solidFill>
                  <a:schemeClr val="bg1"/>
                </a:solidFill>
                <a:latin typeface="+mn-lt"/>
                <a:cs typeface="+mn-cs"/>
              </a:rPr>
              <a:t>F</a:t>
            </a:r>
            <a:r>
              <a:rPr lang="en-US" sz="6000" b="1" dirty="0">
                <a:solidFill>
                  <a:srgbClr val="800000"/>
                </a:solidFill>
                <a:latin typeface="Arial"/>
                <a:cs typeface="Arial"/>
              </a:rPr>
              <a:t> </a:t>
            </a:r>
            <a:r>
              <a:rPr lang="en-US" sz="6000" dirty="0">
                <a:latin typeface="Arial"/>
                <a:cs typeface="Arial"/>
              </a:rPr>
              <a:t>=</a:t>
            </a:r>
            <a:r>
              <a:rPr lang="en-US" sz="6000" b="1" dirty="0">
                <a:latin typeface="Arial"/>
                <a:cs typeface="Arial"/>
              </a:rPr>
              <a:t> </a:t>
            </a:r>
            <a:r>
              <a:rPr lang="en-US" sz="6000" b="1" i="1" dirty="0">
                <a:solidFill>
                  <a:srgbClr val="0000FF"/>
                </a:solidFill>
                <a:latin typeface="Arial"/>
                <a:cs typeface="Arial"/>
              </a:rPr>
              <a:t>m</a:t>
            </a:r>
            <a:r>
              <a:rPr lang="en-US" sz="6000" b="1" dirty="0">
                <a:solidFill>
                  <a:srgbClr val="0000FF"/>
                </a:solidFill>
                <a:latin typeface="Arial"/>
                <a:cs typeface="Arial"/>
              </a:rPr>
              <a:t> </a:t>
            </a:r>
            <a:r>
              <a:rPr lang="en-US" sz="6000" dirty="0">
                <a:latin typeface="Arial"/>
                <a:cs typeface="Arial"/>
              </a:rPr>
              <a:t>×</a:t>
            </a:r>
            <a:r>
              <a:rPr lang="en-US" sz="1600" dirty="0">
                <a:latin typeface="Arial"/>
                <a:cs typeface="Arial"/>
              </a:rPr>
              <a:t> </a:t>
            </a:r>
            <a:r>
              <a:rPr lang="en-US" sz="1600" b="1" dirty="0">
                <a:solidFill>
                  <a:schemeClr val="accent6">
                    <a:lumMod val="75000"/>
                  </a:schemeClr>
                </a:solidFill>
                <a:latin typeface="Arial"/>
                <a:cs typeface="Arial"/>
              </a:rPr>
              <a:t>a</a:t>
            </a:r>
          </a:p>
        </p:txBody>
      </p:sp>
      <p:sp>
        <p:nvSpPr>
          <p:cNvPr id="14" name="Title 1"/>
          <p:cNvSpPr>
            <a:spLocks noGrp="1"/>
          </p:cNvSpPr>
          <p:nvPr>
            <p:ph type="title"/>
          </p:nvPr>
        </p:nvSpPr>
        <p:spPr>
          <a:xfrm>
            <a:off x="69850" y="63043"/>
            <a:ext cx="9004300" cy="824003"/>
          </a:xfrm>
          <a:solidFill>
            <a:schemeClr val="bg1"/>
          </a:solidFill>
          <a:ln>
            <a:solidFill>
              <a:schemeClr val="bg1"/>
            </a:solidFill>
          </a:ln>
        </p:spPr>
        <p:txBody>
          <a:bodyPr rtlCol="0">
            <a:noAutofit/>
          </a:bodyPr>
          <a:lstStyle/>
          <a:p>
            <a:pPr fontAlgn="auto">
              <a:spcAft>
                <a:spcPts val="0"/>
              </a:spcAft>
              <a:defRPr/>
            </a:pPr>
            <a:r>
              <a:rPr lang="en-US" b="1" dirty="0">
                <a:solidFill>
                  <a:srgbClr val="0000FF"/>
                </a:solidFill>
                <a:latin typeface="+mn-lt"/>
                <a:ea typeface="+mn-ea"/>
                <a:cs typeface="+mn-cs"/>
              </a:rPr>
              <a:t>Mass</a:t>
            </a:r>
            <a:r>
              <a:rPr lang="en-US" dirty="0" smtClean="0">
                <a:latin typeface="+mn-lt"/>
              </a:rPr>
              <a:t> </a:t>
            </a:r>
            <a:r>
              <a:rPr lang="en-US" b="1" dirty="0" smtClean="0">
                <a:solidFill>
                  <a:schemeClr val="accent5">
                    <a:lumMod val="75000"/>
                  </a:schemeClr>
                </a:solidFill>
                <a:latin typeface="+mn-lt"/>
                <a:cs typeface="Arial Black"/>
              </a:rPr>
              <a:t>vs. </a:t>
            </a:r>
            <a:r>
              <a:rPr lang="en-US" dirty="0" smtClean="0">
                <a:ln>
                  <a:solidFill>
                    <a:schemeClr val="tx1"/>
                  </a:solidFill>
                </a:ln>
                <a:solidFill>
                  <a:schemeClr val="bg1"/>
                </a:solidFill>
                <a:latin typeface="+mn-lt"/>
                <a:ea typeface="+mn-ea"/>
                <a:cs typeface="+mn-cs"/>
              </a:rPr>
              <a:t>Weight</a:t>
            </a:r>
            <a:r>
              <a:rPr lang="en-US" b="1" dirty="0" smtClean="0">
                <a:solidFill>
                  <a:schemeClr val="accent5">
                    <a:lumMod val="75000"/>
                  </a:schemeClr>
                </a:solidFill>
                <a:latin typeface="+mn-lt"/>
                <a:cs typeface="Arial Black"/>
              </a:rPr>
              <a:t>—A Goldilocks Story</a:t>
            </a:r>
            <a:endParaRPr lang="en-US" b="1" dirty="0">
              <a:solidFill>
                <a:schemeClr val="accent5">
                  <a:lumMod val="75000"/>
                </a:schemeClr>
              </a:solidFill>
              <a:latin typeface="+mn-lt"/>
              <a:cs typeface="Arial Black"/>
            </a:endParaRPr>
          </a:p>
        </p:txBody>
      </p:sp>
      <p:grpSp>
        <p:nvGrpSpPr>
          <p:cNvPr id="4" name="Group 3"/>
          <p:cNvGrpSpPr/>
          <p:nvPr/>
        </p:nvGrpSpPr>
        <p:grpSpPr>
          <a:xfrm>
            <a:off x="7201797" y="3128518"/>
            <a:ext cx="1352812" cy="1327759"/>
            <a:chOff x="7201797" y="3128518"/>
            <a:chExt cx="1352812" cy="1327759"/>
          </a:xfrm>
        </p:grpSpPr>
        <p:pic>
          <p:nvPicPr>
            <p:cNvPr id="5124" name="Picture 4" descr="astrology,astronomy,celestial,cosmoses,cycles,Fotolia,full moons,lunar,moonlight,moons,nights,phases,Photographs,planets,skies,spaces,spheres,surfaces,telephoto,universes"/>
            <p:cNvPicPr>
              <a:picLocks noChangeAspect="1" noChangeArrowheads="1"/>
            </p:cNvPicPr>
            <p:nvPr/>
          </p:nvPicPr>
          <p:blipFill rotWithShape="1">
            <a:blip r:embed="rId3">
              <a:extLst>
                <a:ext uri="{28A0092B-C50C-407E-A947-70E740481C1C}">
                  <a14:useLocalDpi xmlns:a14="http://schemas.microsoft.com/office/drawing/2010/main" val="0"/>
                </a:ext>
              </a:extLst>
            </a:blip>
            <a:srcRect l="28154" t="14415" r="28145" b="42693"/>
            <a:stretch/>
          </p:blipFill>
          <p:spPr bwMode="auto">
            <a:xfrm>
              <a:off x="7201797" y="3128518"/>
              <a:ext cx="1352812" cy="132775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a:spLocks noChangeArrowheads="1"/>
            </p:cNvSpPr>
            <p:nvPr/>
          </p:nvSpPr>
          <p:spPr bwMode="auto">
            <a:xfrm>
              <a:off x="7501456" y="3215008"/>
              <a:ext cx="803425" cy="1015663"/>
            </a:xfrm>
            <a:prstGeom prst="rect">
              <a:avLst/>
            </a:prstGeom>
            <a:noFill/>
            <a:ln w="9525">
              <a:noFill/>
              <a:miter lim="800000"/>
              <a:headEnd/>
              <a:tailEnd/>
            </a:ln>
          </p:spPr>
          <p:txBody>
            <a:bodyPr wrap="none">
              <a:spAutoFit/>
            </a:bodyPr>
            <a:lstStyle/>
            <a:p>
              <a:r>
                <a:rPr lang="en-US" sz="6000" b="1" i="1" dirty="0">
                  <a:solidFill>
                    <a:srgbClr val="0000FF"/>
                  </a:solidFill>
                </a:rPr>
                <a:t>m</a:t>
              </a:r>
              <a:endParaRPr lang="en-US" sz="6000" i="1" dirty="0">
                <a:latin typeface="Calibri" pitchFamily="34" charset="0"/>
              </a:endParaRPr>
            </a:p>
          </p:txBody>
        </p:sp>
      </p:grpSp>
      <p:grpSp>
        <p:nvGrpSpPr>
          <p:cNvPr id="6" name="Group 5"/>
          <p:cNvGrpSpPr/>
          <p:nvPr/>
        </p:nvGrpSpPr>
        <p:grpSpPr>
          <a:xfrm>
            <a:off x="770557" y="5251951"/>
            <a:ext cx="1491011" cy="1526093"/>
            <a:chOff x="770557" y="5251951"/>
            <a:chExt cx="1491011" cy="1526093"/>
          </a:xfrm>
        </p:grpSpPr>
        <p:pic>
          <p:nvPicPr>
            <p:cNvPr id="5128" name="Picture 8" descr="astronomy,celestial bodies,Jupiter,nature,orbs,planets,solar systems,spheres,stars"/>
            <p:cNvPicPr>
              <a:picLocks noChangeAspect="1" noChangeArrowheads="1"/>
            </p:cNvPicPr>
            <p:nvPr/>
          </p:nvPicPr>
          <p:blipFill rotWithShape="1">
            <a:blip r:embed="rId4">
              <a:extLst>
                <a:ext uri="{28A0092B-C50C-407E-A947-70E740481C1C}">
                  <a14:useLocalDpi xmlns:a14="http://schemas.microsoft.com/office/drawing/2010/main" val="0"/>
                </a:ext>
              </a:extLst>
            </a:blip>
            <a:srcRect l="14672" t="9239" r="16540" b="20354"/>
            <a:stretch/>
          </p:blipFill>
          <p:spPr bwMode="auto">
            <a:xfrm>
              <a:off x="770557" y="5251951"/>
              <a:ext cx="1491011" cy="152609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1080609" y="5398386"/>
              <a:ext cx="803425" cy="1015663"/>
            </a:xfrm>
            <a:prstGeom prst="rect">
              <a:avLst/>
            </a:prstGeom>
            <a:noFill/>
            <a:ln w="9525">
              <a:noFill/>
              <a:miter lim="800000"/>
              <a:headEnd/>
              <a:tailEnd/>
            </a:ln>
          </p:spPr>
          <p:txBody>
            <a:bodyPr wrap="none">
              <a:spAutoFit/>
            </a:bodyPr>
            <a:lstStyle/>
            <a:p>
              <a:r>
                <a:rPr lang="en-US" sz="6000" b="1" i="1" dirty="0">
                  <a:solidFill>
                    <a:srgbClr val="0000FF"/>
                  </a:solidFill>
                </a:rPr>
                <a:t>m</a:t>
              </a:r>
              <a:endParaRPr lang="en-US" sz="6000" i="1" dirty="0">
                <a:latin typeface="Calibri" pitchFamily="34" charset="0"/>
              </a:endParaRPr>
            </a:p>
          </p:txBody>
        </p:sp>
      </p:grpSp>
      <p:pic>
        <p:nvPicPr>
          <p:cNvPr id="5130" name="Picture 10" descr="Earth,globes,maps,outer space,planets,world,satellite images,technology"/>
          <p:cNvPicPr>
            <a:picLocks noChangeAspect="1" noChangeArrowheads="1"/>
          </p:cNvPicPr>
          <p:nvPr/>
        </p:nvPicPr>
        <p:blipFill rotWithShape="1">
          <a:blip r:embed="rId5">
            <a:extLst>
              <a:ext uri="{28A0092B-C50C-407E-A947-70E740481C1C}">
                <a14:useLocalDpi xmlns:a14="http://schemas.microsoft.com/office/drawing/2010/main" val="0"/>
              </a:ext>
            </a:extLst>
          </a:blip>
          <a:srcRect l="15206" t="16034" r="14387" b="14369"/>
          <a:stretch/>
        </p:blipFill>
        <p:spPr bwMode="auto">
          <a:xfrm>
            <a:off x="392022" y="2816568"/>
            <a:ext cx="1343803" cy="132835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643917" y="2860709"/>
            <a:ext cx="869950" cy="1015663"/>
          </a:xfrm>
          <a:prstGeom prst="rect">
            <a:avLst/>
          </a:prstGeom>
          <a:noFill/>
          <a:ln w="9525">
            <a:noFill/>
            <a:miter lim="800000"/>
            <a:headEnd/>
            <a:tailEnd/>
          </a:ln>
        </p:spPr>
        <p:txBody>
          <a:bodyPr wrap="square">
            <a:spAutoFit/>
          </a:bodyPr>
          <a:lstStyle/>
          <a:p>
            <a:r>
              <a:rPr lang="en-US" sz="6000" b="1" i="1" dirty="0">
                <a:solidFill>
                  <a:srgbClr val="0000FF"/>
                </a:solidFill>
              </a:rPr>
              <a:t>m</a:t>
            </a:r>
            <a:endParaRPr lang="en-US" sz="6000"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274638"/>
            <a:ext cx="6392027" cy="1143000"/>
          </a:xfrm>
        </p:spPr>
        <p:txBody>
          <a:bodyPr>
            <a:normAutofit/>
          </a:bodyPr>
          <a:lstStyle/>
          <a:p>
            <a:r>
              <a:rPr lang="en-US" b="1" dirty="0">
                <a:solidFill>
                  <a:schemeClr val="accent5">
                    <a:lumMod val="75000"/>
                  </a:schemeClr>
                </a:solidFill>
                <a:latin typeface="+mn-lt"/>
                <a:cs typeface="Arial Black"/>
              </a:rPr>
              <a:t>Atwood Machine</a:t>
            </a:r>
          </a:p>
        </p:txBody>
      </p:sp>
      <p:sp>
        <p:nvSpPr>
          <p:cNvPr id="3" name="Content Placeholder 2"/>
          <p:cNvSpPr>
            <a:spLocks noGrp="1"/>
          </p:cNvSpPr>
          <p:nvPr>
            <p:ph idx="1"/>
          </p:nvPr>
        </p:nvSpPr>
        <p:spPr>
          <a:xfrm>
            <a:off x="253999" y="5295855"/>
            <a:ext cx="7686469" cy="1130498"/>
          </a:xfrm>
        </p:spPr>
        <p:txBody>
          <a:bodyPr/>
          <a:lstStyle/>
          <a:p>
            <a:pPr marL="0" indent="0">
              <a:buFont typeface="Arial" charset="0"/>
              <a:buNone/>
            </a:pPr>
            <a:r>
              <a:rPr lang="en-US" b="1" dirty="0" smtClean="0"/>
              <a:t>You can use an Atwood machine to measure frictional </a:t>
            </a:r>
            <a:r>
              <a:rPr lang="en-US" b="1" dirty="0" smtClean="0">
                <a:solidFill>
                  <a:schemeClr val="accent6">
                    <a:lumMod val="75000"/>
                  </a:schemeClr>
                </a:solidFill>
              </a:rPr>
              <a:t>forces </a:t>
            </a:r>
            <a:r>
              <a:rPr lang="en-US" b="1" dirty="0" smtClean="0"/>
              <a:t>and the </a:t>
            </a:r>
            <a:r>
              <a:rPr lang="en-US" b="1" dirty="0" smtClean="0">
                <a:solidFill>
                  <a:schemeClr val="accent6">
                    <a:lumMod val="75000"/>
                  </a:schemeClr>
                </a:solidFill>
              </a:rPr>
              <a:t>force </a:t>
            </a:r>
            <a:r>
              <a:rPr lang="en-US" b="1" dirty="0" smtClean="0"/>
              <a:t>of gravity</a:t>
            </a:r>
          </a:p>
        </p:txBody>
      </p:sp>
      <p:sp>
        <p:nvSpPr>
          <p:cNvPr id="6" name="TextBox 5"/>
          <p:cNvSpPr txBox="1">
            <a:spLocks noChangeArrowheads="1"/>
          </p:cNvSpPr>
          <p:nvPr/>
        </p:nvSpPr>
        <p:spPr bwMode="auto">
          <a:xfrm>
            <a:off x="253999" y="2185794"/>
            <a:ext cx="6512561" cy="3046988"/>
          </a:xfrm>
          <a:prstGeom prst="rect">
            <a:avLst/>
          </a:prstGeom>
          <a:noFill/>
          <a:ln w="9525">
            <a:noFill/>
            <a:miter lim="800000"/>
            <a:headEnd/>
            <a:tailEnd/>
          </a:ln>
        </p:spPr>
        <p:txBody>
          <a:bodyPr wrap="square">
            <a:noAutofit/>
          </a:bodyPr>
          <a:lstStyle/>
          <a:p>
            <a:pPr>
              <a:spcAft>
                <a:spcPts val="1200"/>
              </a:spcAft>
            </a:pPr>
            <a:r>
              <a:rPr lang="en-US" sz="3200" b="1" dirty="0">
                <a:latin typeface="Calibri" pitchFamily="34" charset="0"/>
              </a:rPr>
              <a:t>Equal </a:t>
            </a:r>
            <a:r>
              <a:rPr lang="en-US" sz="3200" b="1" dirty="0">
                <a:solidFill>
                  <a:schemeClr val="accent6">
                    <a:lumMod val="75000"/>
                  </a:schemeClr>
                </a:solidFill>
                <a:latin typeface="Calibri" pitchFamily="34" charset="0"/>
              </a:rPr>
              <a:t>masses</a:t>
            </a:r>
            <a:r>
              <a:rPr lang="en-US" sz="3200" b="1" dirty="0">
                <a:latin typeface="Calibri" pitchFamily="34" charset="0"/>
              </a:rPr>
              <a:t>, at different </a:t>
            </a:r>
            <a:r>
              <a:rPr lang="en-US" sz="3200" b="1" dirty="0" smtClean="0">
                <a:solidFill>
                  <a:schemeClr val="accent6">
                    <a:lumMod val="75000"/>
                  </a:schemeClr>
                </a:solidFill>
                <a:latin typeface="Calibri" pitchFamily="34" charset="0"/>
              </a:rPr>
              <a:t>heights</a:t>
            </a:r>
            <a:r>
              <a:rPr lang="en-US" sz="3200" b="1" dirty="0" smtClean="0">
                <a:latin typeface="Calibri" pitchFamily="34" charset="0"/>
              </a:rPr>
              <a:t>:</a:t>
            </a:r>
            <a:endParaRPr lang="en-US" sz="3200" b="1" dirty="0">
              <a:latin typeface="Calibri" pitchFamily="34" charset="0"/>
            </a:endParaRPr>
          </a:p>
          <a:p>
            <a:pPr>
              <a:spcAft>
                <a:spcPts val="1200"/>
              </a:spcAft>
            </a:pPr>
            <a:r>
              <a:rPr lang="en-US" sz="3600" b="1" i="1" dirty="0" smtClean="0">
                <a:latin typeface="Calibri" pitchFamily="34" charset="0"/>
              </a:rPr>
              <a:t>What happens </a:t>
            </a:r>
            <a:r>
              <a:rPr lang="en-US" sz="3600" b="1" i="1" dirty="0">
                <a:latin typeface="Calibri" pitchFamily="34" charset="0"/>
              </a:rPr>
              <a:t>when I let go?</a:t>
            </a:r>
          </a:p>
          <a:p>
            <a:pPr>
              <a:spcAft>
                <a:spcPts val="1200"/>
              </a:spcAft>
            </a:pPr>
            <a:r>
              <a:rPr lang="en-US" sz="3200" b="1" dirty="0" smtClean="0">
                <a:latin typeface="Calibri" pitchFamily="34" charset="0"/>
              </a:rPr>
              <a:t>Use </a:t>
            </a:r>
            <a:r>
              <a:rPr lang="en-US" sz="3200" b="1" dirty="0">
                <a:latin typeface="Calibri" pitchFamily="34" charset="0"/>
              </a:rPr>
              <a:t>what you know about </a:t>
            </a:r>
            <a:r>
              <a:rPr lang="en-US" sz="3200" b="1" dirty="0" smtClean="0">
                <a:solidFill>
                  <a:schemeClr val="accent6">
                    <a:lumMod val="75000"/>
                  </a:schemeClr>
                </a:solidFill>
                <a:latin typeface="Calibri" pitchFamily="34" charset="0"/>
              </a:rPr>
              <a:t>forces </a:t>
            </a:r>
            <a:br>
              <a:rPr lang="en-US" sz="3200" b="1" dirty="0" smtClean="0">
                <a:solidFill>
                  <a:schemeClr val="accent6">
                    <a:lumMod val="75000"/>
                  </a:schemeClr>
                </a:solidFill>
                <a:latin typeface="Calibri" pitchFamily="34" charset="0"/>
              </a:rPr>
            </a:br>
            <a:r>
              <a:rPr lang="en-US" sz="3200" b="1" dirty="0" smtClean="0">
                <a:latin typeface="Calibri" pitchFamily="34" charset="0"/>
              </a:rPr>
              <a:t>and </a:t>
            </a:r>
            <a:r>
              <a:rPr lang="en-US" sz="3200" b="1" dirty="0">
                <a:latin typeface="Calibri" pitchFamily="34" charset="0"/>
              </a:rPr>
              <a:t>Newton’s </a:t>
            </a:r>
            <a:r>
              <a:rPr lang="en-US" sz="3200" b="1" dirty="0" smtClean="0">
                <a:latin typeface="Calibri" pitchFamily="34" charset="0"/>
              </a:rPr>
              <a:t>first and second </a:t>
            </a:r>
            <a:br>
              <a:rPr lang="en-US" sz="3200" b="1" dirty="0" smtClean="0">
                <a:latin typeface="Calibri" pitchFamily="34" charset="0"/>
              </a:rPr>
            </a:br>
            <a:r>
              <a:rPr lang="en-US" sz="3200" b="1" dirty="0" smtClean="0">
                <a:latin typeface="Calibri" pitchFamily="34" charset="0"/>
              </a:rPr>
              <a:t>laws of motion! </a:t>
            </a:r>
            <a:endParaRPr lang="en-US" sz="3200" b="1" dirty="0">
              <a:latin typeface="Calibri" pitchFamily="34" charset="0"/>
            </a:endParaRPr>
          </a:p>
        </p:txBody>
      </p:sp>
      <p:grpSp>
        <p:nvGrpSpPr>
          <p:cNvPr id="2" name="Group 17"/>
          <p:cNvGrpSpPr/>
          <p:nvPr/>
        </p:nvGrpSpPr>
        <p:grpSpPr>
          <a:xfrm>
            <a:off x="6070320" y="0"/>
            <a:ext cx="2906663" cy="5668886"/>
            <a:chOff x="6070320" y="0"/>
            <a:chExt cx="2906663" cy="5668886"/>
          </a:xfrm>
        </p:grpSpPr>
        <p:sp>
          <p:nvSpPr>
            <p:cNvPr id="7" name="Oval 6"/>
            <p:cNvSpPr/>
            <p:nvPr/>
          </p:nvSpPr>
          <p:spPr>
            <a:xfrm>
              <a:off x="6626707" y="492897"/>
              <a:ext cx="1849481" cy="1849481"/>
            </a:xfrm>
            <a:prstGeom prst="ellipse">
              <a:avLst/>
            </a:prstGeom>
            <a:solidFill>
              <a:srgbClr val="6B6B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399411" y="1258882"/>
              <a:ext cx="317511" cy="31751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Block Arc 10"/>
            <p:cNvSpPr/>
            <p:nvPr/>
          </p:nvSpPr>
          <p:spPr>
            <a:xfrm>
              <a:off x="6585293" y="428364"/>
              <a:ext cx="1918506" cy="1956522"/>
            </a:xfrm>
            <a:prstGeom prst="blockArc">
              <a:avLst>
                <a:gd name="adj1" fmla="val 10800000"/>
                <a:gd name="adj2" fmla="val 2"/>
                <a:gd name="adj3" fmla="val 3354"/>
              </a:avLst>
            </a:prstGeom>
            <a:solidFill>
              <a:srgbClr val="D6C8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Isosceles Triangle 7"/>
            <p:cNvSpPr/>
            <p:nvPr/>
          </p:nvSpPr>
          <p:spPr>
            <a:xfrm flipV="1">
              <a:off x="7219945" y="0"/>
              <a:ext cx="690243" cy="1467761"/>
            </a:xfrm>
            <a:prstGeom prs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5400000">
              <a:off x="5257301" y="2749974"/>
              <a:ext cx="2711204" cy="1588"/>
            </a:xfrm>
            <a:prstGeom prst="line">
              <a:avLst/>
            </a:prstGeom>
            <a:ln w="63500">
              <a:solidFill>
                <a:srgbClr val="D6C89E"/>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6633516" y="3237838"/>
              <a:ext cx="3685345" cy="1588"/>
            </a:xfrm>
            <a:prstGeom prst="line">
              <a:avLst/>
            </a:prstGeom>
            <a:ln w="63500">
              <a:solidFill>
                <a:srgbClr val="D6C89E"/>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070320" y="4106370"/>
              <a:ext cx="1066795" cy="587581"/>
            </a:xfrm>
            <a:prstGeom prst="rect">
              <a:avLst/>
            </a:prstGeom>
            <a:gradFill>
              <a:gsLst>
                <a:gs pos="0">
                  <a:srgbClr val="D0D0D0"/>
                </a:gs>
                <a:gs pos="100000">
                  <a:schemeClr val="tx1"/>
                </a:gs>
              </a:gsLst>
              <a:lin ang="0" scaled="0"/>
            </a:gradFill>
            <a:ln>
              <a:gradFill flip="none" rotWithShape="1">
                <a:gsLst>
                  <a:gs pos="0">
                    <a:srgbClr val="D0D0D0"/>
                  </a:gs>
                  <a:gs pos="100000">
                    <a:schemeClr val="tx1"/>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910188" y="5081305"/>
              <a:ext cx="1066795" cy="587581"/>
            </a:xfrm>
            <a:prstGeom prst="rect">
              <a:avLst/>
            </a:prstGeom>
            <a:gradFill>
              <a:gsLst>
                <a:gs pos="0">
                  <a:srgbClr val="D0D0D0"/>
                </a:gs>
                <a:gs pos="100000">
                  <a:schemeClr val="tx1"/>
                </a:gs>
              </a:gsLst>
              <a:lin ang="0" scaled="0"/>
            </a:gradFill>
            <a:ln>
              <a:gradFill flip="none" rotWithShape="1">
                <a:gsLst>
                  <a:gs pos="0">
                    <a:srgbClr val="D0D0D0"/>
                  </a:gs>
                  <a:gs pos="100000">
                    <a:schemeClr val="tx1"/>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748"/>
            <a:ext cx="8229600" cy="953285"/>
          </a:xfrm>
        </p:spPr>
        <p:txBody>
          <a:bodyPr>
            <a:normAutofit/>
          </a:bodyPr>
          <a:lstStyle/>
          <a:p>
            <a:r>
              <a:rPr lang="en-US" b="1" dirty="0" smtClean="0">
                <a:solidFill>
                  <a:schemeClr val="accent5">
                    <a:lumMod val="75000"/>
                  </a:schemeClr>
                </a:solidFill>
                <a:latin typeface="+mn-lt"/>
                <a:cs typeface="Arial Black"/>
              </a:rPr>
              <a:t>Concept Review</a:t>
            </a:r>
            <a:endParaRPr lang="en-US" b="1" dirty="0">
              <a:solidFill>
                <a:schemeClr val="accent5">
                  <a:lumMod val="75000"/>
                </a:schemeClr>
              </a:solidFill>
              <a:latin typeface="+mn-lt"/>
              <a:cs typeface="Arial Black"/>
            </a:endParaRPr>
          </a:p>
        </p:txBody>
      </p:sp>
      <p:sp>
        <p:nvSpPr>
          <p:cNvPr id="3" name="Content Placeholder 2"/>
          <p:cNvSpPr>
            <a:spLocks noGrp="1"/>
          </p:cNvSpPr>
          <p:nvPr>
            <p:ph idx="1"/>
          </p:nvPr>
        </p:nvSpPr>
        <p:spPr>
          <a:xfrm>
            <a:off x="175364" y="1294602"/>
            <a:ext cx="8793824" cy="5361692"/>
          </a:xfrm>
        </p:spPr>
        <p:txBody>
          <a:bodyPr>
            <a:noAutofit/>
          </a:bodyPr>
          <a:lstStyle/>
          <a:p>
            <a:pPr marL="514350" indent="-514350">
              <a:spcBef>
                <a:spcPts val="0"/>
              </a:spcBef>
              <a:spcAft>
                <a:spcPts val="1800"/>
              </a:spcAft>
              <a:buNone/>
            </a:pPr>
            <a:r>
              <a:rPr lang="en-US" sz="2800" b="1" dirty="0" smtClean="0"/>
              <a:t>1. Newton’s second law can be written mathematically as:</a:t>
            </a:r>
          </a:p>
          <a:p>
            <a:pPr marL="514350" indent="-514350">
              <a:spcBef>
                <a:spcPts val="0"/>
              </a:spcBef>
              <a:spcAft>
                <a:spcPts val="1800"/>
              </a:spcAft>
              <a:buNone/>
            </a:pPr>
            <a:r>
              <a:rPr lang="en-US" sz="2800" b="1" dirty="0"/>
              <a:t>	</a:t>
            </a:r>
            <a:r>
              <a:rPr lang="en-US" sz="2800" b="1" dirty="0" smtClean="0"/>
              <a:t> </a:t>
            </a:r>
            <a:r>
              <a:rPr lang="en-US" sz="2800" b="1" dirty="0"/>
              <a:t>_____________ </a:t>
            </a:r>
            <a:r>
              <a:rPr lang="en-US" sz="2800" b="1" dirty="0" smtClean="0"/>
              <a:t>= </a:t>
            </a:r>
            <a:r>
              <a:rPr lang="en-US" sz="2800" b="1" dirty="0"/>
              <a:t>_____________ </a:t>
            </a:r>
            <a:r>
              <a:rPr lang="en-US" sz="2800" b="1" dirty="0" smtClean="0"/>
              <a:t>x _____________.</a:t>
            </a:r>
          </a:p>
          <a:p>
            <a:pPr>
              <a:spcBef>
                <a:spcPts val="0"/>
              </a:spcBef>
              <a:spcAft>
                <a:spcPts val="1800"/>
              </a:spcAft>
              <a:buNone/>
            </a:pPr>
            <a:r>
              <a:rPr lang="en-US" sz="2800" b="1" dirty="0"/>
              <a:t>2</a:t>
            </a:r>
            <a:r>
              <a:rPr lang="en-US" sz="2800" b="1" dirty="0" smtClean="0"/>
              <a:t>. From Newton’s second law, an object’s acceleration depends on the object’s _______ and the strength of the ___________  _____ acting on it.</a:t>
            </a:r>
          </a:p>
          <a:p>
            <a:pPr>
              <a:spcBef>
                <a:spcPts val="0"/>
              </a:spcBef>
              <a:spcAft>
                <a:spcPts val="1800"/>
              </a:spcAft>
              <a:buNone/>
            </a:pPr>
            <a:r>
              <a:rPr lang="en-US" sz="2800" b="1" dirty="0" smtClean="0"/>
              <a:t>3. Your _____________ will be different on other planets because the acceleration due to gravity is different. </a:t>
            </a:r>
          </a:p>
          <a:p>
            <a:pPr>
              <a:spcBef>
                <a:spcPts val="0"/>
              </a:spcBef>
              <a:spcAft>
                <a:spcPts val="1800"/>
              </a:spcAft>
              <a:buNone/>
            </a:pPr>
            <a:r>
              <a:rPr lang="en-US" sz="2800" b="1" dirty="0" smtClean="0"/>
              <a:t>4. BONUS: </a:t>
            </a:r>
            <a:r>
              <a:rPr lang="en-US" sz="2800" b="1" dirty="0"/>
              <a:t>What are </a:t>
            </a:r>
            <a:r>
              <a:rPr lang="en-US" sz="2800" b="1" dirty="0" smtClean="0"/>
              <a:t>some examples </a:t>
            </a:r>
            <a:r>
              <a:rPr lang="en-US" sz="2800" b="1" dirty="0"/>
              <a:t>of </a:t>
            </a:r>
            <a:r>
              <a:rPr lang="en-US" sz="2800" b="1" dirty="0" smtClean="0"/>
              <a:t>engineering designs that must consider Newton’s </a:t>
            </a:r>
            <a:r>
              <a:rPr lang="en-US" sz="2800" b="1" dirty="0"/>
              <a:t>second law of motion? </a:t>
            </a:r>
            <a:endParaRPr lang="en-US" sz="2800" b="1" dirty="0" smtClean="0"/>
          </a:p>
          <a:p>
            <a:pPr>
              <a:buNone/>
            </a:pPr>
            <a:endParaRPr lang="en-US" sz="2800" b="1"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5" name="TextBox 4"/>
          <p:cNvSpPr txBox="1"/>
          <p:nvPr/>
        </p:nvSpPr>
        <p:spPr>
          <a:xfrm>
            <a:off x="1470021" y="1846423"/>
            <a:ext cx="1617579" cy="523220"/>
          </a:xfrm>
          <a:prstGeom prst="rect">
            <a:avLst/>
          </a:prstGeom>
          <a:noFill/>
        </p:spPr>
        <p:txBody>
          <a:bodyPr wrap="square" rtlCol="0">
            <a:spAutoFit/>
          </a:bodyPr>
          <a:lstStyle/>
          <a:p>
            <a:r>
              <a:rPr lang="en-US" sz="2800" b="1" dirty="0" smtClean="0">
                <a:solidFill>
                  <a:srgbClr val="C00000"/>
                </a:solidFill>
              </a:rPr>
              <a:t>force</a:t>
            </a:r>
            <a:endParaRPr lang="en-US" sz="2800" b="1" dirty="0">
              <a:solidFill>
                <a:srgbClr val="C00000"/>
              </a:solidFill>
            </a:endParaRPr>
          </a:p>
        </p:txBody>
      </p:sp>
      <p:sp>
        <p:nvSpPr>
          <p:cNvPr id="11" name="TextBox 10"/>
          <p:cNvSpPr txBox="1"/>
          <p:nvPr/>
        </p:nvSpPr>
        <p:spPr>
          <a:xfrm>
            <a:off x="1170444" y="3409026"/>
            <a:ext cx="3376857" cy="523220"/>
          </a:xfrm>
          <a:prstGeom prst="rect">
            <a:avLst/>
          </a:prstGeom>
          <a:noFill/>
        </p:spPr>
        <p:txBody>
          <a:bodyPr wrap="square" rtlCol="0">
            <a:spAutoFit/>
          </a:bodyPr>
          <a:lstStyle/>
          <a:p>
            <a:r>
              <a:rPr lang="en-US" sz="2800" b="1" dirty="0" smtClean="0">
                <a:solidFill>
                  <a:srgbClr val="C00000"/>
                </a:solidFill>
              </a:rPr>
              <a:t>unbalanced</a:t>
            </a:r>
            <a:r>
              <a:rPr lang="en-US" sz="2800" b="1" dirty="0" smtClean="0">
                <a:solidFill>
                  <a:srgbClr val="008000"/>
                </a:solidFill>
              </a:rPr>
              <a:t>     </a:t>
            </a:r>
            <a:r>
              <a:rPr lang="en-US" sz="2800" b="1" dirty="0" smtClean="0">
                <a:solidFill>
                  <a:srgbClr val="C00000"/>
                </a:solidFill>
              </a:rPr>
              <a:t>force</a:t>
            </a:r>
            <a:endParaRPr lang="en-US" sz="2800" b="1" dirty="0">
              <a:solidFill>
                <a:srgbClr val="C00000"/>
              </a:solidFill>
            </a:endParaRPr>
          </a:p>
        </p:txBody>
      </p:sp>
      <p:sp>
        <p:nvSpPr>
          <p:cNvPr id="12" name="TextBox 11"/>
          <p:cNvSpPr txBox="1"/>
          <p:nvPr/>
        </p:nvSpPr>
        <p:spPr>
          <a:xfrm>
            <a:off x="4327640" y="2974059"/>
            <a:ext cx="1019340" cy="523220"/>
          </a:xfrm>
          <a:prstGeom prst="rect">
            <a:avLst/>
          </a:prstGeom>
          <a:noFill/>
        </p:spPr>
        <p:txBody>
          <a:bodyPr wrap="square" rtlCol="0">
            <a:spAutoFit/>
          </a:bodyPr>
          <a:lstStyle/>
          <a:p>
            <a:r>
              <a:rPr lang="en-US" sz="2800" b="1" dirty="0" smtClean="0">
                <a:solidFill>
                  <a:srgbClr val="C00000"/>
                </a:solidFill>
              </a:rPr>
              <a:t>mass</a:t>
            </a:r>
            <a:endParaRPr lang="en-US" sz="2800" b="1" dirty="0">
              <a:solidFill>
                <a:srgbClr val="C00000"/>
              </a:solidFill>
            </a:endParaRPr>
          </a:p>
        </p:txBody>
      </p:sp>
      <p:sp>
        <p:nvSpPr>
          <p:cNvPr id="13" name="TextBox 12"/>
          <p:cNvSpPr txBox="1"/>
          <p:nvPr/>
        </p:nvSpPr>
        <p:spPr>
          <a:xfrm>
            <a:off x="1848739" y="4044059"/>
            <a:ext cx="1519977" cy="523220"/>
          </a:xfrm>
          <a:prstGeom prst="rect">
            <a:avLst/>
          </a:prstGeom>
          <a:noFill/>
        </p:spPr>
        <p:txBody>
          <a:bodyPr wrap="square" rtlCol="0">
            <a:spAutoFit/>
          </a:bodyPr>
          <a:lstStyle/>
          <a:p>
            <a:r>
              <a:rPr lang="en-US" sz="2800" b="1" dirty="0" smtClean="0">
                <a:solidFill>
                  <a:srgbClr val="C00000"/>
                </a:solidFill>
              </a:rPr>
              <a:t>weight</a:t>
            </a:r>
            <a:endParaRPr lang="en-US" sz="2800" b="1" dirty="0">
              <a:solidFill>
                <a:srgbClr val="C00000"/>
              </a:solidFill>
            </a:endParaRPr>
          </a:p>
        </p:txBody>
      </p:sp>
      <p:sp>
        <p:nvSpPr>
          <p:cNvPr id="14" name="TextBox 13"/>
          <p:cNvSpPr txBox="1"/>
          <p:nvPr/>
        </p:nvSpPr>
        <p:spPr>
          <a:xfrm>
            <a:off x="4141255" y="1846423"/>
            <a:ext cx="1617579" cy="523220"/>
          </a:xfrm>
          <a:prstGeom prst="rect">
            <a:avLst/>
          </a:prstGeom>
          <a:noFill/>
        </p:spPr>
        <p:txBody>
          <a:bodyPr wrap="square" rtlCol="0">
            <a:spAutoFit/>
          </a:bodyPr>
          <a:lstStyle/>
          <a:p>
            <a:r>
              <a:rPr lang="en-US" sz="2800" b="1" dirty="0" smtClean="0">
                <a:solidFill>
                  <a:srgbClr val="C00000"/>
                </a:solidFill>
              </a:rPr>
              <a:t>mass</a:t>
            </a:r>
            <a:endParaRPr lang="en-US" sz="2800" b="1" dirty="0">
              <a:solidFill>
                <a:srgbClr val="C00000"/>
              </a:solidFill>
            </a:endParaRPr>
          </a:p>
        </p:txBody>
      </p:sp>
      <p:sp>
        <p:nvSpPr>
          <p:cNvPr id="15" name="TextBox 14"/>
          <p:cNvSpPr txBox="1"/>
          <p:nvPr/>
        </p:nvSpPr>
        <p:spPr>
          <a:xfrm>
            <a:off x="6252081" y="1846423"/>
            <a:ext cx="2038680" cy="523220"/>
          </a:xfrm>
          <a:prstGeom prst="rect">
            <a:avLst/>
          </a:prstGeom>
          <a:noFill/>
        </p:spPr>
        <p:txBody>
          <a:bodyPr wrap="square" rtlCol="0">
            <a:spAutoFit/>
          </a:bodyPr>
          <a:lstStyle/>
          <a:p>
            <a:r>
              <a:rPr lang="en-US" sz="2800" b="1" dirty="0" smtClean="0">
                <a:solidFill>
                  <a:srgbClr val="C00000"/>
                </a:solidFill>
              </a:rPr>
              <a:t>acceleration</a:t>
            </a:r>
            <a:endParaRPr lang="en-US" sz="2800" b="1" dirty="0">
              <a:solidFill>
                <a:srgbClr val="C00000"/>
              </a:solidFill>
            </a:endParaRPr>
          </a:p>
        </p:txBody>
      </p:sp>
      <p:sp>
        <p:nvSpPr>
          <p:cNvPr id="10" name="TextBox 9"/>
          <p:cNvSpPr txBox="1"/>
          <p:nvPr/>
        </p:nvSpPr>
        <p:spPr>
          <a:xfrm>
            <a:off x="1896035" y="6052306"/>
            <a:ext cx="6804211" cy="523220"/>
          </a:xfrm>
          <a:prstGeom prst="rect">
            <a:avLst/>
          </a:prstGeom>
          <a:noFill/>
        </p:spPr>
        <p:txBody>
          <a:bodyPr wrap="square" rtlCol="0">
            <a:spAutoFit/>
          </a:bodyPr>
          <a:lstStyle/>
          <a:p>
            <a:r>
              <a:rPr lang="en-US" sz="2800" b="1" dirty="0" smtClean="0">
                <a:solidFill>
                  <a:srgbClr val="C00000"/>
                </a:solidFill>
              </a:rPr>
              <a:t>The design of vehicles, structures, products… </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275" y="1470025"/>
            <a:ext cx="8720003" cy="2147818"/>
          </a:xfrm>
        </p:spPr>
        <p:txBody>
          <a:bodyPr>
            <a:normAutofit/>
          </a:bodyPr>
          <a:lstStyle/>
          <a:p>
            <a:pPr algn="l">
              <a:spcAft>
                <a:spcPts val="2400"/>
              </a:spcAft>
            </a:pPr>
            <a:r>
              <a:rPr lang="en-US" sz="3200" b="1" dirty="0" smtClean="0"/>
              <a:t>What is a force?</a:t>
            </a:r>
            <a:br>
              <a:rPr lang="en-US" sz="3200" b="1" dirty="0" smtClean="0"/>
            </a:br>
            <a:r>
              <a:rPr lang="en-US" sz="3200" b="1" dirty="0" smtClean="0"/>
              <a:t>What are the </a:t>
            </a:r>
            <a:r>
              <a:rPr lang="en-US" sz="3200" b="1" dirty="0" smtClean="0">
                <a:solidFill>
                  <a:schemeClr val="accent6">
                    <a:lumMod val="75000"/>
                  </a:schemeClr>
                </a:solidFill>
              </a:rPr>
              <a:t>2 categories </a:t>
            </a:r>
            <a:r>
              <a:rPr lang="en-US" sz="3200" b="1" dirty="0" smtClean="0"/>
              <a:t>of forces?</a:t>
            </a:r>
            <a:br>
              <a:rPr lang="en-US" sz="3200" b="1" dirty="0" smtClean="0"/>
            </a:br>
            <a:r>
              <a:rPr lang="en-US" sz="3200" b="1" dirty="0" smtClean="0"/>
              <a:t>What are </a:t>
            </a:r>
            <a:r>
              <a:rPr lang="en-US" sz="3200" b="1" dirty="0" smtClean="0">
                <a:solidFill>
                  <a:schemeClr val="accent6">
                    <a:lumMod val="75000"/>
                  </a:schemeClr>
                </a:solidFill>
              </a:rPr>
              <a:t>7 kinds </a:t>
            </a:r>
            <a:r>
              <a:rPr lang="en-US" sz="3200" b="1" dirty="0" smtClean="0"/>
              <a:t>of forces we have learned so far?</a:t>
            </a:r>
            <a:endParaRPr lang="en-US" sz="3200" b="1" dirty="0"/>
          </a:p>
        </p:txBody>
      </p:sp>
      <p:pic>
        <p:nvPicPr>
          <p:cNvPr id="4" name="Picture 3"/>
          <p:cNvPicPr>
            <a:picLocks noChangeAspect="1"/>
          </p:cNvPicPr>
          <p:nvPr/>
        </p:nvPicPr>
        <p:blipFill rotWithShape="1">
          <a:blip r:embed="rId3"/>
          <a:srcRect r="11745" b="7221"/>
          <a:stretch/>
        </p:blipFill>
        <p:spPr>
          <a:xfrm>
            <a:off x="184773" y="3617844"/>
            <a:ext cx="2316380" cy="2673012"/>
          </a:xfrm>
          <a:prstGeom prst="rect">
            <a:avLst/>
          </a:prstGeom>
        </p:spPr>
      </p:pic>
      <p:pic>
        <p:nvPicPr>
          <p:cNvPr id="5" name="Picture 4"/>
          <p:cNvPicPr>
            <a:picLocks noChangeAspect="1"/>
          </p:cNvPicPr>
          <p:nvPr/>
        </p:nvPicPr>
        <p:blipFill rotWithShape="1">
          <a:blip r:embed="rId4"/>
          <a:srcRect r="14823"/>
          <a:stretch/>
        </p:blipFill>
        <p:spPr>
          <a:xfrm>
            <a:off x="2621181" y="3617843"/>
            <a:ext cx="3416548" cy="2673013"/>
          </a:xfrm>
          <a:prstGeom prst="rect">
            <a:avLst/>
          </a:prstGeom>
        </p:spPr>
      </p:pic>
      <p:sp>
        <p:nvSpPr>
          <p:cNvPr id="7" name="Title 1"/>
          <p:cNvSpPr txBox="1">
            <a:spLocks/>
          </p:cNvSpPr>
          <p:nvPr/>
        </p:nvSpPr>
        <p:spPr>
          <a:xfrm>
            <a:off x="575733" y="0"/>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5">
                    <a:lumMod val="75000"/>
                  </a:schemeClr>
                </a:solidFill>
                <a:latin typeface="+mn-lt"/>
                <a:cs typeface="Arial Black"/>
              </a:rPr>
              <a:t>A Review of Forces</a:t>
            </a:r>
          </a:p>
        </p:txBody>
      </p:sp>
      <p:pic>
        <p:nvPicPr>
          <p:cNvPr id="6" name="Picture 5"/>
          <p:cNvPicPr>
            <a:picLocks noChangeAspect="1"/>
          </p:cNvPicPr>
          <p:nvPr/>
        </p:nvPicPr>
        <p:blipFill rotWithShape="1">
          <a:blip r:embed="rId5"/>
          <a:srcRect l="24406" r="14671" b="12988"/>
          <a:stretch/>
        </p:blipFill>
        <p:spPr>
          <a:xfrm>
            <a:off x="6156761" y="3617844"/>
            <a:ext cx="2812427" cy="2673012"/>
          </a:xfrm>
          <a:prstGeom prst="rect">
            <a:avLst/>
          </a:prstGeom>
        </p:spPr>
      </p:pic>
    </p:spTree>
    <p:extLst>
      <p:ext uri="{BB962C8B-B14F-4D97-AF65-F5344CB8AC3E}">
        <p14:creationId xmlns:p14="http://schemas.microsoft.com/office/powerpoint/2010/main" val="861948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a:solidFill>
                  <a:schemeClr val="accent5">
                    <a:lumMod val="75000"/>
                  </a:schemeClr>
                </a:solidFill>
                <a:latin typeface="+mn-lt"/>
                <a:cs typeface="Arial Black"/>
              </a:rPr>
              <a:t>What </a:t>
            </a:r>
            <a:r>
              <a:rPr lang="en-US" b="1" dirty="0" smtClean="0">
                <a:solidFill>
                  <a:schemeClr val="accent5">
                    <a:lumMod val="75000"/>
                  </a:schemeClr>
                </a:solidFill>
                <a:latin typeface="+mn-lt"/>
                <a:cs typeface="Arial Black"/>
              </a:rPr>
              <a:t>type(s) </a:t>
            </a:r>
            <a:r>
              <a:rPr lang="en-US" b="1" dirty="0">
                <a:solidFill>
                  <a:schemeClr val="accent5">
                    <a:lumMod val="75000"/>
                  </a:schemeClr>
                </a:solidFill>
                <a:latin typeface="+mn-lt"/>
                <a:cs typeface="Arial Black"/>
              </a:rPr>
              <a:t>of force is shown here?</a:t>
            </a:r>
          </a:p>
        </p:txBody>
      </p:sp>
      <p:sp>
        <p:nvSpPr>
          <p:cNvPr id="7" name="Title 1"/>
          <p:cNvSpPr txBox="1">
            <a:spLocks/>
          </p:cNvSpPr>
          <p:nvPr/>
        </p:nvSpPr>
        <p:spPr>
          <a:xfrm>
            <a:off x="875376" y="5573392"/>
            <a:ext cx="332198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C</a:t>
            </a:r>
            <a:r>
              <a:rPr lang="en-US" sz="3600" b="1" dirty="0" smtClean="0"/>
              <a:t>ontact force:</a:t>
            </a:r>
            <a:endParaRPr lang="en-US" sz="3600" b="1" i="1" dirty="0"/>
          </a:p>
        </p:txBody>
      </p:sp>
      <p:sp>
        <p:nvSpPr>
          <p:cNvPr id="6" name="Rectangle 5"/>
          <p:cNvSpPr/>
          <p:nvPr/>
        </p:nvSpPr>
        <p:spPr>
          <a:xfrm>
            <a:off x="4719297" y="5800110"/>
            <a:ext cx="2692660" cy="646331"/>
          </a:xfrm>
          <a:prstGeom prst="rect">
            <a:avLst/>
          </a:prstGeom>
        </p:spPr>
        <p:txBody>
          <a:bodyPr wrap="none">
            <a:spAutoFit/>
          </a:bodyPr>
          <a:lstStyle/>
          <a:p>
            <a:r>
              <a:rPr lang="en-US" sz="3600" b="1" dirty="0">
                <a:solidFill>
                  <a:schemeClr val="accent6">
                    <a:lumMod val="75000"/>
                  </a:schemeClr>
                </a:solidFill>
              </a:rPr>
              <a:t>applied force</a:t>
            </a:r>
          </a:p>
        </p:txBody>
      </p:sp>
      <p:pic>
        <p:nvPicPr>
          <p:cNvPr id="8" name="Picture 4" descr="C:\Users\Liz\AppData\Local\Microsoft\Windows\Temporary Internet Files\Content.IE5\I9EDYT7W\MC900391040[1].wmf"/>
          <p:cNvPicPr>
            <a:picLocks noChangeAspect="1" noChangeArrowheads="1"/>
          </p:cNvPicPr>
          <p:nvPr/>
        </p:nvPicPr>
        <p:blipFill>
          <a:blip r:embed="rId3"/>
          <a:srcRect/>
          <a:stretch>
            <a:fillRect/>
          </a:stretch>
        </p:blipFill>
        <p:spPr bwMode="auto">
          <a:xfrm>
            <a:off x="6057247" y="2151650"/>
            <a:ext cx="3060913" cy="2194560"/>
          </a:xfrm>
          <a:prstGeom prst="rect">
            <a:avLst/>
          </a:prstGeom>
          <a:noFill/>
        </p:spPr>
      </p:pic>
      <p:pic>
        <p:nvPicPr>
          <p:cNvPr id="9" name="Picture 8" descr="athletics,kicking,legs,leisure,people,players,recreation,running,soccer balls,sports,unifor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584" y="1980719"/>
            <a:ext cx="2468880" cy="2468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ile:HOCKEY ARGENTINA PAKISTAN.jpg"/>
          <p:cNvPicPr>
            <a:picLocks noChangeAspect="1" noChangeArrowheads="1"/>
          </p:cNvPicPr>
          <p:nvPr/>
        </p:nvPicPr>
        <p:blipFill>
          <a:blip r:embed="rId5"/>
          <a:srcRect l="31087" t="4832" b="14673"/>
          <a:stretch>
            <a:fillRect/>
          </a:stretch>
        </p:blipFill>
        <p:spPr bwMode="auto">
          <a:xfrm>
            <a:off x="457200" y="1980719"/>
            <a:ext cx="2818181" cy="2468880"/>
          </a:xfrm>
          <a:prstGeom prst="rect">
            <a:avLst/>
          </a:prstGeom>
          <a:noFill/>
        </p:spPr>
      </p:pic>
    </p:spTree>
    <p:extLst>
      <p:ext uri="{BB962C8B-B14F-4D97-AF65-F5344CB8AC3E}">
        <p14:creationId xmlns:p14="http://schemas.microsoft.com/office/powerpoint/2010/main" val="110198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5195600"/>
            <a:ext cx="9144000" cy="378113"/>
          </a:xfrm>
          <a:prstGeom prst="rect">
            <a:avLst/>
          </a:prstGeom>
          <a:solidFill>
            <a:srgbClr val="FFF6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rtlCol="0">
            <a:noAutofit/>
          </a:bodyPr>
          <a:lstStyle/>
          <a:p>
            <a:pPr fontAlgn="auto">
              <a:spcAft>
                <a:spcPts val="0"/>
              </a:spcAft>
              <a:defRPr/>
            </a:pPr>
            <a:r>
              <a:rPr lang="en-US" b="1" dirty="0">
                <a:solidFill>
                  <a:schemeClr val="accent5">
                    <a:lumMod val="75000"/>
                  </a:schemeClr>
                </a:solidFill>
                <a:latin typeface="+mn-lt"/>
                <a:cs typeface="Arial Black"/>
              </a:rPr>
              <a:t>What type(s) of force is shown here?</a:t>
            </a:r>
          </a:p>
        </p:txBody>
      </p:sp>
      <p:sp>
        <p:nvSpPr>
          <p:cNvPr id="8" name="Title 1"/>
          <p:cNvSpPr txBox="1">
            <a:spLocks/>
          </p:cNvSpPr>
          <p:nvPr/>
        </p:nvSpPr>
        <p:spPr bwMode="auto">
          <a:xfrm>
            <a:off x="279400" y="5573713"/>
            <a:ext cx="4292600" cy="1143000"/>
          </a:xfrm>
          <a:prstGeom prst="rect">
            <a:avLst/>
          </a:prstGeom>
          <a:noFill/>
          <a:ln w="9525">
            <a:noFill/>
            <a:miter lim="800000"/>
            <a:headEnd/>
            <a:tailEnd/>
          </a:ln>
        </p:spPr>
        <p:txBody>
          <a:bodyPr anchor="ctr"/>
          <a:lstStyle/>
          <a:p>
            <a:pPr algn="ctr"/>
            <a:r>
              <a:rPr lang="en-US" sz="3600" b="1" dirty="0" smtClean="0">
                <a:latin typeface="Calibri" pitchFamily="34" charset="0"/>
              </a:rPr>
              <a:t>Non-contact </a:t>
            </a:r>
            <a:r>
              <a:rPr lang="en-US" sz="3600" b="1" dirty="0">
                <a:latin typeface="Calibri" pitchFamily="34" charset="0"/>
              </a:rPr>
              <a:t>force:</a:t>
            </a:r>
            <a:endParaRPr lang="en-US" sz="3600" b="1" i="1" dirty="0">
              <a:latin typeface="Calibri" pitchFamily="34" charset="0"/>
            </a:endParaRPr>
          </a:p>
        </p:txBody>
      </p:sp>
      <p:sp>
        <p:nvSpPr>
          <p:cNvPr id="9" name="Rectangle 8"/>
          <p:cNvSpPr>
            <a:spLocks noChangeArrowheads="1"/>
          </p:cNvSpPr>
          <p:nvPr/>
        </p:nvSpPr>
        <p:spPr bwMode="auto">
          <a:xfrm>
            <a:off x="4719638" y="5800725"/>
            <a:ext cx="3027752" cy="646331"/>
          </a:xfrm>
          <a:prstGeom prst="rect">
            <a:avLst/>
          </a:prstGeom>
          <a:noFill/>
          <a:ln w="9525">
            <a:noFill/>
            <a:miter lim="800000"/>
            <a:headEnd/>
            <a:tailEnd/>
          </a:ln>
        </p:spPr>
        <p:txBody>
          <a:bodyPr wrap="none">
            <a:spAutoFit/>
          </a:bodyPr>
          <a:lstStyle/>
          <a:p>
            <a:r>
              <a:rPr lang="en-US" sz="3600" b="1" dirty="0">
                <a:solidFill>
                  <a:schemeClr val="accent6">
                    <a:lumMod val="75000"/>
                  </a:schemeClr>
                </a:solidFill>
                <a:latin typeface="Calibri" pitchFamily="34" charset="0"/>
              </a:rPr>
              <a:t>magnetic force</a:t>
            </a:r>
          </a:p>
        </p:txBody>
      </p:sp>
      <p:pic>
        <p:nvPicPr>
          <p:cNvPr id="1026" name="Picture 2" descr="C:\Users\Liz\AppData\Local\Microsoft\Windows\Temporary Internet Files\Content.IE5\X2EHS2KK\MC900340404[1].wmf"/>
          <p:cNvPicPr>
            <a:picLocks noChangeAspect="1" noChangeArrowheads="1"/>
          </p:cNvPicPr>
          <p:nvPr/>
        </p:nvPicPr>
        <p:blipFill>
          <a:blip r:embed="rId3"/>
          <a:srcRect/>
          <a:stretch>
            <a:fillRect/>
          </a:stretch>
        </p:blipFill>
        <p:spPr bwMode="auto">
          <a:xfrm rot="17335002">
            <a:off x="5213487" y="1862494"/>
            <a:ext cx="2196436" cy="2429869"/>
          </a:xfrm>
          <a:prstGeom prst="rect">
            <a:avLst/>
          </a:prstGeom>
          <a:noFill/>
        </p:spPr>
      </p:pic>
      <p:pic>
        <p:nvPicPr>
          <p:cNvPr id="1027" name="Picture 3" descr="C:\Users\Liz\AppData\Local\Microsoft\Windows\Temporary Internet Files\Content.IE5\EHJMV05I\MC900290592[1].wmf"/>
          <p:cNvPicPr>
            <a:picLocks noChangeAspect="1" noChangeArrowheads="1"/>
          </p:cNvPicPr>
          <p:nvPr/>
        </p:nvPicPr>
        <p:blipFill>
          <a:blip r:embed="rId4"/>
          <a:srcRect/>
          <a:stretch>
            <a:fillRect/>
          </a:stretch>
        </p:blipFill>
        <p:spPr bwMode="auto">
          <a:xfrm>
            <a:off x="1090682" y="2820108"/>
            <a:ext cx="2670035" cy="27585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a:solidFill>
                  <a:schemeClr val="accent5">
                    <a:lumMod val="75000"/>
                  </a:schemeClr>
                </a:solidFill>
                <a:latin typeface="+mn-lt"/>
                <a:cs typeface="Arial Black"/>
              </a:rPr>
              <a:t>What type(s) of force is shown here?</a:t>
            </a:r>
          </a:p>
        </p:txBody>
      </p:sp>
      <p:sp>
        <p:nvSpPr>
          <p:cNvPr id="5" name="Title 1"/>
          <p:cNvSpPr txBox="1">
            <a:spLocks/>
          </p:cNvSpPr>
          <p:nvPr/>
        </p:nvSpPr>
        <p:spPr>
          <a:xfrm>
            <a:off x="139392" y="5702648"/>
            <a:ext cx="3416608" cy="8058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t>Contact forces:</a:t>
            </a:r>
            <a:endParaRPr lang="en-US" sz="3600" b="1" i="1" dirty="0">
              <a:solidFill>
                <a:srgbClr val="FF0000"/>
              </a:solidFill>
            </a:endParaRPr>
          </a:p>
        </p:txBody>
      </p:sp>
      <p:sp>
        <p:nvSpPr>
          <p:cNvPr id="7" name="Rectangle 6"/>
          <p:cNvSpPr/>
          <p:nvPr/>
        </p:nvSpPr>
        <p:spPr>
          <a:xfrm>
            <a:off x="3175000" y="5782394"/>
            <a:ext cx="5689600" cy="646331"/>
          </a:xfrm>
          <a:prstGeom prst="rect">
            <a:avLst/>
          </a:prstGeom>
        </p:spPr>
        <p:txBody>
          <a:bodyPr wrap="square">
            <a:spAutoFit/>
          </a:bodyPr>
          <a:lstStyle/>
          <a:p>
            <a:pPr algn="ctr"/>
            <a:r>
              <a:rPr lang="en-US" sz="3600" b="1" dirty="0" smtClean="0">
                <a:solidFill>
                  <a:schemeClr val="accent6">
                    <a:lumMod val="75000"/>
                  </a:schemeClr>
                </a:solidFill>
              </a:rPr>
              <a:t>applied force &amp; friction</a:t>
            </a:r>
            <a:endParaRPr lang="en-US" sz="3600" b="1" dirty="0">
              <a:solidFill>
                <a:schemeClr val="accent6">
                  <a:lumMod val="75000"/>
                </a:schemeClr>
              </a:solidFill>
            </a:endParaRPr>
          </a:p>
        </p:txBody>
      </p:sp>
      <p:pic>
        <p:nvPicPr>
          <p:cNvPr id="8" name="Picture 4" descr="C:\Users\Liz\AppData\Local\Microsoft\Windows\Temporary Internet Files\Content.IE5\AAU0MY4T\MP900399388[1].jpg"/>
          <p:cNvPicPr>
            <a:picLocks noChangeAspect="1" noChangeArrowheads="1"/>
          </p:cNvPicPr>
          <p:nvPr/>
        </p:nvPicPr>
        <p:blipFill>
          <a:blip r:embed="rId3"/>
          <a:srcRect/>
          <a:stretch>
            <a:fillRect/>
          </a:stretch>
        </p:blipFill>
        <p:spPr bwMode="auto">
          <a:xfrm>
            <a:off x="1525096" y="1824038"/>
            <a:ext cx="5530415" cy="3685504"/>
          </a:xfrm>
          <a:prstGeom prst="rect">
            <a:avLst/>
          </a:prstGeom>
          <a:noFill/>
        </p:spPr>
      </p:pic>
    </p:spTree>
    <p:extLst>
      <p:ext uri="{BB962C8B-B14F-4D97-AF65-F5344CB8AC3E}">
        <p14:creationId xmlns:p14="http://schemas.microsoft.com/office/powerpoint/2010/main" val="281429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linds(horizontal)">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86"/>
            <a:ext cx="9144000" cy="1143000"/>
          </a:xfrm>
        </p:spPr>
        <p:txBody>
          <a:bodyPr>
            <a:noAutofit/>
          </a:bodyPr>
          <a:lstStyle/>
          <a:p>
            <a:r>
              <a:rPr lang="en-US" b="1" dirty="0">
                <a:solidFill>
                  <a:schemeClr val="accent5">
                    <a:lumMod val="75000"/>
                  </a:schemeClr>
                </a:solidFill>
                <a:latin typeface="+mn-lt"/>
                <a:cs typeface="Arial Black"/>
              </a:rPr>
              <a:t>What type(s) of force is shown here?</a:t>
            </a:r>
          </a:p>
        </p:txBody>
      </p:sp>
      <p:sp>
        <p:nvSpPr>
          <p:cNvPr id="5" name="Title 1"/>
          <p:cNvSpPr txBox="1">
            <a:spLocks/>
          </p:cNvSpPr>
          <p:nvPr/>
        </p:nvSpPr>
        <p:spPr>
          <a:xfrm>
            <a:off x="4386102" y="2306198"/>
            <a:ext cx="2973581"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Contact force:</a:t>
            </a:r>
            <a:endParaRPr lang="en-US" sz="3600" b="1" i="1" dirty="0"/>
          </a:p>
        </p:txBody>
      </p:sp>
      <p:sp>
        <p:nvSpPr>
          <p:cNvPr id="7" name="Title 1"/>
          <p:cNvSpPr txBox="1">
            <a:spLocks/>
          </p:cNvSpPr>
          <p:nvPr/>
        </p:nvSpPr>
        <p:spPr>
          <a:xfrm>
            <a:off x="4315641" y="4575550"/>
            <a:ext cx="4086237"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Non-contact force: </a:t>
            </a:r>
          </a:p>
          <a:p>
            <a:r>
              <a:rPr lang="en-US" sz="3600" b="1" dirty="0" smtClean="0">
                <a:solidFill>
                  <a:schemeClr val="accent6">
                    <a:lumMod val="75000"/>
                  </a:schemeClr>
                </a:solidFill>
              </a:rPr>
              <a:t>force of gravity</a:t>
            </a:r>
            <a:endParaRPr lang="en-US" sz="3600" b="1" dirty="0">
              <a:solidFill>
                <a:schemeClr val="accent6">
                  <a:lumMod val="75000"/>
                </a:schemeClr>
              </a:solidFill>
            </a:endParaRPr>
          </a:p>
        </p:txBody>
      </p:sp>
      <p:sp>
        <p:nvSpPr>
          <p:cNvPr id="9" name="Title 1"/>
          <p:cNvSpPr txBox="1">
            <a:spLocks/>
          </p:cNvSpPr>
          <p:nvPr/>
        </p:nvSpPr>
        <p:spPr>
          <a:xfrm>
            <a:off x="6997122" y="2473047"/>
            <a:ext cx="1474667" cy="80930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6">
                    <a:lumMod val="75000"/>
                  </a:schemeClr>
                </a:solidFill>
              </a:rPr>
              <a:t>drag</a:t>
            </a:r>
            <a:endParaRPr lang="en-US" sz="3600" b="1" dirty="0">
              <a:solidFill>
                <a:schemeClr val="accent6">
                  <a:lumMod val="75000"/>
                </a:schemeClr>
              </a:solidFill>
            </a:endParaRPr>
          </a:p>
        </p:txBody>
      </p:sp>
      <p:pic>
        <p:nvPicPr>
          <p:cNvPr id="8" name="Picture 7"/>
          <p:cNvPicPr>
            <a:picLocks noChangeAspect="1"/>
          </p:cNvPicPr>
          <p:nvPr/>
        </p:nvPicPr>
        <p:blipFill>
          <a:blip r:embed="rId3"/>
          <a:stretch>
            <a:fillRect/>
          </a:stretch>
        </p:blipFill>
        <p:spPr>
          <a:xfrm>
            <a:off x="398055" y="1131227"/>
            <a:ext cx="3657600" cy="5486400"/>
          </a:xfrm>
          <a:prstGeom prst="rect">
            <a:avLst/>
          </a:prstGeom>
        </p:spPr>
      </p:pic>
    </p:spTree>
    <p:extLst>
      <p:ext uri="{BB962C8B-B14F-4D97-AF65-F5344CB8AC3E}">
        <p14:creationId xmlns:p14="http://schemas.microsoft.com/office/powerpoint/2010/main" val="319894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nodeType="clickEffect">
                                  <p:stCondLst>
                                    <p:cond delay="0"/>
                                  </p:stCondLst>
                                  <p:iterate type="lt">
                                    <p:tmPct val="50000"/>
                                  </p:iterate>
                                  <p:childTnLst>
                                    <p:set>
                                      <p:cBhvr>
                                        <p:cTn id="18" dur="1" fill="hold">
                                          <p:stCondLst>
                                            <p:cond delay="0"/>
                                          </p:stCondLst>
                                        </p:cTn>
                                        <p:tgtEl>
                                          <p:spTgt spid="7">
                                            <p:txEl>
                                              <p:pRg st="1" end="1"/>
                                            </p:txEl>
                                          </p:spTgt>
                                        </p:tgtEl>
                                        <p:attrNameLst>
                                          <p:attrName>style.visibility</p:attrName>
                                        </p:attrNameLst>
                                      </p:cBhvr>
                                      <p:to>
                                        <p:strVal val="visible"/>
                                      </p:to>
                                    </p:set>
                                    <p:set>
                                      <p:cBhvr>
                                        <p:cTn id="19" dur="455" fill="hold">
                                          <p:stCondLst>
                                            <p:cond delay="0"/>
                                          </p:stCondLst>
                                        </p:cTn>
                                        <p:tgtEl>
                                          <p:spTgt spid="7">
                                            <p:txEl>
                                              <p:pRg st="1" end="1"/>
                                            </p:txEl>
                                          </p:spTgt>
                                        </p:tgtEl>
                                        <p:attrNameLst>
                                          <p:attrName>style.rotation</p:attrName>
                                        </p:attrNameLst>
                                      </p:cBhvr>
                                      <p:to>
                                        <p:strVal val="-45.0"/>
                                      </p:to>
                                    </p:set>
                                    <p:anim calcmode="lin" valueType="num">
                                      <p:cBhvr>
                                        <p:cTn id="20" dur="455" fill="hold">
                                          <p:stCondLst>
                                            <p:cond delay="455"/>
                                          </p:stCondLst>
                                        </p:cTn>
                                        <p:tgtEl>
                                          <p:spTgt spid="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7">
                                            <p:txEl>
                                              <p:pRg st="1" end="1"/>
                                            </p:txEl>
                                          </p:spTgt>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7">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a:solidFill>
                  <a:schemeClr val="accent5">
                    <a:lumMod val="75000"/>
                  </a:schemeClr>
                </a:solidFill>
                <a:latin typeface="+mn-lt"/>
                <a:cs typeface="Arial Black"/>
              </a:rPr>
              <a:t>What type(s) of force is shown here?</a:t>
            </a:r>
          </a:p>
        </p:txBody>
      </p:sp>
      <p:sp>
        <p:nvSpPr>
          <p:cNvPr id="5" name="Title 1"/>
          <p:cNvSpPr txBox="1">
            <a:spLocks/>
          </p:cNvSpPr>
          <p:nvPr/>
        </p:nvSpPr>
        <p:spPr>
          <a:xfrm>
            <a:off x="70001" y="5008336"/>
            <a:ext cx="4034441"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t>Contact force:</a:t>
            </a:r>
            <a:endParaRPr lang="en-US" sz="3600" b="1" i="1" dirty="0"/>
          </a:p>
        </p:txBody>
      </p:sp>
      <p:sp>
        <p:nvSpPr>
          <p:cNvPr id="7" name="Title 1"/>
          <p:cNvSpPr txBox="1">
            <a:spLocks/>
          </p:cNvSpPr>
          <p:nvPr/>
        </p:nvSpPr>
        <p:spPr>
          <a:xfrm>
            <a:off x="4263350" y="5249632"/>
            <a:ext cx="451458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t>Non-contact force: </a:t>
            </a:r>
          </a:p>
          <a:p>
            <a:r>
              <a:rPr lang="en-US" sz="3600" b="1" dirty="0" smtClean="0">
                <a:solidFill>
                  <a:schemeClr val="accent6">
                    <a:lumMod val="75000"/>
                  </a:schemeClr>
                </a:solidFill>
              </a:rPr>
              <a:t>force of gravity</a:t>
            </a:r>
            <a:endParaRPr lang="en-US" sz="3600" b="1" dirty="0">
              <a:solidFill>
                <a:schemeClr val="accent6">
                  <a:lumMod val="75000"/>
                </a:schemeClr>
              </a:solidFill>
            </a:endParaRPr>
          </a:p>
        </p:txBody>
      </p:sp>
      <p:sp>
        <p:nvSpPr>
          <p:cNvPr id="9" name="Title 1"/>
          <p:cNvSpPr txBox="1">
            <a:spLocks/>
          </p:cNvSpPr>
          <p:nvPr/>
        </p:nvSpPr>
        <p:spPr>
          <a:xfrm>
            <a:off x="98497" y="5574314"/>
            <a:ext cx="4005945"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F0000"/>
                </a:solidFill>
              </a:rPr>
              <a:t>the normal force</a:t>
            </a:r>
            <a:endParaRPr lang="en-US" sz="3600" b="1" dirty="0">
              <a:solidFill>
                <a:srgbClr val="FF0000"/>
              </a:solidFill>
            </a:endParaRPr>
          </a:p>
        </p:txBody>
      </p:sp>
      <p:pic>
        <p:nvPicPr>
          <p:cNvPr id="4" name="Picture 3"/>
          <p:cNvPicPr>
            <a:picLocks noChangeAspect="1"/>
          </p:cNvPicPr>
          <p:nvPr/>
        </p:nvPicPr>
        <p:blipFill rotWithShape="1">
          <a:blip r:embed="rId3"/>
          <a:srcRect l="19732" r="27799"/>
          <a:stretch/>
        </p:blipFill>
        <p:spPr>
          <a:xfrm>
            <a:off x="2893862" y="1417638"/>
            <a:ext cx="3438438" cy="3543300"/>
          </a:xfrm>
          <a:prstGeom prst="rect">
            <a:avLst/>
          </a:prstGeom>
        </p:spPr>
      </p:pic>
      <p:cxnSp>
        <p:nvCxnSpPr>
          <p:cNvPr id="10" name="Straight Arrow Connector 9"/>
          <p:cNvCxnSpPr/>
          <p:nvPr/>
        </p:nvCxnSpPr>
        <p:spPr>
          <a:xfrm>
            <a:off x="6071477" y="4662355"/>
            <a:ext cx="260823" cy="41821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292292" y="3343249"/>
            <a:ext cx="601572" cy="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893864" y="3030962"/>
            <a:ext cx="335784" cy="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6216436" y="1417638"/>
            <a:ext cx="304206" cy="294217"/>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900000" flipV="1">
            <a:off x="3875067" y="3077432"/>
            <a:ext cx="557945" cy="260788"/>
          </a:xfrm>
          <a:prstGeom prst="straightConnector1">
            <a:avLst/>
          </a:prstGeom>
          <a:ln w="28575" cmpd="sng">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5264823" y="3548608"/>
            <a:ext cx="280044" cy="405226"/>
          </a:xfrm>
          <a:prstGeom prst="straightConnector1">
            <a:avLst/>
          </a:prstGeom>
          <a:ln w="28575" cmpd="sng">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5295799" y="2306378"/>
            <a:ext cx="295751" cy="264888"/>
          </a:xfrm>
          <a:prstGeom prst="straightConnector1">
            <a:avLst/>
          </a:prstGeom>
          <a:ln w="28575" cmpd="sng">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3810161" y="3030962"/>
            <a:ext cx="294281" cy="0"/>
          </a:xfrm>
          <a:prstGeom prst="straightConnector1">
            <a:avLst/>
          </a:prstGeom>
          <a:ln w="28575" cmpd="sng">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9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nodeType="clickEffect">
                                  <p:stCondLst>
                                    <p:cond delay="0"/>
                                  </p:stCondLst>
                                  <p:iterate type="lt">
                                    <p:tmPct val="50000"/>
                                  </p:iterate>
                                  <p:childTnLst>
                                    <p:set>
                                      <p:cBhvr>
                                        <p:cTn id="10" dur="1" fill="hold">
                                          <p:stCondLst>
                                            <p:cond delay="0"/>
                                          </p:stCondLst>
                                        </p:cTn>
                                        <p:tgtEl>
                                          <p:spTgt spid="7">
                                            <p:txEl>
                                              <p:pRg st="1" end="1"/>
                                            </p:txEl>
                                          </p:spTgt>
                                        </p:tgtEl>
                                        <p:attrNameLst>
                                          <p:attrName>style.visibility</p:attrName>
                                        </p:attrNameLst>
                                      </p:cBhvr>
                                      <p:to>
                                        <p:strVal val="visible"/>
                                      </p:to>
                                    </p:set>
                                    <p:set>
                                      <p:cBhvr>
                                        <p:cTn id="11" dur="455" fill="hold">
                                          <p:stCondLst>
                                            <p:cond delay="0"/>
                                          </p:stCondLst>
                                        </p:cTn>
                                        <p:tgtEl>
                                          <p:spTgt spid="7">
                                            <p:txEl>
                                              <p:pRg st="1" end="1"/>
                                            </p:txEl>
                                          </p:spTgt>
                                        </p:tgtEl>
                                        <p:attrNameLst>
                                          <p:attrName>style.rotation</p:attrName>
                                        </p:attrNameLst>
                                      </p:cBhvr>
                                      <p:to>
                                        <p:strVal val="-45.0"/>
                                      </p:to>
                                    </p:set>
                                    <p:anim calcmode="lin" valueType="num">
                                      <p:cBhvr>
                                        <p:cTn id="12" dur="455" fill="hold">
                                          <p:stCondLst>
                                            <p:cond delay="455"/>
                                          </p:stCondLst>
                                        </p:cTn>
                                        <p:tgtEl>
                                          <p:spTgt spid="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7">
                                            <p:txEl>
                                              <p:pRg st="1" end="1"/>
                                            </p:txEl>
                                          </p:spTgt>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7">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1" y="16561"/>
            <a:ext cx="8998852" cy="844482"/>
          </a:xfrm>
        </p:spPr>
        <p:txBody>
          <a:bodyPr>
            <a:normAutofit/>
          </a:bodyPr>
          <a:lstStyle/>
          <a:p>
            <a:r>
              <a:rPr lang="en-US" sz="4800" b="1" dirty="0">
                <a:solidFill>
                  <a:schemeClr val="accent5">
                    <a:lumMod val="75000"/>
                  </a:schemeClr>
                </a:solidFill>
                <a:latin typeface="+mn-lt"/>
                <a:cs typeface="Arial Black"/>
              </a:rPr>
              <a:t>Types of Forces</a:t>
            </a:r>
          </a:p>
        </p:txBody>
      </p:sp>
      <p:sp>
        <p:nvSpPr>
          <p:cNvPr id="4" name="Rectangle 3"/>
          <p:cNvSpPr/>
          <p:nvPr/>
        </p:nvSpPr>
        <p:spPr>
          <a:xfrm>
            <a:off x="84670" y="786190"/>
            <a:ext cx="4499427" cy="5914572"/>
          </a:xfrm>
          <a:prstGeom prst="rect">
            <a:avLst/>
          </a:prstGeom>
          <a:no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705047" y="786190"/>
            <a:ext cx="4378476" cy="5914572"/>
          </a:xfrm>
          <a:prstGeom prst="rect">
            <a:avLst/>
          </a:prstGeom>
          <a:no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4670" y="913393"/>
            <a:ext cx="4499427" cy="830997"/>
          </a:xfrm>
          <a:prstGeom prst="rect">
            <a:avLst/>
          </a:prstGeom>
          <a:solidFill>
            <a:srgbClr val="FFFF99"/>
          </a:solidFill>
          <a:ln w="50800">
            <a:noFill/>
          </a:ln>
        </p:spPr>
        <p:txBody>
          <a:bodyPr wrap="square" rtlCol="0">
            <a:spAutoFit/>
          </a:bodyPr>
          <a:lstStyle/>
          <a:p>
            <a:pPr algn="ctr"/>
            <a:r>
              <a:rPr lang="en-US" sz="2400" b="1" dirty="0" smtClean="0">
                <a:latin typeface="Arial"/>
                <a:cs typeface="Arial"/>
              </a:rPr>
              <a:t>Contact forces: </a:t>
            </a:r>
            <a:r>
              <a:rPr lang="en-US" sz="2400" dirty="0" smtClean="0">
                <a:latin typeface="Arial"/>
                <a:cs typeface="Arial"/>
              </a:rPr>
              <a:t>interactions between objects that touch</a:t>
            </a:r>
            <a:endParaRPr lang="en-US" sz="2400" dirty="0">
              <a:latin typeface="Arial"/>
              <a:cs typeface="Arial"/>
            </a:endParaRPr>
          </a:p>
        </p:txBody>
      </p:sp>
      <p:sp>
        <p:nvSpPr>
          <p:cNvPr id="43" name="TextBox 42"/>
          <p:cNvSpPr txBox="1"/>
          <p:nvPr/>
        </p:nvSpPr>
        <p:spPr>
          <a:xfrm>
            <a:off x="4705047" y="910885"/>
            <a:ext cx="4378476" cy="830997"/>
          </a:xfrm>
          <a:prstGeom prst="rect">
            <a:avLst/>
          </a:prstGeom>
          <a:solidFill>
            <a:schemeClr val="accent5">
              <a:lumMod val="20000"/>
              <a:lumOff val="80000"/>
            </a:schemeClr>
          </a:solidFill>
          <a:ln w="50800">
            <a:noFill/>
          </a:ln>
        </p:spPr>
        <p:txBody>
          <a:bodyPr wrap="square" rtlCol="0">
            <a:spAutoFit/>
          </a:bodyPr>
          <a:lstStyle/>
          <a:p>
            <a:pPr algn="ctr"/>
            <a:r>
              <a:rPr lang="en-US" sz="2400" b="1" dirty="0" smtClean="0">
                <a:latin typeface="Arial"/>
                <a:cs typeface="Arial"/>
              </a:rPr>
              <a:t>Non-contact forces: </a:t>
            </a:r>
            <a:r>
              <a:rPr lang="en-US" sz="2400" dirty="0" smtClean="0">
                <a:latin typeface="Arial"/>
                <a:cs typeface="Arial"/>
              </a:rPr>
              <a:t>attract or repel, even from a distance</a:t>
            </a:r>
            <a:endParaRPr lang="en-US" sz="2400" dirty="0">
              <a:latin typeface="Arial"/>
              <a:cs typeface="Arial"/>
            </a:endParaRPr>
          </a:p>
        </p:txBody>
      </p:sp>
      <p:grpSp>
        <p:nvGrpSpPr>
          <p:cNvPr id="3" name="Group 20"/>
          <p:cNvGrpSpPr/>
          <p:nvPr/>
        </p:nvGrpSpPr>
        <p:grpSpPr>
          <a:xfrm>
            <a:off x="343310" y="1851152"/>
            <a:ext cx="3631628" cy="960408"/>
            <a:chOff x="343310" y="1754167"/>
            <a:chExt cx="3631628" cy="960408"/>
          </a:xfrm>
        </p:grpSpPr>
        <p:sp>
          <p:nvSpPr>
            <p:cNvPr id="44" name="TextBox 43"/>
            <p:cNvSpPr txBox="1"/>
            <p:nvPr/>
          </p:nvSpPr>
          <p:spPr>
            <a:xfrm>
              <a:off x="2195284" y="2144872"/>
              <a:ext cx="1779654" cy="400110"/>
            </a:xfrm>
            <a:prstGeom prst="rect">
              <a:avLst/>
            </a:prstGeom>
            <a:noFill/>
          </p:spPr>
          <p:txBody>
            <a:bodyPr wrap="none" rtlCol="0">
              <a:spAutoFit/>
            </a:bodyPr>
            <a:lstStyle/>
            <a:p>
              <a:r>
                <a:rPr lang="en-US" sz="2000" b="1" dirty="0" smtClean="0">
                  <a:latin typeface="Arial"/>
                  <a:cs typeface="Arial"/>
                </a:rPr>
                <a:t>applied force</a:t>
              </a:r>
              <a:endParaRPr lang="en-US" sz="2000" b="1" dirty="0">
                <a:latin typeface="Arial"/>
                <a:cs typeface="Arial"/>
              </a:endParaRPr>
            </a:p>
          </p:txBody>
        </p:sp>
        <p:pic>
          <p:nvPicPr>
            <p:cNvPr id="3074" name="Picture 2" descr="C:\Users\Liz\AppData\Local\Microsoft\Windows\Temporary Internet Files\Content.IE5\X2EHS2KK\MP900430569[1].jpg"/>
            <p:cNvPicPr>
              <a:picLocks noChangeAspect="1" noChangeArrowheads="1"/>
            </p:cNvPicPr>
            <p:nvPr/>
          </p:nvPicPr>
          <p:blipFill>
            <a:blip r:embed="rId3"/>
            <a:srcRect/>
            <a:stretch>
              <a:fillRect/>
            </a:stretch>
          </p:blipFill>
          <p:spPr bwMode="auto">
            <a:xfrm>
              <a:off x="343310" y="1754167"/>
              <a:ext cx="1441174" cy="960408"/>
            </a:xfrm>
            <a:prstGeom prst="rect">
              <a:avLst/>
            </a:prstGeom>
            <a:noFill/>
          </p:spPr>
        </p:pic>
      </p:grpSp>
      <p:grpSp>
        <p:nvGrpSpPr>
          <p:cNvPr id="7" name="Group 22"/>
          <p:cNvGrpSpPr/>
          <p:nvPr/>
        </p:nvGrpSpPr>
        <p:grpSpPr>
          <a:xfrm>
            <a:off x="343309" y="3855711"/>
            <a:ext cx="3363209" cy="1033812"/>
            <a:chOff x="343309" y="4012726"/>
            <a:chExt cx="3363209" cy="1033812"/>
          </a:xfrm>
        </p:grpSpPr>
        <p:sp>
          <p:nvSpPr>
            <p:cNvPr id="49" name="TextBox 48"/>
            <p:cNvSpPr txBox="1"/>
            <p:nvPr/>
          </p:nvSpPr>
          <p:spPr>
            <a:xfrm>
              <a:off x="2268304" y="4461289"/>
              <a:ext cx="1438214" cy="400110"/>
            </a:xfrm>
            <a:prstGeom prst="rect">
              <a:avLst/>
            </a:prstGeom>
            <a:noFill/>
          </p:spPr>
          <p:txBody>
            <a:bodyPr wrap="none" rtlCol="0">
              <a:spAutoFit/>
            </a:bodyPr>
            <a:lstStyle/>
            <a:p>
              <a:r>
                <a:rPr lang="en-US" sz="2000" b="1" dirty="0" smtClean="0">
                  <a:latin typeface="Arial"/>
                  <a:cs typeface="Arial"/>
                </a:rPr>
                <a:t>drag force</a:t>
              </a:r>
              <a:endParaRPr lang="en-US" sz="2000" b="1" dirty="0">
                <a:latin typeface="Arial"/>
                <a:cs typeface="Arial"/>
              </a:endParaRPr>
            </a:p>
          </p:txBody>
        </p:sp>
        <p:pic>
          <p:nvPicPr>
            <p:cNvPr id="3075" name="Picture 3" descr="C:\Users\Liz\AppData\Local\Microsoft\Windows\Temporary Internet Files\Content.IE5\2ZNGU0DI\MC900370246[1].wmf"/>
            <p:cNvPicPr>
              <a:picLocks noChangeAspect="1" noChangeArrowheads="1"/>
            </p:cNvPicPr>
            <p:nvPr/>
          </p:nvPicPr>
          <p:blipFill>
            <a:blip r:embed="rId4"/>
            <a:srcRect/>
            <a:stretch>
              <a:fillRect/>
            </a:stretch>
          </p:blipFill>
          <p:spPr bwMode="auto">
            <a:xfrm>
              <a:off x="343309" y="4012726"/>
              <a:ext cx="1444603" cy="1033812"/>
            </a:xfrm>
            <a:prstGeom prst="rect">
              <a:avLst/>
            </a:prstGeom>
            <a:noFill/>
          </p:spPr>
        </p:pic>
      </p:grpSp>
      <p:grpSp>
        <p:nvGrpSpPr>
          <p:cNvPr id="8" name="Group 24"/>
          <p:cNvGrpSpPr/>
          <p:nvPr/>
        </p:nvGrpSpPr>
        <p:grpSpPr>
          <a:xfrm>
            <a:off x="4739141" y="1641803"/>
            <a:ext cx="3894512" cy="1695528"/>
            <a:chOff x="4739141" y="1544818"/>
            <a:chExt cx="3894512" cy="1695528"/>
          </a:xfrm>
        </p:grpSpPr>
        <p:sp>
          <p:nvSpPr>
            <p:cNvPr id="9" name="TextBox 8"/>
            <p:cNvSpPr txBox="1"/>
            <p:nvPr/>
          </p:nvSpPr>
          <p:spPr>
            <a:xfrm>
              <a:off x="6567713" y="1992472"/>
              <a:ext cx="2065940" cy="400110"/>
            </a:xfrm>
            <a:prstGeom prst="rect">
              <a:avLst/>
            </a:prstGeom>
            <a:noFill/>
          </p:spPr>
          <p:txBody>
            <a:bodyPr wrap="none" rtlCol="0">
              <a:spAutoFit/>
            </a:bodyPr>
            <a:lstStyle/>
            <a:p>
              <a:r>
                <a:rPr lang="en-US" sz="2000" b="1" dirty="0" smtClean="0">
                  <a:latin typeface="Arial"/>
                  <a:cs typeface="Arial"/>
                </a:rPr>
                <a:t>magnetic force</a:t>
              </a:r>
              <a:endParaRPr lang="en-US" sz="2000" b="1" dirty="0">
                <a:latin typeface="Arial"/>
                <a:cs typeface="Arial"/>
              </a:endParaRPr>
            </a:p>
          </p:txBody>
        </p:sp>
        <p:pic>
          <p:nvPicPr>
            <p:cNvPr id="3076" name="Picture 4" descr="C:\Users\Liz\AppData\Local\Microsoft\Windows\Temporary Internet Files\Content.IE5\AAU0MY4T\MC900436919[1].png"/>
            <p:cNvPicPr>
              <a:picLocks noChangeAspect="1" noChangeArrowheads="1"/>
            </p:cNvPicPr>
            <p:nvPr/>
          </p:nvPicPr>
          <p:blipFill>
            <a:blip r:embed="rId5"/>
            <a:srcRect/>
            <a:stretch>
              <a:fillRect/>
            </a:stretch>
          </p:blipFill>
          <p:spPr bwMode="auto">
            <a:xfrm>
              <a:off x="4739141" y="1544818"/>
              <a:ext cx="1695528" cy="1695528"/>
            </a:xfrm>
            <a:prstGeom prst="rect">
              <a:avLst/>
            </a:prstGeom>
            <a:noFill/>
          </p:spPr>
        </p:pic>
      </p:grpSp>
      <p:grpSp>
        <p:nvGrpSpPr>
          <p:cNvPr id="12" name="Group 25"/>
          <p:cNvGrpSpPr/>
          <p:nvPr/>
        </p:nvGrpSpPr>
        <p:grpSpPr>
          <a:xfrm>
            <a:off x="5042712" y="3140073"/>
            <a:ext cx="3386595" cy="1654640"/>
            <a:chOff x="5042712" y="3043088"/>
            <a:chExt cx="3386595" cy="1654640"/>
          </a:xfrm>
        </p:grpSpPr>
        <p:sp>
          <p:nvSpPr>
            <p:cNvPr id="11" name="TextBox 10"/>
            <p:cNvSpPr txBox="1"/>
            <p:nvPr/>
          </p:nvSpPr>
          <p:spPr>
            <a:xfrm>
              <a:off x="6651256" y="3470298"/>
              <a:ext cx="1778051" cy="400110"/>
            </a:xfrm>
            <a:prstGeom prst="rect">
              <a:avLst/>
            </a:prstGeom>
            <a:noFill/>
          </p:spPr>
          <p:txBody>
            <a:bodyPr wrap="none" rtlCol="0">
              <a:spAutoFit/>
            </a:bodyPr>
            <a:lstStyle/>
            <a:p>
              <a:r>
                <a:rPr lang="en-US" sz="2000" b="1" dirty="0" smtClean="0">
                  <a:latin typeface="Arial"/>
                  <a:cs typeface="Arial"/>
                </a:rPr>
                <a:t>electric force</a:t>
              </a:r>
              <a:endParaRPr lang="en-US" sz="2000" b="1" dirty="0">
                <a:latin typeface="Arial"/>
                <a:cs typeface="Arial"/>
              </a:endParaRPr>
            </a:p>
          </p:txBody>
        </p:sp>
        <p:pic>
          <p:nvPicPr>
            <p:cNvPr id="3077" name="Picture 5" descr="C:\Users\Liz\AppData\Local\Microsoft\Windows\Temporary Internet Files\Content.IE5\I9EDYT7W\MC900287131[1].wmf"/>
            <p:cNvPicPr>
              <a:picLocks noChangeAspect="1" noChangeArrowheads="1"/>
            </p:cNvPicPr>
            <p:nvPr/>
          </p:nvPicPr>
          <p:blipFill>
            <a:blip r:embed="rId6"/>
            <a:srcRect/>
            <a:stretch>
              <a:fillRect/>
            </a:stretch>
          </p:blipFill>
          <p:spPr bwMode="auto">
            <a:xfrm>
              <a:off x="5042712" y="3043088"/>
              <a:ext cx="1493970" cy="1654640"/>
            </a:xfrm>
            <a:prstGeom prst="rect">
              <a:avLst/>
            </a:prstGeom>
            <a:noFill/>
          </p:spPr>
        </p:pic>
      </p:grpSp>
      <p:grpSp>
        <p:nvGrpSpPr>
          <p:cNvPr id="13" name="Group 26"/>
          <p:cNvGrpSpPr/>
          <p:nvPr/>
        </p:nvGrpSpPr>
        <p:grpSpPr>
          <a:xfrm>
            <a:off x="4940699" y="4799747"/>
            <a:ext cx="4000809" cy="1833007"/>
            <a:chOff x="4940699" y="4702762"/>
            <a:chExt cx="4000809" cy="1833007"/>
          </a:xfrm>
        </p:grpSpPr>
        <p:sp>
          <p:nvSpPr>
            <p:cNvPr id="10" name="TextBox 9"/>
            <p:cNvSpPr txBox="1"/>
            <p:nvPr/>
          </p:nvSpPr>
          <p:spPr>
            <a:xfrm>
              <a:off x="6536682" y="5213048"/>
              <a:ext cx="2404826" cy="400110"/>
            </a:xfrm>
            <a:prstGeom prst="rect">
              <a:avLst/>
            </a:prstGeom>
            <a:noFill/>
          </p:spPr>
          <p:txBody>
            <a:bodyPr wrap="none" rtlCol="0">
              <a:spAutoFit/>
            </a:bodyPr>
            <a:lstStyle/>
            <a:p>
              <a:r>
                <a:rPr lang="en-US" sz="2000" b="1" dirty="0" smtClean="0">
                  <a:latin typeface="Arial"/>
                  <a:cs typeface="Arial"/>
                </a:rPr>
                <a:t>gravitational force</a:t>
              </a:r>
              <a:endParaRPr lang="en-US" sz="2000" b="1" dirty="0">
                <a:latin typeface="Arial"/>
                <a:cs typeface="Arial"/>
              </a:endParaRPr>
            </a:p>
          </p:txBody>
        </p:sp>
        <p:pic>
          <p:nvPicPr>
            <p:cNvPr id="3078" name="Picture 6" descr="C:\Users\Liz\AppData\Local\Microsoft\Windows\Temporary Internet Files\Content.IE5\X2EHS2KK\MC900198175[1].wmf"/>
            <p:cNvPicPr>
              <a:picLocks noChangeAspect="1" noChangeArrowheads="1"/>
            </p:cNvPicPr>
            <p:nvPr/>
          </p:nvPicPr>
          <p:blipFill>
            <a:blip r:embed="rId7"/>
            <a:srcRect/>
            <a:stretch>
              <a:fillRect/>
            </a:stretch>
          </p:blipFill>
          <p:spPr bwMode="auto">
            <a:xfrm>
              <a:off x="4940699" y="4702762"/>
              <a:ext cx="1656933" cy="1833007"/>
            </a:xfrm>
            <a:prstGeom prst="rect">
              <a:avLst/>
            </a:prstGeom>
            <a:noFill/>
          </p:spPr>
        </p:pic>
      </p:grpSp>
      <p:grpSp>
        <p:nvGrpSpPr>
          <p:cNvPr id="14" name="Group 21"/>
          <p:cNvGrpSpPr/>
          <p:nvPr/>
        </p:nvGrpSpPr>
        <p:grpSpPr>
          <a:xfrm>
            <a:off x="343311" y="2907706"/>
            <a:ext cx="3563224" cy="826458"/>
            <a:chOff x="343311" y="2950421"/>
            <a:chExt cx="3563224" cy="826458"/>
          </a:xfrm>
        </p:grpSpPr>
        <p:sp>
          <p:nvSpPr>
            <p:cNvPr id="47" name="TextBox 46"/>
            <p:cNvSpPr txBox="1"/>
            <p:nvPr/>
          </p:nvSpPr>
          <p:spPr>
            <a:xfrm>
              <a:off x="2240694" y="3194442"/>
              <a:ext cx="1665841" cy="400110"/>
            </a:xfrm>
            <a:prstGeom prst="rect">
              <a:avLst/>
            </a:prstGeom>
            <a:noFill/>
          </p:spPr>
          <p:txBody>
            <a:bodyPr wrap="none" rtlCol="0">
              <a:spAutoFit/>
            </a:bodyPr>
            <a:lstStyle/>
            <a:p>
              <a:r>
                <a:rPr lang="en-US" sz="2000" b="1" dirty="0" smtClean="0">
                  <a:latin typeface="Arial"/>
                  <a:cs typeface="Arial"/>
                </a:rPr>
                <a:t>spring force</a:t>
              </a:r>
              <a:endParaRPr lang="en-US" sz="2000" b="1" dirty="0">
                <a:latin typeface="Arial"/>
                <a:cs typeface="Arial"/>
              </a:endParaRPr>
            </a:p>
          </p:txBody>
        </p:sp>
        <p:pic>
          <p:nvPicPr>
            <p:cNvPr id="3080" name="Picture 8" descr="File:Ressort de compression.jpg"/>
            <p:cNvPicPr>
              <a:picLocks noChangeAspect="1" noChangeArrowheads="1"/>
            </p:cNvPicPr>
            <p:nvPr/>
          </p:nvPicPr>
          <p:blipFill>
            <a:blip r:embed="rId8"/>
            <a:srcRect/>
            <a:stretch>
              <a:fillRect/>
            </a:stretch>
          </p:blipFill>
          <p:spPr bwMode="auto">
            <a:xfrm>
              <a:off x="343311" y="2950421"/>
              <a:ext cx="1444602" cy="826458"/>
            </a:xfrm>
            <a:prstGeom prst="rect">
              <a:avLst/>
            </a:prstGeom>
            <a:noFill/>
          </p:spPr>
        </p:pic>
      </p:grpSp>
      <p:grpSp>
        <p:nvGrpSpPr>
          <p:cNvPr id="16" name="Group 15"/>
          <p:cNvGrpSpPr/>
          <p:nvPr/>
        </p:nvGrpSpPr>
        <p:grpSpPr>
          <a:xfrm>
            <a:off x="664589" y="5029421"/>
            <a:ext cx="3516964" cy="774194"/>
            <a:chOff x="664589" y="5029421"/>
            <a:chExt cx="3516964" cy="774194"/>
          </a:xfrm>
        </p:grpSpPr>
        <p:sp>
          <p:nvSpPr>
            <p:cNvPr id="20" name="TextBox 19"/>
            <p:cNvSpPr txBox="1"/>
            <p:nvPr/>
          </p:nvSpPr>
          <p:spPr>
            <a:xfrm>
              <a:off x="2219156" y="5213666"/>
              <a:ext cx="1962397" cy="400110"/>
            </a:xfrm>
            <a:prstGeom prst="rect">
              <a:avLst/>
            </a:prstGeom>
            <a:noFill/>
          </p:spPr>
          <p:txBody>
            <a:bodyPr wrap="none" rtlCol="0">
              <a:spAutoFit/>
            </a:bodyPr>
            <a:lstStyle/>
            <a:p>
              <a:r>
                <a:rPr lang="en-US" sz="2000" b="1" dirty="0" smtClean="0">
                  <a:latin typeface="Arial"/>
                  <a:cs typeface="Arial"/>
                </a:rPr>
                <a:t>frictional force</a:t>
              </a:r>
              <a:endParaRPr lang="en-US" sz="2000" b="1" dirty="0">
                <a:latin typeface="Arial"/>
                <a:cs typeface="Arial"/>
              </a:endParaRPr>
            </a:p>
          </p:txBody>
        </p:sp>
        <p:pic>
          <p:nvPicPr>
            <p:cNvPr id="1026" name="Picture 2" descr="C:\Users\Liz\AppData\Local\Microsoft\Windows\Temporary Internet Files\Content.IE5\I9EDYT7W\MC900366436[1].wmf"/>
            <p:cNvPicPr>
              <a:picLocks noChangeAspect="1" noChangeArrowheads="1"/>
            </p:cNvPicPr>
            <p:nvPr/>
          </p:nvPicPr>
          <p:blipFill>
            <a:blip r:embed="rId9"/>
            <a:srcRect/>
            <a:stretch>
              <a:fillRect/>
            </a:stretch>
          </p:blipFill>
          <p:spPr bwMode="auto">
            <a:xfrm>
              <a:off x="664589" y="5029421"/>
              <a:ext cx="821311" cy="774194"/>
            </a:xfrm>
            <a:prstGeom prst="rect">
              <a:avLst/>
            </a:prstGeom>
            <a:noFill/>
          </p:spPr>
        </p:pic>
      </p:grpSp>
      <p:grpSp>
        <p:nvGrpSpPr>
          <p:cNvPr id="15" name="Group 14"/>
          <p:cNvGrpSpPr/>
          <p:nvPr/>
        </p:nvGrpSpPr>
        <p:grpSpPr>
          <a:xfrm>
            <a:off x="437864" y="5900770"/>
            <a:ext cx="3568057" cy="825392"/>
            <a:chOff x="437864" y="5900770"/>
            <a:chExt cx="3568057" cy="825392"/>
          </a:xfrm>
        </p:grpSpPr>
        <p:grpSp>
          <p:nvGrpSpPr>
            <p:cNvPr id="27" name="Group 26"/>
            <p:cNvGrpSpPr/>
            <p:nvPr/>
          </p:nvGrpSpPr>
          <p:grpSpPr>
            <a:xfrm>
              <a:off x="437864" y="5900770"/>
              <a:ext cx="1488166" cy="825392"/>
              <a:chOff x="343310" y="5815356"/>
              <a:chExt cx="1488166" cy="825392"/>
            </a:xfrm>
          </p:grpSpPr>
          <p:sp>
            <p:nvSpPr>
              <p:cNvPr id="28" name="Rectangle 27"/>
              <p:cNvSpPr/>
              <p:nvPr/>
            </p:nvSpPr>
            <p:spPr>
              <a:xfrm>
                <a:off x="737390" y="6034984"/>
                <a:ext cx="614493" cy="400110"/>
              </a:xfrm>
              <a:prstGeom prst="rect">
                <a:avLst/>
              </a:prstGeom>
              <a:solidFill>
                <a:srgbClr val="FFF6B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rot="5400000" flipH="1" flipV="1">
                <a:off x="932703" y="5923802"/>
                <a:ext cx="2184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6200000" flipH="1" flipV="1">
                <a:off x="938055" y="6530714"/>
                <a:ext cx="2184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43310" y="6448462"/>
                <a:ext cx="148816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2240694" y="6103509"/>
              <a:ext cx="1765227" cy="400110"/>
            </a:xfrm>
            <a:prstGeom prst="rect">
              <a:avLst/>
            </a:prstGeom>
            <a:noFill/>
          </p:spPr>
          <p:txBody>
            <a:bodyPr wrap="none" rtlCol="0">
              <a:spAutoFit/>
            </a:bodyPr>
            <a:lstStyle/>
            <a:p>
              <a:r>
                <a:rPr lang="en-US" sz="2000" b="1" dirty="0" smtClean="0">
                  <a:latin typeface="Arial"/>
                  <a:cs typeface="Arial"/>
                </a:rPr>
                <a:t>normal force</a:t>
              </a:r>
              <a:endParaRPr lang="en-US" sz="2000" b="1" dirty="0">
                <a:latin typeface="Arial"/>
                <a:cs typeface="Arial"/>
              </a:endParaRPr>
            </a:p>
          </p:txBody>
        </p:sp>
      </p:grpSp>
    </p:spTree>
    <p:extLst>
      <p:ext uri="{BB962C8B-B14F-4D97-AF65-F5344CB8AC3E}">
        <p14:creationId xmlns:p14="http://schemas.microsoft.com/office/powerpoint/2010/main" val="163006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43000"/>
          </a:xfrm>
        </p:spPr>
        <p:txBody>
          <a:bodyPr>
            <a:normAutofit/>
          </a:bodyPr>
          <a:lstStyle/>
          <a:p>
            <a:r>
              <a:rPr lang="en-US" b="1" dirty="0">
                <a:solidFill>
                  <a:schemeClr val="accent5">
                    <a:lumMod val="75000"/>
                  </a:schemeClr>
                </a:solidFill>
                <a:latin typeface="+mn-lt"/>
                <a:cs typeface="Arial Black"/>
              </a:rPr>
              <a:t>A force is a push, </a:t>
            </a:r>
            <a:r>
              <a:rPr lang="en-US" b="1" dirty="0" smtClean="0">
                <a:solidFill>
                  <a:schemeClr val="accent5">
                    <a:lumMod val="75000"/>
                  </a:schemeClr>
                </a:solidFill>
                <a:latin typeface="+mn-lt"/>
                <a:cs typeface="Arial Black"/>
              </a:rPr>
              <a:t>pull </a:t>
            </a:r>
            <a:r>
              <a:rPr lang="en-US" b="1" dirty="0">
                <a:solidFill>
                  <a:schemeClr val="accent5">
                    <a:lumMod val="75000"/>
                  </a:schemeClr>
                </a:solidFill>
                <a:latin typeface="+mn-lt"/>
                <a:cs typeface="Arial Black"/>
              </a:rPr>
              <a:t>or twist</a:t>
            </a:r>
          </a:p>
        </p:txBody>
      </p:sp>
      <p:sp>
        <p:nvSpPr>
          <p:cNvPr id="4" name="Rectangle 3"/>
          <p:cNvSpPr/>
          <p:nvPr/>
        </p:nvSpPr>
        <p:spPr>
          <a:xfrm>
            <a:off x="582120" y="1328738"/>
            <a:ext cx="7975599" cy="830997"/>
          </a:xfrm>
          <a:prstGeom prst="rect">
            <a:avLst/>
          </a:prstGeom>
        </p:spPr>
        <p:txBody>
          <a:bodyPr wrap="square">
            <a:spAutoFit/>
          </a:bodyPr>
          <a:lstStyle/>
          <a:p>
            <a:r>
              <a:rPr lang="en-US" sz="3000" b="1" dirty="0" smtClean="0"/>
              <a:t>Applying a force can change an object’s velocity.</a:t>
            </a:r>
          </a:p>
          <a:p>
            <a:endParaRPr lang="en-US" dirty="0" smtClean="0"/>
          </a:p>
        </p:txBody>
      </p:sp>
      <p:sp>
        <p:nvSpPr>
          <p:cNvPr id="7" name="Title 1"/>
          <p:cNvSpPr txBox="1">
            <a:spLocks/>
          </p:cNvSpPr>
          <p:nvPr/>
        </p:nvSpPr>
        <p:spPr>
          <a:xfrm rot="20607650">
            <a:off x="6647122" y="5087355"/>
            <a:ext cx="2197100" cy="1067963"/>
          </a:xfrm>
          <a:prstGeom prst="rect">
            <a:avLst/>
          </a:prstGeom>
          <a:solidFill>
            <a:srgbClr val="FFFF66"/>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err="1" smtClean="0"/>
              <a:t>Newtons</a:t>
            </a:r>
            <a:r>
              <a:rPr lang="en-US" sz="3600" b="1" dirty="0" smtClean="0"/>
              <a:t>!</a:t>
            </a:r>
            <a:endParaRPr lang="en-US" sz="3600" b="1" dirty="0"/>
          </a:p>
        </p:txBody>
      </p:sp>
      <p:pic>
        <p:nvPicPr>
          <p:cNvPr id="9" name="Picture 8" descr="apparel,bathing suits,volleyballs,beaches,jumping,leisure,men,nets,recreation,sports,teams,nets,players"/>
          <p:cNvPicPr/>
          <p:nvPr/>
        </p:nvPicPr>
        <p:blipFill rotWithShape="1">
          <a:blip r:embed="rId3">
            <a:extLst>
              <a:ext uri="{28A0092B-C50C-407E-A947-70E740481C1C}">
                <a14:useLocalDpi xmlns:a14="http://schemas.microsoft.com/office/drawing/2010/main" val="0"/>
              </a:ext>
            </a:extLst>
          </a:blip>
          <a:srcRect l="17231" r="18154"/>
          <a:stretch/>
        </p:blipFill>
        <p:spPr bwMode="auto">
          <a:xfrm>
            <a:off x="641942" y="2035651"/>
            <a:ext cx="2926757" cy="4529360"/>
          </a:xfrm>
          <a:prstGeom prst="rect">
            <a:avLst/>
          </a:prstGeom>
          <a:noFill/>
          <a:ln>
            <a:noFill/>
          </a:ln>
          <a:extLst>
            <a:ext uri="{53640926-AAD7-44D8-BBD7-CCE9431645EC}">
              <a14:shadowObscured xmlns:a14="http://schemas.microsoft.com/office/drawing/2010/main"/>
            </a:ext>
          </a:extLst>
        </p:spPr>
      </p:pic>
      <p:sp>
        <p:nvSpPr>
          <p:cNvPr id="12" name="Title 1"/>
          <p:cNvSpPr txBox="1">
            <a:spLocks/>
          </p:cNvSpPr>
          <p:nvPr/>
        </p:nvSpPr>
        <p:spPr>
          <a:xfrm>
            <a:off x="3693619" y="4673103"/>
            <a:ext cx="3100881" cy="17771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What is the </a:t>
            </a:r>
            <a:r>
              <a:rPr lang="en-US" sz="3600" b="1" dirty="0" smtClean="0">
                <a:solidFill>
                  <a:schemeClr val="accent6">
                    <a:lumMod val="75000"/>
                  </a:schemeClr>
                </a:solidFill>
              </a:rPr>
              <a:t>scientific unit </a:t>
            </a:r>
            <a:r>
              <a:rPr lang="en-US" sz="3600" b="1" dirty="0" smtClean="0"/>
              <a:t>of forces?</a:t>
            </a:r>
            <a:endParaRPr lang="en-US" sz="3600" b="1" dirty="0"/>
          </a:p>
        </p:txBody>
      </p:sp>
      <p:pic>
        <p:nvPicPr>
          <p:cNvPr id="2050" name="Picture 2" descr="dogs,fotolia,fun,little girls,holidays,playing,snow,siblings,winter,sleds,pull"/>
          <p:cNvPicPr>
            <a:picLocks noChangeAspect="1" noChangeArrowheads="1"/>
          </p:cNvPicPr>
          <p:nvPr/>
        </p:nvPicPr>
        <p:blipFill rotWithShape="1">
          <a:blip r:embed="rId4">
            <a:extLst>
              <a:ext uri="{28A0092B-C50C-407E-A947-70E740481C1C}">
                <a14:useLocalDpi xmlns:a14="http://schemas.microsoft.com/office/drawing/2010/main" val="0"/>
              </a:ext>
            </a:extLst>
          </a:blip>
          <a:srcRect t="16821" b="17129"/>
          <a:stretch/>
        </p:blipFill>
        <p:spPr bwMode="auto">
          <a:xfrm>
            <a:off x="3698875" y="2035651"/>
            <a:ext cx="3993037" cy="263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9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3310</TotalTime>
  <Words>1571</Words>
  <Application>Microsoft Office PowerPoint</Application>
  <PresentationFormat>On-screen Show (4:3)</PresentationFormat>
  <Paragraphs>213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Office Theme</vt:lpstr>
      <vt:lpstr>Forces  and Newton’s  Second Law</vt:lpstr>
      <vt:lpstr>What is a force? What are the 2 categories of forces? What are 7 kinds of forces we have learned so far?</vt:lpstr>
      <vt:lpstr>What type(s) of force is shown here?</vt:lpstr>
      <vt:lpstr>What type(s) of force is shown here?</vt:lpstr>
      <vt:lpstr>What type(s) of force is shown here?</vt:lpstr>
      <vt:lpstr>What type(s) of force is shown here?</vt:lpstr>
      <vt:lpstr>What type(s) of force is shown here?</vt:lpstr>
      <vt:lpstr>Types of Forces</vt:lpstr>
      <vt:lpstr>A force is a push, pull or twist</vt:lpstr>
      <vt:lpstr>What is Newton’s first law?</vt:lpstr>
      <vt:lpstr>Newton’s Second Law of Motion</vt:lpstr>
      <vt:lpstr>Newton’s Second Law</vt:lpstr>
      <vt:lpstr>Mass vs. Weight—A Goldilocks Story</vt:lpstr>
      <vt:lpstr>Mass vs. Weight—A Goldilocks Story</vt:lpstr>
      <vt:lpstr>Atwood Machine</vt:lpstr>
      <vt:lpstr>Concept Review</vt:lpstr>
    </vt:vector>
  </TitlesOfParts>
  <Company>Penn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Strobel</dc:creator>
  <cp:lastModifiedBy>Denise</cp:lastModifiedBy>
  <cp:revision>48</cp:revision>
  <dcterms:created xsi:type="dcterms:W3CDTF">2014-02-22T22:45:30Z</dcterms:created>
  <dcterms:modified xsi:type="dcterms:W3CDTF">2014-08-22T19:42:36Z</dcterms:modified>
</cp:coreProperties>
</file>