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2" r:id="rId2"/>
    <p:sldId id="283" r:id="rId3"/>
    <p:sldId id="284" r:id="rId4"/>
    <p:sldId id="285" r:id="rId5"/>
    <p:sldId id="286" r:id="rId6"/>
    <p:sldId id="287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B7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6" autoAdjust="0"/>
    <p:restoredTop sz="73979" autoAdjust="0"/>
  </p:normalViewPr>
  <p:slideViewPr>
    <p:cSldViewPr snapToGrid="0" snapToObjects="1">
      <p:cViewPr varScale="1">
        <p:scale>
          <a:sx n="65" d="100"/>
          <a:sy n="65" d="100"/>
        </p:scale>
        <p:origin x="5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6F4AC-B7AC-8543-9438-1B794E9FD6B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89FC-A922-DB43-92E7-A218AF1AB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mages/results.aspx?qu=baseball&amp;ex=1#ai:MP900430569|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File:GodfreyKneller-IsaacNewton-1689.jp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pdf/153414main_Rockets_Pop_Can_Hero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Forces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Newton’s Third Law Presentation, TeachEngineering.org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man hitting a baseball: Microsoft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clipart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http://office.microsoft.com/en-us/images/results.aspx?qu=baseball&amp;ex=1#ai:MP900430569|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portrait of Isaac Newton: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1689 Sir Godfrey Kneller, Wikimedia Commons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http://commons.wikimedia.org/wiki/File:GodfreyKneller-IsaacNewton-1689.jpg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portrait of Galileo Galilei: 1636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Justus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Sustermans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Wikimedia Commons http://commons.wikimedia.org/wiki/File:Justus_Sustermans_-_Portrait_of_Galileo_Galilei,_1636.jpg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troduce Newton’s </a:t>
            </a:r>
            <a:r>
              <a:rPr lang="en-US" dirty="0" smtClean="0"/>
              <a:t>third law of motion. Then </a:t>
            </a:r>
            <a:r>
              <a:rPr lang="en-US" baseline="0" dirty="0" smtClean="0"/>
              <a:t>demonstrate the soda can Hero’s Engine. Or the alternative scooter demo.</a:t>
            </a:r>
          </a:p>
          <a:p>
            <a:r>
              <a:rPr lang="en-US" baseline="0" dirty="0" smtClean="0"/>
              <a:t>Hero’s engine (5 minutes: Poke 4 holes around bottom rim of soda can using a nail. Use nail to angle each hole left or right (same for all holes). Tie a string to the tab. Fill with water. Hold up by the string and watch it spin.)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Alternative scooter demo: Have a student sit on a scooter and throw a basketball to another student. The reaction from the throw is evidenced by the student’s backward movement on the scooter.</a:t>
            </a:r>
          </a:p>
          <a:p>
            <a:r>
              <a:rPr lang="en-US" baseline="0" dirty="0" smtClean="0"/>
              <a:t>Image sources: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 of Hero of Alexandria: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1688 Pneumatics,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 http://commons.wikimedia.org/wiki/File:Hero_of_Alexandria.png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diagram of Hero’s engine: 1876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Knight's American Mechanical Dictionary,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 http://commons.wikimedia.org/wiki/File:Aeolipile_illustration.png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Soda can diagram: NASA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http://www.nasa.gov/pdf/153414main_Rockets_Pop_Can_Hero.pdf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5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Forces come in action-reaction</a:t>
            </a:r>
            <a:r>
              <a:rPr lang="en-US" baseline="0" dirty="0" smtClean="0"/>
              <a:t> pairs.</a:t>
            </a:r>
          </a:p>
          <a:p>
            <a:r>
              <a:rPr lang="en-US" baseline="0" dirty="0" smtClean="0"/>
              <a:t>Make the connection that the force of the ground on the block is the normal force discussed earlier in Day 2.</a:t>
            </a:r>
          </a:p>
          <a:p>
            <a:r>
              <a:rPr lang="en-US" baseline="0" dirty="0" smtClean="0"/>
              <a:t>Image source: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stack of concrete blocks: 2006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Justanother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Wikipedia Commons http://commons.wikimedia.org/wiki/File:Concreteblocks.jpg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Ask students to identify the action-reaction force pairs in the image.</a:t>
            </a:r>
          </a:p>
          <a:p>
            <a:r>
              <a:rPr lang="en-US" dirty="0" smtClean="0"/>
              <a:t>Newton’s third law explains the recoil of projectile weapons</a:t>
            </a:r>
            <a:r>
              <a:rPr lang="en-US" baseline="0" dirty="0" smtClean="0"/>
              <a:t> such as cannons and guns.  A fun tie in is a scene from Wall-E in which the robot uses the fire extinguisher as a propulsion system (the reaction force causes the robot to move). Another good third law/recoil example is a garden hose dancing around the yard.</a:t>
            </a:r>
          </a:p>
          <a:p>
            <a:r>
              <a:rPr lang="en-US" baseline="0" dirty="0" smtClean="0"/>
              <a:t>Image source: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cannon firing with flames and smoke: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2009 David Brandt, Wikimedia Commons http://commons.wikimedia.org/wiki/File:Cannon_Fire.jpg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1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students to identify</a:t>
            </a:r>
            <a:r>
              <a:rPr lang="en-US" baseline="0" dirty="0" smtClean="0"/>
              <a:t> the action-reaction force pairs in the image.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space shuttle launching: Microsoft clipart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http://office.microsoft.com/en-us/images/results.aspx?qu=space+shuttle&amp;ex=1#ai:MP900289276|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action</a:t>
            </a:r>
            <a:r>
              <a:rPr lang="en-US" baseline="0" dirty="0" smtClean="0"/>
              <a:t>-reaction pairs are evident in this picture! Such as: a pair for hand-helmet, hand-shoulder, ball-hand, shoe-ground, etc. </a:t>
            </a:r>
          </a:p>
          <a:p>
            <a:r>
              <a:rPr lang="en-US" baseline="0" dirty="0" smtClean="0"/>
              <a:t>Challenge the students to come up with as many of these action reaction force pairs as possible.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football player runs with a ball while another player tackles him: Microsoft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clipart http://office.microsoft.com/en-us/images/results.aspx?qu=football&amp;ex=1#ai:MP900430588|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3A4D-7ACD-B446-9982-D7C4243A09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en-US" baseline="0" dirty="0" smtClean="0"/>
              <a:t>eview slide for concepts from all three lessons in the unit.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Next, conduct the associated activity, Sliding</a:t>
            </a:r>
            <a:r>
              <a:rPr lang="en-US" b="1" baseline="0" dirty="0" smtClean="0"/>
              <a:t> Textbooks.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Then administer the final quiz for the unit.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089FC-A922-DB43-92E7-A218AF1AB0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0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044B8-5DFA-D34D-80B6-5E4B34EB3896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BE29D-BAFD-CE43-B887-990A043D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z\AppData\Local\Microsoft\Windows\Temporary Internet Files\Content.IE5\X2EHS2KK\MP900430569[1].jpg"/>
          <p:cNvPicPr>
            <a:picLocks noChangeAspect="1" noChangeArrowheads="1"/>
          </p:cNvPicPr>
          <p:nvPr/>
        </p:nvPicPr>
        <p:blipFill rotWithShape="1">
          <a:blip r:embed="rId3"/>
          <a:srcRect t="12661"/>
          <a:stretch/>
        </p:blipFill>
        <p:spPr bwMode="auto">
          <a:xfrm>
            <a:off x="3186456" y="3447744"/>
            <a:ext cx="5969985" cy="34747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103" r="17984" b="44969"/>
          <a:stretch/>
        </p:blipFill>
        <p:spPr>
          <a:xfrm>
            <a:off x="-2505" y="3463120"/>
            <a:ext cx="3281819" cy="34747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11567" y="572253"/>
            <a:ext cx="5779425" cy="2727541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Forces </a:t>
            </a:r>
            <a:b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</a:b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and 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Newton’s </a:t>
            </a:r>
            <a:b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</a:b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Third Law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26" y="1452"/>
            <a:ext cx="3291840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161" y="4578370"/>
            <a:ext cx="1935677" cy="191890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Hero’s Engine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DEMO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File:Aeolipile illustr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607" y="2708148"/>
            <a:ext cx="2498674" cy="3789128"/>
          </a:xfrm>
          <a:prstGeom prst="rect">
            <a:avLst/>
          </a:prstGeom>
          <a:noFill/>
        </p:spPr>
      </p:pic>
      <p:pic>
        <p:nvPicPr>
          <p:cNvPr id="9220" name="Picture 4" descr="File:Hero of Alexandr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216" y="2854411"/>
            <a:ext cx="2143781" cy="301238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Newton’s Third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Law of Motion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436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For every </a:t>
            </a:r>
            <a:r>
              <a:rPr lang="en-US" sz="3600" b="1" dirty="0" smtClean="0">
                <a:solidFill>
                  <a:srgbClr val="FF0000"/>
                </a:solidFill>
              </a:rPr>
              <a:t>action</a:t>
            </a:r>
            <a:r>
              <a:rPr lang="en-US" sz="3600" b="1" dirty="0" smtClean="0"/>
              <a:t>, there is </a:t>
            </a:r>
            <a:br>
              <a:rPr lang="en-US" sz="3600" b="1" dirty="0" smtClean="0"/>
            </a:br>
            <a:r>
              <a:rPr lang="en-US" sz="3600" b="1" dirty="0" smtClean="0"/>
              <a:t>an </a:t>
            </a:r>
            <a:r>
              <a:rPr lang="en-US" sz="3600" b="1" dirty="0" smtClean="0">
                <a:solidFill>
                  <a:srgbClr val="FF0000"/>
                </a:solidFill>
              </a:rPr>
              <a:t>equal </a:t>
            </a:r>
            <a:r>
              <a:rPr lang="en-US" sz="3600" b="1" dirty="0" smtClean="0"/>
              <a:t>and </a:t>
            </a:r>
            <a:r>
              <a:rPr lang="en-US" sz="3600" b="1" dirty="0" smtClean="0">
                <a:solidFill>
                  <a:srgbClr val="FF0000"/>
                </a:solidFill>
              </a:rPr>
              <a:t>opposite reaction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59" y="2560981"/>
            <a:ext cx="3375105" cy="40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Newton’s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Third Law of Motion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493" y="1214442"/>
            <a:ext cx="8729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 every action, there is an </a:t>
            </a:r>
            <a:r>
              <a:rPr lang="en-US" sz="2800" b="1" i="1" dirty="0" smtClean="0">
                <a:solidFill>
                  <a:srgbClr val="FF0000"/>
                </a:solidFill>
              </a:rPr>
              <a:t>equal and opposite </a:t>
            </a:r>
            <a:r>
              <a:rPr lang="en-US" sz="2800" b="1" dirty="0" smtClean="0"/>
              <a:t>reaction.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67" y="2737250"/>
            <a:ext cx="3771900" cy="283646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566067" y="1890443"/>
            <a:ext cx="762000" cy="165976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2603" y="1827379"/>
            <a:ext cx="3069025" cy="84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block’s weight pushes on the ground</a:t>
            </a:r>
            <a:endParaRPr lang="en-US" sz="2400" b="1" dirty="0"/>
          </a:p>
        </p:txBody>
      </p:sp>
      <p:sp>
        <p:nvSpPr>
          <p:cNvPr id="8" name="Down Arrow 7"/>
          <p:cNvSpPr/>
          <p:nvPr/>
        </p:nvSpPr>
        <p:spPr>
          <a:xfrm flipV="1">
            <a:off x="3566067" y="4887851"/>
            <a:ext cx="762000" cy="162545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2603" y="5675337"/>
            <a:ext cx="306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ground pushes back on the block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File:Cannon F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478" y="1773876"/>
            <a:ext cx="6112858" cy="4072693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rot="15207758">
            <a:off x="6509449" y="2486088"/>
            <a:ext cx="762000" cy="165976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4294624">
            <a:off x="2022668" y="3913093"/>
            <a:ext cx="762000" cy="165976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0400" y="5846569"/>
            <a:ext cx="802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cannon exerts a force on the cannon ball, and the cannon ball exerts an equal and opposite force on the cannon.</a:t>
            </a:r>
            <a:endParaRPr lang="en-US" sz="24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Examples of Newton’s Third Law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00" y="1279690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Identify several action-reaction force pairs in the photograph.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iz\AppData\Local\Microsoft\Windows\Temporary Internet Files\Content.IE5\2ZNGU0DI\MP90028927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6027" y="1684300"/>
            <a:ext cx="5717187" cy="443082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flipV="1">
            <a:off x="3921358" y="1373832"/>
            <a:ext cx="762000" cy="162545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35708" y="4559488"/>
            <a:ext cx="762000" cy="165976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31723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space shuttle exerts a force downward, and the reaction force pushes it upward.</a:t>
            </a:r>
            <a:endParaRPr lang="en-US" sz="20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Examples of Newton’s Third Law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800" y="866139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Identify several action-reaction force pairs in the photograph.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Examples of Newton’s Third Law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00" y="1332556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Identify several action-reaction force pairs in the photograph.</a:t>
            </a:r>
            <a:endParaRPr lang="en-US" sz="2400" b="1" dirty="0"/>
          </a:p>
        </p:txBody>
      </p:sp>
      <p:pic>
        <p:nvPicPr>
          <p:cNvPr id="7177" name="Picture 9" descr="C:\Users\Liz\AppData\Local\Microsoft\Windows\Temporary Internet Files\Content.IE5\X2EHS2KK\MP90043058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4714" y="1855744"/>
            <a:ext cx="4686887" cy="4686887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4976368" y="2316480"/>
            <a:ext cx="973328" cy="65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21493" y="2932176"/>
            <a:ext cx="973328" cy="65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36672" y="5687568"/>
            <a:ext cx="973328" cy="65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78273" y="5687568"/>
            <a:ext cx="973328" cy="65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39136" y="2932176"/>
            <a:ext cx="973328" cy="65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9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 Black"/>
              </a:rPr>
              <a:t>Concept Review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6297"/>
            <a:ext cx="8229600" cy="49491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1. ______________ is an object’s resistance to changing its motion.</a:t>
            </a:r>
          </a:p>
          <a:p>
            <a:pPr>
              <a:buNone/>
            </a:pPr>
            <a:r>
              <a:rPr lang="en-US" sz="2800" b="1" dirty="0" smtClean="0"/>
              <a:t>2. Applying an unbalanced ___________ to an object causes it to ______________.</a:t>
            </a:r>
          </a:p>
          <a:p>
            <a:pPr>
              <a:buNone/>
            </a:pPr>
            <a:r>
              <a:rPr lang="en-US" sz="2800" b="1" dirty="0" smtClean="0"/>
              <a:t>3. Based on Newton’s first law, if no forces are acting on an object, its ____________ will not change.</a:t>
            </a:r>
          </a:p>
          <a:p>
            <a:pPr>
              <a:buNone/>
            </a:pPr>
            <a:r>
              <a:rPr lang="en-US" sz="2800" b="1" dirty="0"/>
              <a:t>4</a:t>
            </a:r>
            <a:r>
              <a:rPr lang="en-US" sz="2800" b="1" dirty="0" smtClean="0"/>
              <a:t>. From Newton’s second law, an object’s acceleration depends on the object’s ___________ and the strength of the ___________  _____ acting on it.</a:t>
            </a:r>
          </a:p>
          <a:p>
            <a:pPr>
              <a:buNone/>
            </a:pPr>
            <a:r>
              <a:rPr lang="en-US" sz="2800" b="1" dirty="0"/>
              <a:t>5</a:t>
            </a:r>
            <a:r>
              <a:rPr lang="en-US" sz="2800" b="1" dirty="0" smtClean="0"/>
              <a:t>. Newton’s third law: For every action there is ________________________________________.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8003" y="1560972"/>
            <a:ext cx="1617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Inertia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3197" y="2826844"/>
            <a:ext cx="201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accelerate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1878" y="2422556"/>
            <a:ext cx="100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4531" y="3671384"/>
            <a:ext cx="142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velocity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5582" y="4912980"/>
            <a:ext cx="337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unbalanced</a:t>
            </a:r>
            <a:r>
              <a:rPr lang="en-US" sz="2800" dirty="0" smtClean="0">
                <a:solidFill>
                  <a:srgbClr val="FF0000"/>
                </a:solidFill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</a:rPr>
              <a:t>force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096" y="4517690"/>
            <a:ext cx="121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339" y="5756577"/>
            <a:ext cx="532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 equal and opposite reaction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705</Words>
  <Application>Microsoft Office PowerPoint</Application>
  <PresentationFormat>On-screen Show (4:3)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Forces  and Newton’s  Third Law</vt:lpstr>
      <vt:lpstr>Hero’s Engine DEMO</vt:lpstr>
      <vt:lpstr>Newton’s Third Law of Motion</vt:lpstr>
      <vt:lpstr>Examples of Newton’s Third Law</vt:lpstr>
      <vt:lpstr>Examples of Newton’s Third Law</vt:lpstr>
      <vt:lpstr>Examples of Newton’s Third Law</vt:lpstr>
      <vt:lpstr>Concept Review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Strobel</dc:creator>
  <cp:lastModifiedBy>Denise</cp:lastModifiedBy>
  <cp:revision>27</cp:revision>
  <dcterms:created xsi:type="dcterms:W3CDTF">2014-02-22T22:02:18Z</dcterms:created>
  <dcterms:modified xsi:type="dcterms:W3CDTF">2014-08-22T19:25:43Z</dcterms:modified>
</cp:coreProperties>
</file>